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charts/chart39.xml" ContentType="application/vnd.openxmlformats-officedocument.drawingml.chart+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charts/chart28.xml" ContentType="application/vnd.openxmlformats-officedocument.drawingml.chart+xml"/>
  <Override PartName="/ppt/charts/chart46.xml" ContentType="application/vnd.openxmlformats-officedocument.drawingml.chart+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charts/chart17.xml" ContentType="application/vnd.openxmlformats-officedocument.drawingml.chart+xml"/>
  <Override PartName="/ppt/charts/chart35.xml" ContentType="application/vnd.openxmlformats-officedocument.drawingml.chart+xml"/>
  <Override PartName="/ppt/charts/chart53.xml" ContentType="application/vnd.openxmlformats-officedocument.drawingml.char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charts/chart13.xml" ContentType="application/vnd.openxmlformats-officedocument.drawingml.chart+xml"/>
  <Override PartName="/ppt/theme/themeOverride1.xml" ContentType="application/vnd.openxmlformats-officedocument.themeOverride+xml"/>
  <Override PartName="/ppt/notesSlides/notesSlide16.xml" ContentType="application/vnd.openxmlformats-officedocument.presentationml.notesSlide+xml"/>
  <Override PartName="/ppt/charts/chart24.xml" ContentType="application/vnd.openxmlformats-officedocument.drawingml.chart+xml"/>
  <Override PartName="/ppt/charts/chart42.xml" ContentType="application/vnd.openxmlformats-officedocument.drawingml.char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charts/chart31.xml" ContentType="application/vnd.openxmlformats-officedocument.drawingml.chart+xml"/>
  <Override PartName="/ppt/charts/chart7.xml" ContentType="application/vnd.openxmlformats-officedocument.drawingml.chart+xml"/>
  <Override PartName="/ppt/notesSlides/notesSlide12.xml" ContentType="application/vnd.openxmlformats-officedocument.presentationml.notesSlide+xml"/>
  <Override PartName="/ppt/charts/chart20.xml" ContentType="application/vnd.openxmlformats-officedocument.drawingml.chart+xml"/>
  <Default Extension="xlsx" ContentType="application/vnd.openxmlformats-officedocument.spreadsheetml.sheet"/>
  <Override PartName="/ppt/charts/chart3.xml" ContentType="application/vnd.openxmlformats-officedocument.drawingml.chart+xml"/>
  <Override PartName="/ppt/notesSlides/notesSlide7.xml" ContentType="application/vnd.openxmlformats-officedocument.presentationml.notesSlide+xml"/>
  <Override PartName="/ppt/slides/slide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charts/chart29.xml" ContentType="application/vnd.openxmlformats-officedocument.drawingml.chart+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charts/chart18.xml" ContentType="application/vnd.openxmlformats-officedocument.drawingml.chart+xml"/>
  <Override PartName="/ppt/charts/chart36.xml" ContentType="application/vnd.openxmlformats-officedocument.drawingml.chart+xml"/>
  <Override PartName="/ppt/charts/chart47.xml" ContentType="application/vnd.openxmlformats-officedocument.drawingml.char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charts/chart16.xml" ContentType="application/vnd.openxmlformats-officedocument.drawingml.chart+xml"/>
  <Override PartName="/ppt/notesSlides/notesSlide17.xml" ContentType="application/vnd.openxmlformats-officedocument.presentationml.notesSlide+xml"/>
  <Override PartName="/ppt/charts/chart25.xml" ContentType="application/vnd.openxmlformats-officedocument.drawingml.chart+xml"/>
  <Override PartName="/ppt/charts/chart34.xml" ContentType="application/vnd.openxmlformats-officedocument.drawingml.chart+xml"/>
  <Override PartName="/ppt/charts/chart45.xml" ContentType="application/vnd.openxmlformats-officedocument.drawingml.chart+xml"/>
  <Override PartName="/ppt/charts/chart54.xml" ContentType="application/vnd.openxmlformats-officedocument.drawingml.char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tags/tag1.xml" ContentType="application/vnd.openxmlformats-officedocument.presentationml.tags+xml"/>
  <Override PartName="/ppt/charts/chart14.xml" ContentType="application/vnd.openxmlformats-officedocument.drawingml.chart+xml"/>
  <Override PartName="/ppt/notesSlides/notesSlide15.xml" ContentType="application/vnd.openxmlformats-officedocument.presentationml.notesSlide+xml"/>
  <Override PartName="/ppt/charts/chart23.xml" ContentType="application/vnd.openxmlformats-officedocument.drawingml.chart+xml"/>
  <Override PartName="/ppt/theme/themeOverride2.xml" ContentType="application/vnd.openxmlformats-officedocument.themeOverride+xml"/>
  <Override PartName="/ppt/charts/chart32.xml" ContentType="application/vnd.openxmlformats-officedocument.drawingml.chart+xml"/>
  <Override PartName="/ppt/charts/chart43.xml" ContentType="application/vnd.openxmlformats-officedocument.drawingml.chart+xml"/>
  <Override PartName="/ppt/charts/chart52.xml" ContentType="application/vnd.openxmlformats-officedocument.drawingml.char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charts/chart8.xml" ContentType="application/vnd.openxmlformats-officedocument.drawingml.chart+xml"/>
  <Override PartName="/ppt/charts/chart12.xml" ContentType="application/vnd.openxmlformats-officedocument.drawingml.chart+xml"/>
  <Override PartName="/ppt/notesSlides/notesSlide13.xml" ContentType="application/vnd.openxmlformats-officedocument.presentationml.notesSlide+xml"/>
  <Override PartName="/ppt/charts/chart21.xml" ContentType="application/vnd.openxmlformats-officedocument.drawingml.chart+xml"/>
  <Override PartName="/ppt/charts/chart30.xml" ContentType="application/vnd.openxmlformats-officedocument.drawingml.chart+xml"/>
  <Override PartName="/ppt/charts/chart41.xml" ContentType="application/vnd.openxmlformats-officedocument.drawingml.chart+xml"/>
  <Override PartName="/ppt/notesSlides/notesSlide22.xml" ContentType="application/vnd.openxmlformats-officedocument.presentationml.notesSlide+xml"/>
  <Override PartName="/ppt/charts/chart50.xml" ContentType="application/vnd.openxmlformats-officedocument.drawingml.char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charts/chart6.xml" ContentType="application/vnd.openxmlformats-officedocument.drawingml.chart+xml"/>
  <Override PartName="/ppt/charts/chart10.xml" ContentType="application/vnd.openxmlformats-officedocument.drawingml.chart+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charts/chart4.xml" ContentType="application/vnd.openxmlformats-officedocument.drawingml.chart+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charts/chart48.xml" ContentType="application/vnd.openxmlformats-officedocument.drawingml.char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charts/chart19.xml" ContentType="application/vnd.openxmlformats-officedocument.drawingml.chart+xml"/>
  <Override PartName="/ppt/charts/chart37.xml" ContentType="application/vnd.openxmlformats-officedocument.drawingml.chart+xml"/>
  <Override PartName="/ppt/charts/chart55.xml" ContentType="application/vnd.openxmlformats-officedocument.drawingml.char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tags/tag2.xml" ContentType="application/vnd.openxmlformats-officedocument.presentationml.tags+xml"/>
  <Override PartName="/ppt/charts/chart26.xml" ContentType="application/vnd.openxmlformats-officedocument.drawingml.chart+xml"/>
  <Override PartName="/ppt/notesSlides/notesSlide18.xml" ContentType="application/vnd.openxmlformats-officedocument.presentationml.notesSlide+xml"/>
  <Override PartName="/ppt/theme/themeOverride3.xml" ContentType="application/vnd.openxmlformats-officedocument.themeOverride+xml"/>
  <Override PartName="/ppt/charts/chart44.xml" ContentType="application/vnd.openxmlformats-officedocument.drawingml.chart+xml"/>
  <Default Extension="rels" ContentType="application/vnd.openxmlformats-package.relationships+xml"/>
  <Override PartName="/ppt/slides/slide23.xml" ContentType="application/vnd.openxmlformats-officedocument.presentationml.slide+xml"/>
  <Override PartName="/ppt/charts/chart15.xml" ContentType="application/vnd.openxmlformats-officedocument.drawingml.chart+xml"/>
  <Override PartName="/ppt/charts/chart33.xml" ContentType="application/vnd.openxmlformats-officedocument.drawingml.chart+xml"/>
  <Override PartName="/ppt/charts/chart51.xml" ContentType="application/vnd.openxmlformats-officedocument.drawingml.chart+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notesSlides/notesSlide14.xml" ContentType="application/vnd.openxmlformats-officedocument.presentationml.notesSlide+xml"/>
  <Override PartName="/ppt/charts/chart22.xml" ContentType="application/vnd.openxmlformats-officedocument.drawingml.chart+xml"/>
  <Override PartName="/ppt/charts/chart40.xml" ContentType="application/vnd.openxmlformats-officedocument.drawingml.chart+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21.xml" ContentType="application/vnd.openxmlformats-officedocument.presentationml.notesSlide+xml"/>
  <Override PartName="/ppt/charts/chart5.xml" ContentType="application/vnd.openxmlformats-officedocument.drawingml.chart+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slides/slide28.xml" ContentType="application/vnd.openxmlformats-officedocument.presentationml.slide+xml"/>
  <Override PartName="/ppt/notesSlides/notesSlide1.xml" ContentType="application/vnd.openxmlformats-officedocument.presentationml.notesSlide+xml"/>
  <Override PartName="/ppt/charts/chart49.xml" ContentType="application/vnd.openxmlformats-officedocument.drawingml.chart+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charts/chart27.xml" ContentType="application/vnd.openxmlformats-officedocument.drawingml.chart+xml"/>
  <Override PartName="/ppt/notesSlides/notesSlide19.xml" ContentType="application/vnd.openxmlformats-officedocument.presentationml.notesSlide+xml"/>
  <Override PartName="/ppt/charts/chart38.xml" ContentType="application/vnd.openxmlformats-officedocument.drawingml.char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9"/>
  </p:notesMasterIdLst>
  <p:handoutMasterIdLst>
    <p:handoutMasterId r:id="rId40"/>
  </p:handoutMasterIdLst>
  <p:sldIdLst>
    <p:sldId id="261" r:id="rId2"/>
    <p:sldId id="338" r:id="rId3"/>
    <p:sldId id="422" r:id="rId4"/>
    <p:sldId id="348" r:id="rId5"/>
    <p:sldId id="380" r:id="rId6"/>
    <p:sldId id="447" r:id="rId7"/>
    <p:sldId id="448" r:id="rId8"/>
    <p:sldId id="449" r:id="rId9"/>
    <p:sldId id="450" r:id="rId10"/>
    <p:sldId id="451" r:id="rId11"/>
    <p:sldId id="397" r:id="rId12"/>
    <p:sldId id="474" r:id="rId13"/>
    <p:sldId id="396" r:id="rId14"/>
    <p:sldId id="400" r:id="rId15"/>
    <p:sldId id="421" r:id="rId16"/>
    <p:sldId id="457" r:id="rId17"/>
    <p:sldId id="475" r:id="rId18"/>
    <p:sldId id="462" r:id="rId19"/>
    <p:sldId id="459" r:id="rId20"/>
    <p:sldId id="465" r:id="rId21"/>
    <p:sldId id="466" r:id="rId22"/>
    <p:sldId id="455" r:id="rId23"/>
    <p:sldId id="467" r:id="rId24"/>
    <p:sldId id="470" r:id="rId25"/>
    <p:sldId id="458" r:id="rId26"/>
    <p:sldId id="472" r:id="rId27"/>
    <p:sldId id="452" r:id="rId28"/>
    <p:sldId id="473" r:id="rId29"/>
    <p:sldId id="461" r:id="rId30"/>
    <p:sldId id="471" r:id="rId31"/>
    <p:sldId id="456" r:id="rId32"/>
    <p:sldId id="312" r:id="rId33"/>
    <p:sldId id="374" r:id="rId34"/>
    <p:sldId id="352" r:id="rId35"/>
    <p:sldId id="395" r:id="rId36"/>
    <p:sldId id="401" r:id="rId37"/>
    <p:sldId id="403" r:id="rId38"/>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Default Section" id="{6EC58DD5-23BD-4B9A-AA12-954B5A3156E9}">
          <p14:sldIdLst>
            <p14:sldId id="261"/>
            <p14:sldId id="338"/>
            <p14:sldId id="422"/>
            <p14:sldId id="348"/>
            <p14:sldId id="380"/>
            <p14:sldId id="447"/>
            <p14:sldId id="448"/>
            <p14:sldId id="449"/>
            <p14:sldId id="450"/>
            <p14:sldId id="451"/>
            <p14:sldId id="397"/>
            <p14:sldId id="474"/>
            <p14:sldId id="396"/>
            <p14:sldId id="400"/>
            <p14:sldId id="421"/>
            <p14:sldId id="457"/>
            <p14:sldId id="475"/>
            <p14:sldId id="462"/>
            <p14:sldId id="459"/>
            <p14:sldId id="465"/>
            <p14:sldId id="466"/>
            <p14:sldId id="455"/>
            <p14:sldId id="467"/>
            <p14:sldId id="470"/>
            <p14:sldId id="458"/>
            <p14:sldId id="472"/>
            <p14:sldId id="452"/>
            <p14:sldId id="473"/>
            <p14:sldId id="461"/>
            <p14:sldId id="471"/>
            <p14:sldId id="456"/>
            <p14:sldId id="312"/>
            <p14:sldId id="374"/>
            <p14:sldId id="352"/>
            <p14:sldId id="395"/>
            <p14:sldId id="401"/>
            <p14:sldId id="403"/>
          </p14:sldIdLst>
        </p14:section>
        <p14:section name="Untitled Section" id="{4B52AE93-C19C-4D2E-87E0-E6BED2621B93}">
          <p14:sldIdLst/>
        </p14:section>
      </p14:section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O'Neil, Kathleen (GfK CR NA)" initials="OK(CN" lastIdx="0" clrIdx="0"/>
  <p:cmAuthor id="1" name="GfK Employee" initials="GE" lastIdx="2" clrIdx="1"/>
  <p:cmAuthor id="2" name="McPetrie, Linda (GfK CR NA)" initials="ML(CN" lastIdx="2"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CC00CC"/>
    <a:srgbClr val="D5D7D9"/>
    <a:srgbClr val="EBECED"/>
    <a:srgbClr val="F9B200"/>
    <a:srgbClr val="FFD600"/>
  </p:clrMru>
  <p:extLst>
    <p:ext uri="{E76CE94A-603C-4142-B9EB-6D1370010A27}">
      <p14:discardImageEditData xmlns:p14="http://schemas.microsoft.com/office/powerpoint/2010/main" xmlns="" val="1"/>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539" autoAdjust="0"/>
    <p:restoredTop sz="89460" autoAdjust="0"/>
  </p:normalViewPr>
  <p:slideViewPr>
    <p:cSldViewPr snapToObjects="1" showGuides="1">
      <p:cViewPr>
        <p:scale>
          <a:sx n="80" d="100"/>
          <a:sy n="80" d="100"/>
        </p:scale>
        <p:origin x="-1362" y="-336"/>
      </p:cViewPr>
      <p:guideLst>
        <p:guide orient="horz" pos="708"/>
        <p:guide orient="horz" pos="4156"/>
        <p:guide orient="horz" pos="144"/>
        <p:guide orient="horz" pos="2640"/>
        <p:guide orient="horz" pos="3840"/>
        <p:guide pos="204"/>
        <p:guide pos="5568"/>
        <p:guide pos="2832"/>
        <p:guide pos="3744"/>
      </p:guideLst>
    </p:cSldViewPr>
  </p:slideViewPr>
  <p:notesTextViewPr>
    <p:cViewPr>
      <p:scale>
        <a:sx n="1" d="1"/>
        <a:sy n="1" d="1"/>
      </p:scale>
      <p:origin x="0" y="0"/>
    </p:cViewPr>
  </p:notesTextViewPr>
  <p:sorterViewPr>
    <p:cViewPr>
      <p:scale>
        <a:sx n="100" d="100"/>
        <a:sy n="100" d="100"/>
      </p:scale>
      <p:origin x="0" y="2106"/>
    </p:cViewPr>
  </p:sorterViewPr>
  <p:notesViewPr>
    <p:cSldViewPr snapToObjects="1" showGuides="1">
      <p:cViewPr>
        <p:scale>
          <a:sx n="75" d="100"/>
          <a:sy n="75" d="100"/>
        </p:scale>
        <p:origin x="-1382" y="-58"/>
      </p:cViewPr>
      <p:guideLst>
        <p:guide orient="horz" pos="5525"/>
        <p:guide orient="horz" pos="481"/>
        <p:guide pos="289"/>
        <p:guide pos="4127"/>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Office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Office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Office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Office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Office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Office_Excel_Worksheet15.xlsx"/></Relationships>
</file>

<file path=ppt/charts/_rels/chart16.xml.rels><?xml version="1.0" encoding="UTF-8" standalone="yes"?>
<Relationships xmlns="http://schemas.openxmlformats.org/package/2006/relationships"><Relationship Id="rId2" Type="http://schemas.openxmlformats.org/officeDocument/2006/relationships/package" Target="../embeddings/Microsoft_Office_Excel_Worksheet16.xlsx"/><Relationship Id="rId1" Type="http://schemas.openxmlformats.org/officeDocument/2006/relationships/themeOverride" Target="../theme/themeOverride1.xml"/></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Office_Excel_Worksheet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Office_Excel_Worksheet18.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Office_Excel_Worksheet19.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Office_Excel_Worksheet20.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Office_Excel_Worksheet21.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Office_Excel_Worksheet22.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Office_Excel_Worksheet23.xlsx"/></Relationships>
</file>

<file path=ppt/charts/_rels/chart24.xml.rels><?xml version="1.0" encoding="UTF-8" standalone="yes"?>
<Relationships xmlns="http://schemas.openxmlformats.org/package/2006/relationships"><Relationship Id="rId1" Type="http://schemas.openxmlformats.org/officeDocument/2006/relationships/package" Target="../embeddings/Microsoft_Office_Excel_Worksheet24.xlsx"/></Relationships>
</file>

<file path=ppt/charts/_rels/chart25.xml.rels><?xml version="1.0" encoding="UTF-8" standalone="yes"?>
<Relationships xmlns="http://schemas.openxmlformats.org/package/2006/relationships"><Relationship Id="rId1" Type="http://schemas.openxmlformats.org/officeDocument/2006/relationships/package" Target="../embeddings/Microsoft_Office_Excel_Worksheet25.xlsx"/></Relationships>
</file>

<file path=ppt/charts/_rels/chart26.xml.rels><?xml version="1.0" encoding="UTF-8" standalone="yes"?>
<Relationships xmlns="http://schemas.openxmlformats.org/package/2006/relationships"><Relationship Id="rId1" Type="http://schemas.openxmlformats.org/officeDocument/2006/relationships/package" Target="../embeddings/Microsoft_Office_Excel_Worksheet26.xlsx"/></Relationships>
</file>

<file path=ppt/charts/_rels/chart27.xml.rels><?xml version="1.0" encoding="UTF-8" standalone="yes"?>
<Relationships xmlns="http://schemas.openxmlformats.org/package/2006/relationships"><Relationship Id="rId2" Type="http://schemas.openxmlformats.org/officeDocument/2006/relationships/package" Target="../embeddings/Microsoft_Office_Excel_Worksheet27.xlsx"/><Relationship Id="rId1" Type="http://schemas.openxmlformats.org/officeDocument/2006/relationships/themeOverride" Target="../theme/themeOverride2.xml"/></Relationships>
</file>

<file path=ppt/charts/_rels/chart28.xml.rels><?xml version="1.0" encoding="UTF-8" standalone="yes"?>
<Relationships xmlns="http://schemas.openxmlformats.org/package/2006/relationships"><Relationship Id="rId2" Type="http://schemas.openxmlformats.org/officeDocument/2006/relationships/package" Target="../embeddings/Microsoft_Office_Excel_Worksheet28.xlsx"/><Relationship Id="rId1" Type="http://schemas.openxmlformats.org/officeDocument/2006/relationships/themeOverride" Target="../theme/themeOverride3.xml"/></Relationships>
</file>

<file path=ppt/charts/_rels/chart29.xml.rels><?xml version="1.0" encoding="UTF-8" standalone="yes"?>
<Relationships xmlns="http://schemas.openxmlformats.org/package/2006/relationships"><Relationship Id="rId1" Type="http://schemas.openxmlformats.org/officeDocument/2006/relationships/package" Target="../embeddings/Microsoft_Office_Excel_Worksheet29.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_rels/chart30.xml.rels><?xml version="1.0" encoding="UTF-8" standalone="yes"?>
<Relationships xmlns="http://schemas.openxmlformats.org/package/2006/relationships"><Relationship Id="rId1" Type="http://schemas.openxmlformats.org/officeDocument/2006/relationships/package" Target="../embeddings/Microsoft_Office_Excel_Worksheet30.xlsx"/></Relationships>
</file>

<file path=ppt/charts/_rels/chart31.xml.rels><?xml version="1.0" encoding="UTF-8" standalone="yes"?>
<Relationships xmlns="http://schemas.openxmlformats.org/package/2006/relationships"><Relationship Id="rId1" Type="http://schemas.openxmlformats.org/officeDocument/2006/relationships/package" Target="../embeddings/Microsoft_Office_Excel_Worksheet31.xlsx"/></Relationships>
</file>

<file path=ppt/charts/_rels/chart32.xml.rels><?xml version="1.0" encoding="UTF-8" standalone="yes"?>
<Relationships xmlns="http://schemas.openxmlformats.org/package/2006/relationships"><Relationship Id="rId1" Type="http://schemas.openxmlformats.org/officeDocument/2006/relationships/package" Target="../embeddings/Microsoft_Office_Excel_Worksheet32.xlsx"/></Relationships>
</file>

<file path=ppt/charts/_rels/chart33.xml.rels><?xml version="1.0" encoding="UTF-8" standalone="yes"?>
<Relationships xmlns="http://schemas.openxmlformats.org/package/2006/relationships"><Relationship Id="rId1" Type="http://schemas.openxmlformats.org/officeDocument/2006/relationships/package" Target="../embeddings/Microsoft_Office_Excel_Worksheet33.xlsx"/></Relationships>
</file>

<file path=ppt/charts/_rels/chart34.xml.rels><?xml version="1.0" encoding="UTF-8" standalone="yes"?>
<Relationships xmlns="http://schemas.openxmlformats.org/package/2006/relationships"><Relationship Id="rId1" Type="http://schemas.openxmlformats.org/officeDocument/2006/relationships/package" Target="../embeddings/Microsoft_Office_Excel_Worksheet34.xlsx"/></Relationships>
</file>

<file path=ppt/charts/_rels/chart35.xml.rels><?xml version="1.0" encoding="UTF-8" standalone="yes"?>
<Relationships xmlns="http://schemas.openxmlformats.org/package/2006/relationships"><Relationship Id="rId1" Type="http://schemas.openxmlformats.org/officeDocument/2006/relationships/package" Target="../embeddings/Microsoft_Office_Excel_Worksheet35.xlsx"/></Relationships>
</file>

<file path=ppt/charts/_rels/chart36.xml.rels><?xml version="1.0" encoding="UTF-8" standalone="yes"?>
<Relationships xmlns="http://schemas.openxmlformats.org/package/2006/relationships"><Relationship Id="rId1" Type="http://schemas.openxmlformats.org/officeDocument/2006/relationships/package" Target="../embeddings/Microsoft_Office_Excel_Worksheet36.xlsx"/></Relationships>
</file>

<file path=ppt/charts/_rels/chart37.xml.rels><?xml version="1.0" encoding="UTF-8" standalone="yes"?>
<Relationships xmlns="http://schemas.openxmlformats.org/package/2006/relationships"><Relationship Id="rId1" Type="http://schemas.openxmlformats.org/officeDocument/2006/relationships/package" Target="../embeddings/Microsoft_Office_Excel_Worksheet37.xlsx"/></Relationships>
</file>

<file path=ppt/charts/_rels/chart38.xml.rels><?xml version="1.0" encoding="UTF-8" standalone="yes"?>
<Relationships xmlns="http://schemas.openxmlformats.org/package/2006/relationships"><Relationship Id="rId1" Type="http://schemas.openxmlformats.org/officeDocument/2006/relationships/package" Target="../embeddings/Microsoft_Office_Excel_Worksheet38.xlsx"/></Relationships>
</file>

<file path=ppt/charts/_rels/chart39.xml.rels><?xml version="1.0" encoding="UTF-8" standalone="yes"?>
<Relationships xmlns="http://schemas.openxmlformats.org/package/2006/relationships"><Relationship Id="rId1" Type="http://schemas.openxmlformats.org/officeDocument/2006/relationships/package" Target="../embeddings/Microsoft_Office_Excel_Worksheet39.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Worksheet4.xlsx"/></Relationships>
</file>

<file path=ppt/charts/_rels/chart40.xml.rels><?xml version="1.0" encoding="UTF-8" standalone="yes"?>
<Relationships xmlns="http://schemas.openxmlformats.org/package/2006/relationships"><Relationship Id="rId1" Type="http://schemas.openxmlformats.org/officeDocument/2006/relationships/package" Target="../embeddings/Microsoft_Office_Excel_Worksheet40.xlsx"/></Relationships>
</file>

<file path=ppt/charts/_rels/chart41.xml.rels><?xml version="1.0" encoding="UTF-8" standalone="yes"?>
<Relationships xmlns="http://schemas.openxmlformats.org/package/2006/relationships"><Relationship Id="rId1" Type="http://schemas.openxmlformats.org/officeDocument/2006/relationships/package" Target="../embeddings/Microsoft_Office_Excel_Worksheet41.xlsx"/></Relationships>
</file>

<file path=ppt/charts/_rels/chart42.xml.rels><?xml version="1.0" encoding="UTF-8" standalone="yes"?>
<Relationships xmlns="http://schemas.openxmlformats.org/package/2006/relationships"><Relationship Id="rId1" Type="http://schemas.openxmlformats.org/officeDocument/2006/relationships/package" Target="../embeddings/Microsoft_Office_Excel_Worksheet42.xlsx"/></Relationships>
</file>

<file path=ppt/charts/_rels/chart43.xml.rels><?xml version="1.0" encoding="UTF-8" standalone="yes"?>
<Relationships xmlns="http://schemas.openxmlformats.org/package/2006/relationships"><Relationship Id="rId1" Type="http://schemas.openxmlformats.org/officeDocument/2006/relationships/package" Target="../embeddings/Microsoft_Office_Excel_Worksheet43.xlsx"/></Relationships>
</file>

<file path=ppt/charts/_rels/chart44.xml.rels><?xml version="1.0" encoding="UTF-8" standalone="yes"?>
<Relationships xmlns="http://schemas.openxmlformats.org/package/2006/relationships"><Relationship Id="rId1" Type="http://schemas.openxmlformats.org/officeDocument/2006/relationships/package" Target="../embeddings/Microsoft_Office_Excel_Worksheet44.xlsx"/></Relationships>
</file>

<file path=ppt/charts/_rels/chart45.xml.rels><?xml version="1.0" encoding="UTF-8" standalone="yes"?>
<Relationships xmlns="http://schemas.openxmlformats.org/package/2006/relationships"><Relationship Id="rId1" Type="http://schemas.openxmlformats.org/officeDocument/2006/relationships/package" Target="../embeddings/Microsoft_Office_Excel_Worksheet45.xlsx"/></Relationships>
</file>

<file path=ppt/charts/_rels/chart46.xml.rels><?xml version="1.0" encoding="UTF-8" standalone="yes"?>
<Relationships xmlns="http://schemas.openxmlformats.org/package/2006/relationships"><Relationship Id="rId1" Type="http://schemas.openxmlformats.org/officeDocument/2006/relationships/package" Target="../embeddings/Microsoft_Office_Excel_Worksheet46.xlsx"/></Relationships>
</file>

<file path=ppt/charts/_rels/chart47.xml.rels><?xml version="1.0" encoding="UTF-8" standalone="yes"?>
<Relationships xmlns="http://schemas.openxmlformats.org/package/2006/relationships"><Relationship Id="rId1" Type="http://schemas.openxmlformats.org/officeDocument/2006/relationships/package" Target="../embeddings/Microsoft_Office_Excel_Worksheet47.xlsx"/></Relationships>
</file>

<file path=ppt/charts/_rels/chart48.xml.rels><?xml version="1.0" encoding="UTF-8" standalone="yes"?>
<Relationships xmlns="http://schemas.openxmlformats.org/package/2006/relationships"><Relationship Id="rId1" Type="http://schemas.openxmlformats.org/officeDocument/2006/relationships/package" Target="../embeddings/Microsoft_Office_Excel_Worksheet48.xlsx"/></Relationships>
</file>

<file path=ppt/charts/_rels/chart49.xml.rels><?xml version="1.0" encoding="UTF-8" standalone="yes"?>
<Relationships xmlns="http://schemas.openxmlformats.org/package/2006/relationships"><Relationship Id="rId1" Type="http://schemas.openxmlformats.org/officeDocument/2006/relationships/package" Target="../embeddings/Microsoft_Office_Excel_Worksheet49.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Office_Excel_Worksheet5.xlsx"/></Relationships>
</file>

<file path=ppt/charts/_rels/chart50.xml.rels><?xml version="1.0" encoding="UTF-8" standalone="yes"?>
<Relationships xmlns="http://schemas.openxmlformats.org/package/2006/relationships"><Relationship Id="rId1" Type="http://schemas.openxmlformats.org/officeDocument/2006/relationships/package" Target="../embeddings/Microsoft_Office_Excel_Worksheet50.xlsx"/></Relationships>
</file>

<file path=ppt/charts/_rels/chart51.xml.rels><?xml version="1.0" encoding="UTF-8" standalone="yes"?>
<Relationships xmlns="http://schemas.openxmlformats.org/package/2006/relationships"><Relationship Id="rId1" Type="http://schemas.openxmlformats.org/officeDocument/2006/relationships/package" Target="../embeddings/Microsoft_Office_Excel_Worksheet51.xlsx"/></Relationships>
</file>

<file path=ppt/charts/_rels/chart52.xml.rels><?xml version="1.0" encoding="UTF-8" standalone="yes"?>
<Relationships xmlns="http://schemas.openxmlformats.org/package/2006/relationships"><Relationship Id="rId1" Type="http://schemas.openxmlformats.org/officeDocument/2006/relationships/package" Target="../embeddings/Microsoft_Office_Excel_Worksheet52.xlsx"/></Relationships>
</file>

<file path=ppt/charts/_rels/chart53.xml.rels><?xml version="1.0" encoding="UTF-8" standalone="yes"?>
<Relationships xmlns="http://schemas.openxmlformats.org/package/2006/relationships"><Relationship Id="rId1" Type="http://schemas.openxmlformats.org/officeDocument/2006/relationships/package" Target="../embeddings/Microsoft_Office_Excel_Worksheet53.xlsx"/></Relationships>
</file>

<file path=ppt/charts/_rels/chart54.xml.rels><?xml version="1.0" encoding="UTF-8" standalone="yes"?>
<Relationships xmlns="http://schemas.openxmlformats.org/package/2006/relationships"><Relationship Id="rId1" Type="http://schemas.openxmlformats.org/officeDocument/2006/relationships/package" Target="../embeddings/Microsoft_Office_Excel_Worksheet54.xlsx"/></Relationships>
</file>

<file path=ppt/charts/_rels/chart55.xml.rels><?xml version="1.0" encoding="UTF-8" standalone="yes"?>
<Relationships xmlns="http://schemas.openxmlformats.org/package/2006/relationships"><Relationship Id="rId1" Type="http://schemas.openxmlformats.org/officeDocument/2006/relationships/package" Target="../embeddings/Microsoft_Office_Excel_Worksheet5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Office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Office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Office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Office_Excel_Worksheet9.xlsx"/></Relationships>
</file>

<file path=ppt/charts/chart1.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9.3227387672431394E-3"/>
          <c:y val="0.2"/>
          <c:w val="0.54794520547945258"/>
          <c:h val="0.5625"/>
        </c:manualLayout>
      </c:layout>
      <c:pieChart>
        <c:varyColors val="1"/>
        <c:ser>
          <c:idx val="0"/>
          <c:order val="0"/>
          <c:tx>
            <c:strRef>
              <c:f>Sheet1!$B$1</c:f>
              <c:strCache>
                <c:ptCount val="1"/>
                <c:pt idx="0">
                  <c:v>Sales</c:v>
                </c:pt>
              </c:strCache>
            </c:strRef>
          </c:tx>
          <c:spPr>
            <a:scene3d>
              <a:camera prst="orthographicFront"/>
              <a:lightRig rig="threePt" dir="t"/>
            </a:scene3d>
            <a:sp3d>
              <a:bevelT/>
            </a:sp3d>
          </c:spPr>
          <c:dPt>
            <c:idx val="0"/>
            <c:explosion val="2"/>
          </c:dPt>
          <c:dPt>
            <c:idx val="1"/>
            <c:spPr>
              <a:solidFill>
                <a:schemeClr val="accent1">
                  <a:lumMod val="50000"/>
                </a:schemeClr>
              </a:solidFill>
              <a:scene3d>
                <a:camera prst="orthographicFront"/>
                <a:lightRig rig="threePt" dir="t"/>
              </a:scene3d>
              <a:sp3d>
                <a:bevelT/>
              </a:sp3d>
            </c:spPr>
          </c:dPt>
          <c:dPt>
            <c:idx val="2"/>
            <c:spPr>
              <a:solidFill>
                <a:schemeClr val="bg1">
                  <a:lumMod val="50000"/>
                </a:schemeClr>
              </a:solidFill>
              <a:scene3d>
                <a:camera prst="orthographicFront"/>
                <a:lightRig rig="threePt" dir="t"/>
              </a:scene3d>
              <a:sp3d>
                <a:bevelT/>
              </a:sp3d>
            </c:spPr>
          </c:dPt>
          <c:dPt>
            <c:idx val="3"/>
            <c:spPr>
              <a:solidFill>
                <a:schemeClr val="bg1">
                  <a:lumMod val="50000"/>
                </a:schemeClr>
              </a:solidFill>
              <a:scene3d>
                <a:camera prst="orthographicFront"/>
                <a:lightRig rig="threePt" dir="t"/>
              </a:scene3d>
              <a:sp3d>
                <a:bevelT/>
              </a:sp3d>
            </c:spPr>
          </c:dPt>
          <c:dLbls>
            <c:dLbl>
              <c:idx val="1"/>
              <c:spPr/>
              <c:txPr>
                <a:bodyPr/>
                <a:lstStyle/>
                <a:p>
                  <a:pPr>
                    <a:defRPr sz="1200" b="1">
                      <a:solidFill>
                        <a:schemeClr val="bg1"/>
                      </a:solidFill>
                    </a:defRPr>
                  </a:pPr>
                  <a:endParaRPr lang="en-US"/>
                </a:p>
              </c:txPr>
              <c:dLblPos val="ctr"/>
              <c:showVal val="1"/>
              <c:showCatName val="1"/>
            </c:dLbl>
            <c:dLbl>
              <c:idx val="2"/>
              <c:layout>
                <c:manualLayout>
                  <c:x val="1.25468905427917E-2"/>
                  <c:y val="9.0031988188976324E-3"/>
                </c:manualLayout>
              </c:layout>
              <c:spPr/>
              <c:txPr>
                <a:bodyPr/>
                <a:lstStyle/>
                <a:p>
                  <a:pPr>
                    <a:defRPr sz="1200" b="1">
                      <a:solidFill>
                        <a:schemeClr val="tx1"/>
                      </a:solidFill>
                    </a:defRPr>
                  </a:pPr>
                  <a:endParaRPr lang="en-US"/>
                </a:p>
              </c:txPr>
              <c:dLblPos val="bestFit"/>
              <c:showVal val="1"/>
              <c:showCatName val="1"/>
              <c:separator>
</c:separator>
            </c:dLbl>
            <c:txPr>
              <a:bodyPr/>
              <a:lstStyle/>
              <a:p>
                <a:pPr>
                  <a:defRPr sz="1200" b="1"/>
                </a:pPr>
                <a:endParaRPr lang="en-US"/>
              </a:p>
            </c:txPr>
            <c:dLblPos val="ctr"/>
            <c:showVal val="1"/>
            <c:showCatName val="1"/>
            <c:separator>
</c:separator>
            <c:showLeaderLines val="1"/>
          </c:dLbls>
          <c:cat>
            <c:strRef>
              <c:f>Sheet1!$A$2:$A$3</c:f>
              <c:strCache>
                <c:ptCount val="2"/>
                <c:pt idx="0">
                  <c:v>Yes</c:v>
                </c:pt>
                <c:pt idx="1">
                  <c:v>No</c:v>
                </c:pt>
              </c:strCache>
            </c:strRef>
          </c:cat>
          <c:val>
            <c:numRef>
              <c:f>Sheet1!$B$2:$B$3</c:f>
              <c:numCache>
                <c:formatCode>0%</c:formatCode>
                <c:ptCount val="2"/>
                <c:pt idx="0">
                  <c:v>0.51</c:v>
                </c:pt>
                <c:pt idx="1">
                  <c:v>0.49000000000000021</c:v>
                </c:pt>
              </c:numCache>
            </c:numRef>
          </c:val>
        </c:ser>
        <c:dLbls>
          <c:showVal val="1"/>
        </c:dLbls>
        <c:firstSliceAng val="0"/>
      </c:pieChart>
    </c:plotArea>
    <c:plotVisOnly val="1"/>
    <c:dispBlanksAs val="zero"/>
  </c:chart>
  <c:txPr>
    <a:bodyPr/>
    <a:lstStyle/>
    <a:p>
      <a:pPr>
        <a:defRPr sz="1800"/>
      </a:pPr>
      <a:endParaRPr lang="en-US"/>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lang val="en-US"/>
  <c:chart>
    <c:plotArea>
      <c:layout/>
      <c:barChart>
        <c:barDir val="bar"/>
        <c:grouping val="stacked"/>
        <c:ser>
          <c:idx val="0"/>
          <c:order val="0"/>
          <c:tx>
            <c:strRef>
              <c:f>Sheet1!$B$1</c:f>
              <c:strCache>
                <c:ptCount val="1"/>
                <c:pt idx="0">
                  <c:v>Very hard</c:v>
                </c:pt>
              </c:strCache>
            </c:strRef>
          </c:tx>
          <c:spPr>
            <a:solidFill>
              <a:schemeClr val="accent1">
                <a:lumMod val="60000"/>
                <a:lumOff val="40000"/>
              </a:schemeClr>
            </a:solidFill>
            <a:scene3d>
              <a:camera prst="orthographicFront"/>
              <a:lightRig rig="threePt" dir="t"/>
            </a:scene3d>
            <a:sp3d>
              <a:bevelT/>
            </a:sp3d>
          </c:spPr>
          <c:dPt>
            <c:idx val="0"/>
            <c:spPr>
              <a:solidFill>
                <a:schemeClr val="accent1">
                  <a:lumMod val="50000"/>
                </a:schemeClr>
              </a:solidFill>
              <a:scene3d>
                <a:camera prst="orthographicFront"/>
                <a:lightRig rig="threePt" dir="t"/>
              </a:scene3d>
              <a:sp3d>
                <a:bevelT/>
              </a:sp3d>
            </c:spPr>
          </c:dPt>
          <c:cat>
            <c:strRef>
              <c:f>Sheet1!$A$2</c:f>
              <c:strCache>
                <c:ptCount val="1"/>
                <c:pt idx="0">
                  <c:v>Sexual assault</c:v>
                </c:pt>
              </c:strCache>
            </c:strRef>
          </c:cat>
          <c:val>
            <c:numRef>
              <c:f>Sheet1!$B$2</c:f>
              <c:numCache>
                <c:formatCode>0</c:formatCode>
                <c:ptCount val="1"/>
                <c:pt idx="0">
                  <c:v>16</c:v>
                </c:pt>
              </c:numCache>
            </c:numRef>
          </c:val>
        </c:ser>
        <c:ser>
          <c:idx val="1"/>
          <c:order val="1"/>
          <c:tx>
            <c:strRef>
              <c:f>Sheet1!$C$1</c:f>
              <c:strCache>
                <c:ptCount val="1"/>
                <c:pt idx="0">
                  <c:v>Somewhat hard</c:v>
                </c:pt>
              </c:strCache>
            </c:strRef>
          </c:tx>
          <c:spPr>
            <a:solidFill>
              <a:schemeClr val="accent1"/>
            </a:solidFill>
            <a:scene3d>
              <a:camera prst="orthographicFront"/>
              <a:lightRig rig="threePt" dir="t"/>
            </a:scene3d>
            <a:sp3d>
              <a:bevelT/>
            </a:sp3d>
          </c:spPr>
          <c:dPt>
            <c:idx val="0"/>
            <c:spPr>
              <a:solidFill>
                <a:schemeClr val="accent1">
                  <a:lumMod val="75000"/>
                </a:schemeClr>
              </a:solidFill>
              <a:scene3d>
                <a:camera prst="orthographicFront"/>
                <a:lightRig rig="threePt" dir="t"/>
              </a:scene3d>
              <a:sp3d>
                <a:bevelT/>
              </a:sp3d>
            </c:spPr>
          </c:dPt>
          <c:cat>
            <c:strRef>
              <c:f>Sheet1!$A$2</c:f>
              <c:strCache>
                <c:ptCount val="1"/>
                <c:pt idx="0">
                  <c:v>Sexual assault</c:v>
                </c:pt>
              </c:strCache>
            </c:strRef>
          </c:cat>
          <c:val>
            <c:numRef>
              <c:f>Sheet1!$C$2</c:f>
              <c:numCache>
                <c:formatCode>0</c:formatCode>
                <c:ptCount val="1"/>
                <c:pt idx="0">
                  <c:v>27</c:v>
                </c:pt>
              </c:numCache>
            </c:numRef>
          </c:val>
        </c:ser>
        <c:ser>
          <c:idx val="2"/>
          <c:order val="2"/>
          <c:tx>
            <c:strRef>
              <c:f>Sheet1!$D$1</c:f>
              <c:strCache>
                <c:ptCount val="1"/>
                <c:pt idx="0">
                  <c:v>Not too hard</c:v>
                </c:pt>
              </c:strCache>
            </c:strRef>
          </c:tx>
          <c:spPr>
            <a:solidFill>
              <a:schemeClr val="bg1">
                <a:lumMod val="50000"/>
              </a:schemeClr>
            </a:solidFill>
            <a:scene3d>
              <a:camera prst="orthographicFront"/>
              <a:lightRig rig="threePt" dir="t"/>
            </a:scene3d>
            <a:sp3d>
              <a:bevelT/>
            </a:sp3d>
          </c:spPr>
          <c:dLbls>
            <c:txPr>
              <a:bodyPr/>
              <a:lstStyle/>
              <a:p>
                <a:pPr>
                  <a:defRPr>
                    <a:solidFill>
                      <a:schemeClr val="tx1"/>
                    </a:solidFill>
                  </a:defRPr>
                </a:pPr>
                <a:endParaRPr lang="en-US"/>
              </a:p>
            </c:txPr>
            <c:dLblPos val="ctr"/>
            <c:showVal val="1"/>
          </c:dLbls>
          <c:cat>
            <c:strRef>
              <c:f>Sheet1!$A$2</c:f>
              <c:strCache>
                <c:ptCount val="1"/>
                <c:pt idx="0">
                  <c:v>Sexual assault</c:v>
                </c:pt>
              </c:strCache>
            </c:strRef>
          </c:cat>
          <c:val>
            <c:numRef>
              <c:f>Sheet1!$D$2</c:f>
              <c:numCache>
                <c:formatCode>0</c:formatCode>
                <c:ptCount val="1"/>
                <c:pt idx="0">
                  <c:v>28</c:v>
                </c:pt>
              </c:numCache>
            </c:numRef>
          </c:val>
        </c:ser>
        <c:ser>
          <c:idx val="3"/>
          <c:order val="3"/>
          <c:tx>
            <c:strRef>
              <c:f>Sheet1!$E$1</c:f>
              <c:strCache>
                <c:ptCount val="1"/>
                <c:pt idx="0">
                  <c:v>Not at all hard</c:v>
                </c:pt>
              </c:strCache>
            </c:strRef>
          </c:tx>
          <c:spPr>
            <a:solidFill>
              <a:schemeClr val="bg1">
                <a:lumMod val="65000"/>
              </a:schemeClr>
            </a:solidFill>
            <a:scene3d>
              <a:camera prst="orthographicFront"/>
              <a:lightRig rig="threePt" dir="t"/>
            </a:scene3d>
            <a:sp3d>
              <a:bevelT/>
            </a:sp3d>
          </c:spPr>
          <c:dLbls>
            <c:txPr>
              <a:bodyPr/>
              <a:lstStyle/>
              <a:p>
                <a:pPr>
                  <a:defRPr>
                    <a:solidFill>
                      <a:schemeClr val="tx1"/>
                    </a:solidFill>
                  </a:defRPr>
                </a:pPr>
                <a:endParaRPr lang="en-US"/>
              </a:p>
            </c:txPr>
            <c:dLblPos val="ctr"/>
            <c:showVal val="1"/>
          </c:dLbls>
          <c:cat>
            <c:strRef>
              <c:f>Sheet1!$A$2</c:f>
              <c:strCache>
                <c:ptCount val="1"/>
                <c:pt idx="0">
                  <c:v>Sexual assault</c:v>
                </c:pt>
              </c:strCache>
            </c:strRef>
          </c:cat>
          <c:val>
            <c:numRef>
              <c:f>Sheet1!$E$2</c:f>
              <c:numCache>
                <c:formatCode>0</c:formatCode>
                <c:ptCount val="1"/>
                <c:pt idx="0">
                  <c:v>28</c:v>
                </c:pt>
              </c:numCache>
            </c:numRef>
          </c:val>
        </c:ser>
        <c:ser>
          <c:idx val="4"/>
          <c:order val="4"/>
          <c:tx>
            <c:strRef>
              <c:f>Sheet1!$F$1</c:f>
              <c:strCache>
                <c:ptCount val="1"/>
                <c:pt idx="0">
                  <c:v>Refused</c:v>
                </c:pt>
              </c:strCache>
            </c:strRef>
          </c:tx>
          <c:spPr>
            <a:solidFill>
              <a:schemeClr val="bg1">
                <a:lumMod val="85000"/>
              </a:schemeClr>
            </a:solidFill>
            <a:scene3d>
              <a:camera prst="orthographicFront"/>
              <a:lightRig rig="threePt" dir="t"/>
            </a:scene3d>
            <a:sp3d>
              <a:bevelT/>
            </a:sp3d>
          </c:spPr>
          <c:cat>
            <c:strRef>
              <c:f>Sheet1!$A$2</c:f>
              <c:strCache>
                <c:ptCount val="1"/>
                <c:pt idx="0">
                  <c:v>Sexual assault</c:v>
                </c:pt>
              </c:strCache>
            </c:strRef>
          </c:cat>
          <c:val>
            <c:numRef>
              <c:f>Sheet1!$F$2</c:f>
              <c:numCache>
                <c:formatCode>0</c:formatCode>
                <c:ptCount val="1"/>
                <c:pt idx="0">
                  <c:v>2</c:v>
                </c:pt>
              </c:numCache>
            </c:numRef>
          </c:val>
        </c:ser>
        <c:dLbls>
          <c:showVal val="1"/>
        </c:dLbls>
        <c:gapWidth val="50"/>
        <c:overlap val="100"/>
        <c:axId val="79891456"/>
        <c:axId val="79921920"/>
      </c:barChart>
      <c:catAx>
        <c:axId val="79891456"/>
        <c:scaling>
          <c:orientation val="maxMin"/>
        </c:scaling>
        <c:axPos val="l"/>
        <c:tickLblPos val="nextTo"/>
        <c:txPr>
          <a:bodyPr/>
          <a:lstStyle/>
          <a:p>
            <a:pPr>
              <a:defRPr sz="1100"/>
            </a:pPr>
            <a:endParaRPr lang="en-US"/>
          </a:p>
        </c:txPr>
        <c:crossAx val="79921920"/>
        <c:crosses val="autoZero"/>
        <c:auto val="1"/>
        <c:lblAlgn val="ctr"/>
        <c:lblOffset val="100"/>
      </c:catAx>
      <c:valAx>
        <c:axId val="79921920"/>
        <c:scaling>
          <c:orientation val="minMax"/>
          <c:max val="100"/>
          <c:min val="0"/>
        </c:scaling>
        <c:delete val="1"/>
        <c:axPos val="t"/>
        <c:numFmt formatCode="0" sourceLinked="1"/>
        <c:tickLblPos val="none"/>
        <c:crossAx val="79891456"/>
        <c:crosses val="autoZero"/>
        <c:crossBetween val="between"/>
      </c:valAx>
    </c:plotArea>
    <c:plotVisOnly val="1"/>
    <c:dispBlanksAs val="gap"/>
  </c:chart>
  <c:txPr>
    <a:bodyPr/>
    <a:lstStyle/>
    <a:p>
      <a:pPr>
        <a:defRPr sz="1200" b="1"/>
      </a:pPr>
      <a:endParaRPr lang="en-US"/>
    </a:p>
  </c:tx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lang val="en-US"/>
  <c:chart>
    <c:plotArea>
      <c:layout/>
      <c:barChart>
        <c:barDir val="bar"/>
        <c:grouping val="stacked"/>
        <c:ser>
          <c:idx val="0"/>
          <c:order val="0"/>
          <c:tx>
            <c:strRef>
              <c:f>Sheet1!$B$1</c:f>
              <c:strCache>
                <c:ptCount val="1"/>
                <c:pt idx="0">
                  <c:v>Very hard</c:v>
                </c:pt>
              </c:strCache>
            </c:strRef>
          </c:tx>
          <c:spPr>
            <a:solidFill>
              <a:schemeClr val="accent1">
                <a:lumMod val="50000"/>
              </a:schemeClr>
            </a:solidFill>
            <a:scene3d>
              <a:camera prst="orthographicFront"/>
              <a:lightRig rig="threePt" dir="t"/>
            </a:scene3d>
            <a:sp3d>
              <a:bevelT/>
            </a:sp3d>
          </c:spPr>
          <c:cat>
            <c:numRef>
              <c:f>Sheet1!$A$2</c:f>
              <c:numCache>
                <c:formatCode>General</c:formatCode>
                <c:ptCount val="1"/>
              </c:numCache>
            </c:numRef>
          </c:cat>
          <c:val>
            <c:numRef>
              <c:f>Sheet1!$B$2</c:f>
              <c:numCache>
                <c:formatCode>General</c:formatCode>
                <c:ptCount val="1"/>
              </c:numCache>
            </c:numRef>
          </c:val>
        </c:ser>
        <c:ser>
          <c:idx val="1"/>
          <c:order val="1"/>
          <c:tx>
            <c:strRef>
              <c:f>Sheet1!$C$1</c:f>
              <c:strCache>
                <c:ptCount val="1"/>
                <c:pt idx="0">
                  <c:v>Somewhat hard</c:v>
                </c:pt>
              </c:strCache>
            </c:strRef>
          </c:tx>
          <c:spPr>
            <a:solidFill>
              <a:schemeClr val="accent1">
                <a:lumMod val="75000"/>
              </a:schemeClr>
            </a:solidFill>
            <a:scene3d>
              <a:camera prst="orthographicFront"/>
              <a:lightRig rig="threePt" dir="t"/>
            </a:scene3d>
            <a:sp3d>
              <a:bevelT/>
            </a:sp3d>
          </c:spPr>
          <c:cat>
            <c:numRef>
              <c:f>Sheet1!$A$2</c:f>
              <c:numCache>
                <c:formatCode>General</c:formatCode>
                <c:ptCount val="1"/>
              </c:numCache>
            </c:numRef>
          </c:cat>
          <c:val>
            <c:numRef>
              <c:f>Sheet1!$C$2</c:f>
              <c:numCache>
                <c:formatCode>General</c:formatCode>
                <c:ptCount val="1"/>
              </c:numCache>
            </c:numRef>
          </c:val>
        </c:ser>
        <c:ser>
          <c:idx val="2"/>
          <c:order val="2"/>
          <c:tx>
            <c:strRef>
              <c:f>Sheet1!$D$1</c:f>
              <c:strCache>
                <c:ptCount val="1"/>
                <c:pt idx="0">
                  <c:v>Not too hard</c:v>
                </c:pt>
              </c:strCache>
            </c:strRef>
          </c:tx>
          <c:spPr>
            <a:solidFill>
              <a:schemeClr val="bg1">
                <a:lumMod val="50000"/>
              </a:schemeClr>
            </a:solidFill>
            <a:scene3d>
              <a:camera prst="orthographicFront"/>
              <a:lightRig rig="threePt" dir="t"/>
            </a:scene3d>
            <a:sp3d>
              <a:bevelT/>
            </a:sp3d>
          </c:spPr>
          <c:dLbls>
            <c:txPr>
              <a:bodyPr/>
              <a:lstStyle/>
              <a:p>
                <a:pPr>
                  <a:defRPr>
                    <a:solidFill>
                      <a:schemeClr val="tx1"/>
                    </a:solidFill>
                  </a:defRPr>
                </a:pPr>
                <a:endParaRPr lang="en-US"/>
              </a:p>
            </c:txPr>
            <c:dLblPos val="ctr"/>
            <c:showVal val="1"/>
          </c:dLbls>
          <c:cat>
            <c:numRef>
              <c:f>Sheet1!$A$2</c:f>
              <c:numCache>
                <c:formatCode>General</c:formatCode>
                <c:ptCount val="1"/>
              </c:numCache>
            </c:numRef>
          </c:cat>
          <c:val>
            <c:numRef>
              <c:f>Sheet1!$D$2</c:f>
              <c:numCache>
                <c:formatCode>General</c:formatCode>
                <c:ptCount val="1"/>
              </c:numCache>
            </c:numRef>
          </c:val>
        </c:ser>
        <c:ser>
          <c:idx val="3"/>
          <c:order val="3"/>
          <c:tx>
            <c:strRef>
              <c:f>Sheet1!$E$1</c:f>
              <c:strCache>
                <c:ptCount val="1"/>
                <c:pt idx="0">
                  <c:v>Not at all hard</c:v>
                </c:pt>
              </c:strCache>
            </c:strRef>
          </c:tx>
          <c:spPr>
            <a:solidFill>
              <a:schemeClr val="bg1">
                <a:lumMod val="65000"/>
              </a:schemeClr>
            </a:solidFill>
            <a:scene3d>
              <a:camera prst="orthographicFront"/>
              <a:lightRig rig="threePt" dir="t"/>
            </a:scene3d>
            <a:sp3d>
              <a:bevelT/>
            </a:sp3d>
          </c:spPr>
          <c:dLbls>
            <c:txPr>
              <a:bodyPr/>
              <a:lstStyle/>
              <a:p>
                <a:pPr>
                  <a:defRPr>
                    <a:solidFill>
                      <a:schemeClr val="bg1"/>
                    </a:solidFill>
                  </a:defRPr>
                </a:pPr>
                <a:endParaRPr lang="en-US"/>
              </a:p>
            </c:txPr>
            <c:dLblPos val="ctr"/>
            <c:showVal val="1"/>
          </c:dLbls>
          <c:cat>
            <c:numRef>
              <c:f>Sheet1!$A$2</c:f>
              <c:numCache>
                <c:formatCode>General</c:formatCode>
                <c:ptCount val="1"/>
              </c:numCache>
            </c:numRef>
          </c:cat>
          <c:val>
            <c:numRef>
              <c:f>Sheet1!$E$2</c:f>
              <c:numCache>
                <c:formatCode>General</c:formatCode>
                <c:ptCount val="1"/>
              </c:numCache>
            </c:numRef>
          </c:val>
        </c:ser>
        <c:ser>
          <c:idx val="4"/>
          <c:order val="4"/>
          <c:tx>
            <c:strRef>
              <c:f>Sheet1!$F$1</c:f>
              <c:strCache>
                <c:ptCount val="1"/>
                <c:pt idx="0">
                  <c:v>Refused</c:v>
                </c:pt>
              </c:strCache>
            </c:strRef>
          </c:tx>
          <c:spPr>
            <a:solidFill>
              <a:schemeClr val="bg1">
                <a:lumMod val="85000"/>
              </a:schemeClr>
            </a:solidFill>
            <a:scene3d>
              <a:camera prst="orthographicFront"/>
              <a:lightRig rig="threePt" dir="t"/>
            </a:scene3d>
            <a:sp3d>
              <a:bevelT/>
            </a:sp3d>
          </c:spPr>
          <c:cat>
            <c:numRef>
              <c:f>Sheet1!$A$2</c:f>
              <c:numCache>
                <c:formatCode>General</c:formatCode>
                <c:ptCount val="1"/>
              </c:numCache>
            </c:numRef>
          </c:cat>
          <c:val>
            <c:numRef>
              <c:f>Sheet1!$F$2</c:f>
              <c:numCache>
                <c:formatCode>General</c:formatCode>
                <c:ptCount val="1"/>
              </c:numCache>
            </c:numRef>
          </c:val>
        </c:ser>
        <c:dLbls>
          <c:showVal val="1"/>
        </c:dLbls>
        <c:gapWidth val="50"/>
        <c:overlap val="100"/>
        <c:axId val="79996800"/>
        <c:axId val="79998336"/>
      </c:barChart>
      <c:catAx>
        <c:axId val="79996800"/>
        <c:scaling>
          <c:orientation val="maxMin"/>
        </c:scaling>
        <c:delete val="1"/>
        <c:axPos val="l"/>
        <c:numFmt formatCode="General" sourceLinked="1"/>
        <c:tickLblPos val="none"/>
        <c:crossAx val="79998336"/>
        <c:crosses val="autoZero"/>
        <c:auto val="1"/>
        <c:lblAlgn val="ctr"/>
        <c:lblOffset val="100"/>
      </c:catAx>
      <c:valAx>
        <c:axId val="79998336"/>
        <c:scaling>
          <c:orientation val="minMax"/>
          <c:max val="100"/>
          <c:min val="0"/>
        </c:scaling>
        <c:delete val="1"/>
        <c:axPos val="t"/>
        <c:numFmt formatCode="General" sourceLinked="1"/>
        <c:tickLblPos val="none"/>
        <c:crossAx val="79996800"/>
        <c:crosses val="autoZero"/>
        <c:crossBetween val="between"/>
      </c:valAx>
    </c:plotArea>
    <c:legend>
      <c:legendPos val="b"/>
      <c:layout>
        <c:manualLayout>
          <c:xMode val="edge"/>
          <c:yMode val="edge"/>
          <c:x val="0.18390001585372301"/>
          <c:y val="0"/>
          <c:w val="0.41445201900098066"/>
          <c:h val="0.99718312134060139"/>
        </c:manualLayout>
      </c:layout>
      <c:txPr>
        <a:bodyPr/>
        <a:lstStyle/>
        <a:p>
          <a:pPr>
            <a:defRPr sz="1050"/>
          </a:pPr>
          <a:endParaRPr lang="en-US"/>
        </a:p>
      </c:txPr>
    </c:legend>
    <c:plotVisOnly val="1"/>
    <c:dispBlanksAs val="gap"/>
  </c:chart>
  <c:txPr>
    <a:bodyPr/>
    <a:lstStyle/>
    <a:p>
      <a:pPr>
        <a:defRPr sz="1200" b="1"/>
      </a:pPr>
      <a:endParaRPr lang="en-US"/>
    </a:p>
  </c:txPr>
  <c:externalData r:id="rId1"/>
</c:chartSpace>
</file>

<file path=ppt/charts/chart12.xml><?xml version="1.0" encoding="utf-8"?>
<c:chartSpace xmlns:c="http://schemas.openxmlformats.org/drawingml/2006/chart" xmlns:a="http://schemas.openxmlformats.org/drawingml/2006/main" xmlns:r="http://schemas.openxmlformats.org/officeDocument/2006/relationships">
  <c:lang val="en-US"/>
  <c:chart>
    <c:plotArea>
      <c:layout/>
      <c:barChart>
        <c:barDir val="bar"/>
        <c:grouping val="stacked"/>
        <c:ser>
          <c:idx val="0"/>
          <c:order val="0"/>
          <c:tx>
            <c:strRef>
              <c:f>Sheet1!$B$1</c:f>
              <c:strCache>
                <c:ptCount val="1"/>
                <c:pt idx="0">
                  <c:v>Very hard</c:v>
                </c:pt>
              </c:strCache>
            </c:strRef>
          </c:tx>
          <c:spPr>
            <a:solidFill>
              <a:schemeClr val="accent1">
                <a:lumMod val="60000"/>
                <a:lumOff val="40000"/>
              </a:schemeClr>
            </a:solidFill>
            <a:scene3d>
              <a:camera prst="orthographicFront"/>
              <a:lightRig rig="threePt" dir="t"/>
            </a:scene3d>
            <a:sp3d>
              <a:bevelT/>
            </a:sp3d>
          </c:spPr>
          <c:dPt>
            <c:idx val="0"/>
            <c:spPr>
              <a:solidFill>
                <a:schemeClr val="accent1">
                  <a:lumMod val="50000"/>
                </a:schemeClr>
              </a:solidFill>
              <a:scene3d>
                <a:camera prst="orthographicFront"/>
                <a:lightRig rig="threePt" dir="t"/>
              </a:scene3d>
              <a:sp3d>
                <a:bevelT/>
              </a:sp3d>
            </c:spPr>
          </c:dPt>
          <c:cat>
            <c:strRef>
              <c:f>Sheet1!$A$2</c:f>
              <c:strCache>
                <c:ptCount val="1"/>
                <c:pt idx="0">
                  <c:v>Dating abuse</c:v>
                </c:pt>
              </c:strCache>
            </c:strRef>
          </c:cat>
          <c:val>
            <c:numRef>
              <c:f>Sheet1!$B$2</c:f>
              <c:numCache>
                <c:formatCode>0</c:formatCode>
                <c:ptCount val="1"/>
                <c:pt idx="0">
                  <c:v>10</c:v>
                </c:pt>
              </c:numCache>
            </c:numRef>
          </c:val>
        </c:ser>
        <c:ser>
          <c:idx val="1"/>
          <c:order val="1"/>
          <c:tx>
            <c:strRef>
              <c:f>Sheet1!$C$1</c:f>
              <c:strCache>
                <c:ptCount val="1"/>
                <c:pt idx="0">
                  <c:v>Somewhat hard</c:v>
                </c:pt>
              </c:strCache>
            </c:strRef>
          </c:tx>
          <c:spPr>
            <a:solidFill>
              <a:schemeClr val="accent1"/>
            </a:solidFill>
            <a:scene3d>
              <a:camera prst="orthographicFront"/>
              <a:lightRig rig="threePt" dir="t"/>
            </a:scene3d>
            <a:sp3d>
              <a:bevelT/>
            </a:sp3d>
          </c:spPr>
          <c:dPt>
            <c:idx val="0"/>
            <c:spPr>
              <a:solidFill>
                <a:schemeClr val="accent1">
                  <a:lumMod val="75000"/>
                </a:schemeClr>
              </a:solidFill>
              <a:scene3d>
                <a:camera prst="orthographicFront"/>
                <a:lightRig rig="threePt" dir="t"/>
              </a:scene3d>
              <a:sp3d>
                <a:bevelT/>
              </a:sp3d>
            </c:spPr>
          </c:dPt>
          <c:cat>
            <c:strRef>
              <c:f>Sheet1!$A$2</c:f>
              <c:strCache>
                <c:ptCount val="1"/>
                <c:pt idx="0">
                  <c:v>Dating abuse</c:v>
                </c:pt>
              </c:strCache>
            </c:strRef>
          </c:cat>
          <c:val>
            <c:numRef>
              <c:f>Sheet1!$C$2</c:f>
              <c:numCache>
                <c:formatCode>0</c:formatCode>
                <c:ptCount val="1"/>
                <c:pt idx="0">
                  <c:v>36</c:v>
                </c:pt>
              </c:numCache>
            </c:numRef>
          </c:val>
        </c:ser>
        <c:ser>
          <c:idx val="2"/>
          <c:order val="2"/>
          <c:tx>
            <c:strRef>
              <c:f>Sheet1!$D$1</c:f>
              <c:strCache>
                <c:ptCount val="1"/>
                <c:pt idx="0">
                  <c:v>Not too hard</c:v>
                </c:pt>
              </c:strCache>
            </c:strRef>
          </c:tx>
          <c:spPr>
            <a:solidFill>
              <a:schemeClr val="accent1"/>
            </a:solidFill>
            <a:scene3d>
              <a:camera prst="orthographicFront"/>
              <a:lightRig rig="threePt" dir="t"/>
            </a:scene3d>
            <a:sp3d>
              <a:bevelT/>
            </a:sp3d>
          </c:spPr>
          <c:dPt>
            <c:idx val="0"/>
            <c:spPr>
              <a:solidFill>
                <a:schemeClr val="bg1">
                  <a:lumMod val="50000"/>
                </a:schemeClr>
              </a:solidFill>
              <a:scene3d>
                <a:camera prst="orthographicFront"/>
                <a:lightRig rig="threePt" dir="t"/>
              </a:scene3d>
              <a:sp3d>
                <a:bevelT/>
              </a:sp3d>
            </c:spPr>
          </c:dPt>
          <c:dLbls>
            <c:txPr>
              <a:bodyPr/>
              <a:lstStyle/>
              <a:p>
                <a:pPr>
                  <a:defRPr>
                    <a:solidFill>
                      <a:schemeClr val="tx1"/>
                    </a:solidFill>
                  </a:defRPr>
                </a:pPr>
                <a:endParaRPr lang="en-US"/>
              </a:p>
            </c:txPr>
            <c:dLblPos val="ctr"/>
            <c:showVal val="1"/>
          </c:dLbls>
          <c:cat>
            <c:strRef>
              <c:f>Sheet1!$A$2</c:f>
              <c:strCache>
                <c:ptCount val="1"/>
                <c:pt idx="0">
                  <c:v>Dating abuse</c:v>
                </c:pt>
              </c:strCache>
            </c:strRef>
          </c:cat>
          <c:val>
            <c:numRef>
              <c:f>Sheet1!$D$2</c:f>
              <c:numCache>
                <c:formatCode>0</c:formatCode>
                <c:ptCount val="1"/>
                <c:pt idx="0">
                  <c:v>34</c:v>
                </c:pt>
              </c:numCache>
            </c:numRef>
          </c:val>
        </c:ser>
        <c:ser>
          <c:idx val="3"/>
          <c:order val="3"/>
          <c:tx>
            <c:strRef>
              <c:f>Sheet1!$E$1</c:f>
              <c:strCache>
                <c:ptCount val="1"/>
                <c:pt idx="0">
                  <c:v>Not at all hard</c:v>
                </c:pt>
              </c:strCache>
            </c:strRef>
          </c:tx>
          <c:spPr>
            <a:solidFill>
              <a:schemeClr val="bg1">
                <a:lumMod val="65000"/>
              </a:schemeClr>
            </a:solidFill>
            <a:scene3d>
              <a:camera prst="orthographicFront"/>
              <a:lightRig rig="threePt" dir="t"/>
            </a:scene3d>
            <a:sp3d>
              <a:bevelT/>
            </a:sp3d>
          </c:spPr>
          <c:dLbls>
            <c:txPr>
              <a:bodyPr/>
              <a:lstStyle/>
              <a:p>
                <a:pPr>
                  <a:defRPr>
                    <a:solidFill>
                      <a:schemeClr val="tx1"/>
                    </a:solidFill>
                  </a:defRPr>
                </a:pPr>
                <a:endParaRPr lang="en-US"/>
              </a:p>
            </c:txPr>
            <c:dLblPos val="ctr"/>
            <c:showVal val="1"/>
          </c:dLbls>
          <c:cat>
            <c:strRef>
              <c:f>Sheet1!$A$2</c:f>
              <c:strCache>
                <c:ptCount val="1"/>
                <c:pt idx="0">
                  <c:v>Dating abuse</c:v>
                </c:pt>
              </c:strCache>
            </c:strRef>
          </c:cat>
          <c:val>
            <c:numRef>
              <c:f>Sheet1!$E$2</c:f>
              <c:numCache>
                <c:formatCode>0</c:formatCode>
                <c:ptCount val="1"/>
                <c:pt idx="0">
                  <c:v>18</c:v>
                </c:pt>
              </c:numCache>
            </c:numRef>
          </c:val>
        </c:ser>
        <c:ser>
          <c:idx val="4"/>
          <c:order val="4"/>
          <c:tx>
            <c:strRef>
              <c:f>Sheet1!$F$1</c:f>
              <c:strCache>
                <c:ptCount val="1"/>
                <c:pt idx="0">
                  <c:v>Refused</c:v>
                </c:pt>
              </c:strCache>
            </c:strRef>
          </c:tx>
          <c:spPr>
            <a:solidFill>
              <a:schemeClr val="bg1">
                <a:lumMod val="95000"/>
              </a:schemeClr>
            </a:solidFill>
            <a:scene3d>
              <a:camera prst="orthographicFront"/>
              <a:lightRig rig="threePt" dir="t"/>
            </a:scene3d>
            <a:sp3d>
              <a:bevelT/>
            </a:sp3d>
          </c:spPr>
          <c:cat>
            <c:strRef>
              <c:f>Sheet1!$A$2</c:f>
              <c:strCache>
                <c:ptCount val="1"/>
                <c:pt idx="0">
                  <c:v>Dating abuse</c:v>
                </c:pt>
              </c:strCache>
            </c:strRef>
          </c:cat>
          <c:val>
            <c:numRef>
              <c:f>Sheet1!$F$2</c:f>
              <c:numCache>
                <c:formatCode>0</c:formatCode>
                <c:ptCount val="1"/>
                <c:pt idx="0">
                  <c:v>2</c:v>
                </c:pt>
              </c:numCache>
            </c:numRef>
          </c:val>
        </c:ser>
        <c:dLbls>
          <c:showVal val="1"/>
        </c:dLbls>
        <c:gapWidth val="50"/>
        <c:overlap val="100"/>
        <c:axId val="80053376"/>
        <c:axId val="80054912"/>
      </c:barChart>
      <c:catAx>
        <c:axId val="80053376"/>
        <c:scaling>
          <c:orientation val="maxMin"/>
        </c:scaling>
        <c:axPos val="l"/>
        <c:tickLblPos val="nextTo"/>
        <c:txPr>
          <a:bodyPr/>
          <a:lstStyle/>
          <a:p>
            <a:pPr>
              <a:defRPr sz="1100"/>
            </a:pPr>
            <a:endParaRPr lang="en-US"/>
          </a:p>
        </c:txPr>
        <c:crossAx val="80054912"/>
        <c:crosses val="autoZero"/>
        <c:auto val="1"/>
        <c:lblAlgn val="ctr"/>
        <c:lblOffset val="100"/>
      </c:catAx>
      <c:valAx>
        <c:axId val="80054912"/>
        <c:scaling>
          <c:orientation val="minMax"/>
          <c:max val="100"/>
          <c:min val="0"/>
        </c:scaling>
        <c:delete val="1"/>
        <c:axPos val="t"/>
        <c:numFmt formatCode="0" sourceLinked="1"/>
        <c:tickLblPos val="none"/>
        <c:crossAx val="80053376"/>
        <c:crosses val="autoZero"/>
        <c:crossBetween val="between"/>
      </c:valAx>
    </c:plotArea>
    <c:plotVisOnly val="1"/>
    <c:dispBlanksAs val="gap"/>
  </c:chart>
  <c:txPr>
    <a:bodyPr/>
    <a:lstStyle/>
    <a:p>
      <a:pPr>
        <a:defRPr sz="1200" b="1"/>
      </a:pPr>
      <a:endParaRPr lang="en-US"/>
    </a:p>
  </c:txPr>
  <c:externalData r:id="rId1"/>
</c:chartSpace>
</file>

<file path=ppt/charts/chart13.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3.3675859010774405E-2"/>
          <c:y val="6.9232473861044391E-2"/>
          <c:w val="0.48386951631046132"/>
          <c:h val="0.69326755411899799"/>
        </c:manualLayout>
      </c:layout>
      <c:pieChart>
        <c:varyColors val="1"/>
        <c:ser>
          <c:idx val="0"/>
          <c:order val="0"/>
          <c:tx>
            <c:strRef>
              <c:f>Sheet1!$B$1</c:f>
              <c:strCache>
                <c:ptCount val="1"/>
                <c:pt idx="0">
                  <c:v>Sales</c:v>
                </c:pt>
              </c:strCache>
            </c:strRef>
          </c:tx>
          <c:spPr>
            <a:scene3d>
              <a:camera prst="orthographicFront"/>
              <a:lightRig rig="threePt" dir="t"/>
            </a:scene3d>
            <a:sp3d>
              <a:bevelT/>
            </a:sp3d>
          </c:spPr>
          <c:dPt>
            <c:idx val="1"/>
            <c:spPr>
              <a:solidFill>
                <a:schemeClr val="accent1">
                  <a:lumMod val="50000"/>
                </a:schemeClr>
              </a:solidFill>
              <a:scene3d>
                <a:camera prst="orthographicFront"/>
                <a:lightRig rig="threePt" dir="t"/>
              </a:scene3d>
              <a:sp3d>
                <a:bevelT/>
              </a:sp3d>
            </c:spPr>
          </c:dPt>
          <c:dPt>
            <c:idx val="2"/>
            <c:spPr>
              <a:solidFill>
                <a:schemeClr val="bg1">
                  <a:lumMod val="50000"/>
                </a:schemeClr>
              </a:solidFill>
              <a:scene3d>
                <a:camera prst="orthographicFront"/>
                <a:lightRig rig="threePt" dir="t"/>
              </a:scene3d>
              <a:sp3d>
                <a:bevelT/>
              </a:sp3d>
            </c:spPr>
          </c:dPt>
          <c:dPt>
            <c:idx val="3"/>
            <c:spPr>
              <a:solidFill>
                <a:schemeClr val="bg1">
                  <a:lumMod val="50000"/>
                </a:schemeClr>
              </a:solidFill>
              <a:scene3d>
                <a:camera prst="orthographicFront"/>
                <a:lightRig rig="threePt" dir="t"/>
              </a:scene3d>
              <a:sp3d>
                <a:bevelT/>
              </a:sp3d>
            </c:spPr>
          </c:dPt>
          <c:dLbls>
            <c:dLbl>
              <c:idx val="0"/>
              <c:layout>
                <c:manualLayout>
                  <c:x val="-0.176554129363966"/>
                  <c:y val="-0.10341264763779498"/>
                </c:manualLayout>
              </c:layout>
              <c:dLblPos val="bestFit"/>
              <c:showVal val="1"/>
              <c:showCatName val="1"/>
              <c:separator>
</c:separator>
            </c:dLbl>
            <c:dLbl>
              <c:idx val="1"/>
              <c:spPr/>
              <c:txPr>
                <a:bodyPr/>
                <a:lstStyle/>
                <a:p>
                  <a:pPr>
                    <a:defRPr sz="1200" b="1">
                      <a:solidFill>
                        <a:schemeClr val="bg1"/>
                      </a:solidFill>
                    </a:defRPr>
                  </a:pPr>
                  <a:endParaRPr lang="en-US"/>
                </a:p>
              </c:txPr>
              <c:dLblPos val="ctr"/>
              <c:showVal val="1"/>
              <c:showCatName val="1"/>
            </c:dLbl>
            <c:dLbl>
              <c:idx val="2"/>
              <c:layout>
                <c:manualLayout>
                  <c:x val="1.2546890542791699E-2"/>
                  <c:y val="9.003198818897622E-3"/>
                </c:manualLayout>
              </c:layout>
              <c:spPr/>
              <c:txPr>
                <a:bodyPr/>
                <a:lstStyle/>
                <a:p>
                  <a:pPr>
                    <a:defRPr sz="1200" b="1">
                      <a:solidFill>
                        <a:schemeClr val="tx1"/>
                      </a:solidFill>
                    </a:defRPr>
                  </a:pPr>
                  <a:endParaRPr lang="en-US"/>
                </a:p>
              </c:txPr>
              <c:dLblPos val="bestFit"/>
              <c:showVal val="1"/>
              <c:showCatName val="1"/>
            </c:dLbl>
            <c:txPr>
              <a:bodyPr/>
              <a:lstStyle/>
              <a:p>
                <a:pPr>
                  <a:defRPr sz="1200" b="1"/>
                </a:pPr>
                <a:endParaRPr lang="en-US"/>
              </a:p>
            </c:txPr>
            <c:dLblPos val="ctr"/>
            <c:showVal val="1"/>
            <c:showCatName val="1"/>
            <c:separator>
</c:separator>
            <c:showLeaderLines val="1"/>
          </c:dLbls>
          <c:cat>
            <c:strRef>
              <c:f>Sheet1!$A$2:$A$3</c:f>
              <c:strCache>
                <c:ptCount val="2"/>
                <c:pt idx="0">
                  <c:v>Yes</c:v>
                </c:pt>
                <c:pt idx="1">
                  <c:v>No</c:v>
                </c:pt>
              </c:strCache>
            </c:strRef>
          </c:cat>
          <c:val>
            <c:numRef>
              <c:f>Sheet1!$B$2:$B$3</c:f>
              <c:numCache>
                <c:formatCode>0%</c:formatCode>
                <c:ptCount val="2"/>
                <c:pt idx="0">
                  <c:v>0.53</c:v>
                </c:pt>
                <c:pt idx="1">
                  <c:v>0.47000000000000003</c:v>
                </c:pt>
              </c:numCache>
            </c:numRef>
          </c:val>
        </c:ser>
        <c:dLbls>
          <c:showVal val="1"/>
        </c:dLbls>
        <c:firstSliceAng val="0"/>
      </c:pieChart>
    </c:plotArea>
    <c:plotVisOnly val="1"/>
    <c:dispBlanksAs val="zero"/>
  </c:chart>
  <c:txPr>
    <a:bodyPr/>
    <a:lstStyle/>
    <a:p>
      <a:pPr>
        <a:defRPr sz="1800"/>
      </a:pPr>
      <a:endParaRPr lang="en-US"/>
    </a:p>
  </c:txPr>
  <c:externalData r:id="rId1"/>
</c:chartSpace>
</file>

<file path=ppt/charts/chart14.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0.16122484689413799"/>
          <c:y val="0.18894235173511925"/>
          <c:w val="0.63555939069260203"/>
          <c:h val="0.78934313740083095"/>
        </c:manualLayout>
      </c:layout>
      <c:pieChart>
        <c:varyColors val="1"/>
        <c:ser>
          <c:idx val="0"/>
          <c:order val="0"/>
          <c:tx>
            <c:strRef>
              <c:f>Sheet1!$B$1</c:f>
              <c:strCache>
                <c:ptCount val="1"/>
                <c:pt idx="0">
                  <c:v>Sales</c:v>
                </c:pt>
              </c:strCache>
            </c:strRef>
          </c:tx>
          <c:spPr>
            <a:scene3d>
              <a:camera prst="orthographicFront"/>
              <a:lightRig rig="threePt" dir="t"/>
            </a:scene3d>
            <a:sp3d>
              <a:bevelT/>
            </a:sp3d>
          </c:spPr>
          <c:dPt>
            <c:idx val="1"/>
            <c:spPr>
              <a:solidFill>
                <a:schemeClr val="accent1">
                  <a:lumMod val="50000"/>
                </a:schemeClr>
              </a:solidFill>
              <a:scene3d>
                <a:camera prst="orthographicFront"/>
                <a:lightRig rig="threePt" dir="t"/>
              </a:scene3d>
              <a:sp3d>
                <a:bevelT/>
              </a:sp3d>
            </c:spPr>
          </c:dPt>
          <c:dPt>
            <c:idx val="2"/>
            <c:spPr>
              <a:solidFill>
                <a:schemeClr val="bg1">
                  <a:lumMod val="50000"/>
                </a:schemeClr>
              </a:solidFill>
              <a:scene3d>
                <a:camera prst="orthographicFront"/>
                <a:lightRig rig="threePt" dir="t"/>
              </a:scene3d>
              <a:sp3d>
                <a:bevelT/>
              </a:sp3d>
            </c:spPr>
          </c:dPt>
          <c:dPt>
            <c:idx val="3"/>
            <c:spPr>
              <a:solidFill>
                <a:schemeClr val="bg1">
                  <a:lumMod val="50000"/>
                </a:schemeClr>
              </a:solidFill>
              <a:scene3d>
                <a:camera prst="orthographicFront"/>
                <a:lightRig rig="threePt" dir="t"/>
              </a:scene3d>
              <a:sp3d>
                <a:bevelT/>
              </a:sp3d>
            </c:spPr>
          </c:dPt>
          <c:dLbls>
            <c:dLbl>
              <c:idx val="0"/>
              <c:layout>
                <c:manualLayout>
                  <c:x val="-0.14609283428612518"/>
                  <c:y val="-9.3944001985425227E-2"/>
                </c:manualLayout>
              </c:layout>
              <c:dLblPos val="bestFit"/>
              <c:showVal val="1"/>
              <c:showCatName val="1"/>
              <c:separator>
</c:separator>
            </c:dLbl>
            <c:dLbl>
              <c:idx val="1"/>
              <c:layout>
                <c:manualLayout>
                  <c:x val="0.15382566905164297"/>
                  <c:y val="7.6332829456489823E-2"/>
                </c:manualLayout>
              </c:layout>
              <c:spPr/>
              <c:txPr>
                <a:bodyPr/>
                <a:lstStyle/>
                <a:p>
                  <a:pPr>
                    <a:defRPr sz="1200" b="1">
                      <a:solidFill>
                        <a:schemeClr val="bg1"/>
                      </a:solidFill>
                    </a:defRPr>
                  </a:pPr>
                  <a:endParaRPr lang="en-US"/>
                </a:p>
              </c:txPr>
              <c:dLblPos val="bestFit"/>
              <c:showVal val="1"/>
              <c:showCatName val="1"/>
              <c:separator>
</c:separator>
            </c:dLbl>
            <c:dLbl>
              <c:idx val="2"/>
              <c:layout>
                <c:manualLayout>
                  <c:x val="7.1618672665916802E-2"/>
                  <c:y val="0.15250513240300412"/>
                </c:manualLayout>
              </c:layout>
              <c:dLblPos val="bestFit"/>
              <c:showVal val="1"/>
              <c:showCatName val="1"/>
              <c:separator>
</c:separator>
            </c:dLbl>
            <c:dLbl>
              <c:idx val="3"/>
              <c:dLblPos val="outEnd"/>
              <c:showVal val="1"/>
              <c:showCatName val="1"/>
              <c:separator>
</c:separator>
            </c:dLbl>
            <c:txPr>
              <a:bodyPr/>
              <a:lstStyle/>
              <a:p>
                <a:pPr>
                  <a:defRPr sz="1200" b="1">
                    <a:solidFill>
                      <a:schemeClr val="tx1"/>
                    </a:solidFill>
                  </a:defRPr>
                </a:pPr>
                <a:endParaRPr lang="en-US"/>
              </a:p>
            </c:txPr>
            <c:dLblPos val="inEnd"/>
            <c:showVal val="1"/>
            <c:showCatName val="1"/>
            <c:separator>
</c:separator>
            <c:showLeaderLines val="1"/>
          </c:dLbls>
          <c:cat>
            <c:strRef>
              <c:f>Sheet1!$A$2:$A$4</c:f>
              <c:strCache>
                <c:ptCount val="3"/>
                <c:pt idx="0">
                  <c:v>Yes</c:v>
                </c:pt>
                <c:pt idx="1">
                  <c:v>No</c:v>
                </c:pt>
                <c:pt idx="2">
                  <c:v>Refused</c:v>
                </c:pt>
              </c:strCache>
            </c:strRef>
          </c:cat>
          <c:val>
            <c:numRef>
              <c:f>Sheet1!$B$2:$B$4</c:f>
              <c:numCache>
                <c:formatCode>0%</c:formatCode>
                <c:ptCount val="3"/>
                <c:pt idx="0">
                  <c:v>0.58000000000000007</c:v>
                </c:pt>
                <c:pt idx="1">
                  <c:v>0.4</c:v>
                </c:pt>
                <c:pt idx="2">
                  <c:v>2.0000000000000011E-2</c:v>
                </c:pt>
              </c:numCache>
            </c:numRef>
          </c:val>
        </c:ser>
        <c:dLbls>
          <c:showVal val="1"/>
        </c:dLbls>
        <c:firstSliceAng val="0"/>
      </c:pieChart>
    </c:plotArea>
    <c:plotVisOnly val="1"/>
    <c:dispBlanksAs val="zero"/>
  </c:chart>
  <c:txPr>
    <a:bodyPr/>
    <a:lstStyle/>
    <a:p>
      <a:pPr>
        <a:defRPr sz="1800"/>
      </a:pPr>
      <a:endParaRPr lang="en-US"/>
    </a:p>
  </c:txPr>
  <c:externalData r:id="rId1"/>
</c:chartSpace>
</file>

<file path=ppt/charts/chart15.xml><?xml version="1.0" encoding="utf-8"?>
<c:chartSpace xmlns:c="http://schemas.openxmlformats.org/drawingml/2006/chart" xmlns:a="http://schemas.openxmlformats.org/drawingml/2006/main" xmlns:r="http://schemas.openxmlformats.org/officeDocument/2006/relationships">
  <c:lang val="en-US"/>
  <c:chart>
    <c:autoTitleDeleted val="1"/>
    <c:plotArea>
      <c:layout/>
      <c:barChart>
        <c:barDir val="bar"/>
        <c:grouping val="clustered"/>
        <c:ser>
          <c:idx val="0"/>
          <c:order val="0"/>
          <c:tx>
            <c:strRef>
              <c:f>Sheet1!$B$1</c:f>
              <c:strCache>
                <c:ptCount val="1"/>
                <c:pt idx="0">
                  <c:v>Series 1</c:v>
                </c:pt>
              </c:strCache>
            </c:strRef>
          </c:tx>
          <c:spPr>
            <a:scene3d>
              <a:camera prst="orthographicFront"/>
              <a:lightRig rig="threePt" dir="t"/>
            </a:scene3d>
            <a:sp3d>
              <a:bevelT/>
            </a:sp3d>
          </c:spPr>
          <c:dLbls>
            <c:txPr>
              <a:bodyPr/>
              <a:lstStyle/>
              <a:p>
                <a:pPr>
                  <a:defRPr sz="1200" b="1"/>
                </a:pPr>
                <a:endParaRPr lang="en-US"/>
              </a:p>
            </c:txPr>
            <c:dLblPos val="outEnd"/>
            <c:showVal val="1"/>
          </c:dLbls>
          <c:cat>
            <c:strRef>
              <c:f>Sheet1!$A$2:$A$8</c:f>
              <c:strCache>
                <c:ptCount val="7"/>
                <c:pt idx="0">
                  <c:v>Afraid to get hurt physically</c:v>
                </c:pt>
                <c:pt idx="1">
                  <c:v>Worried I was wrong and they were just joking around</c:v>
                </c:pt>
                <c:pt idx="2">
                  <c:v>It’s private and I should stay out of it</c:v>
                </c:pt>
                <c:pt idx="3">
                  <c:v>Worried I would be called a liar</c:v>
                </c:pt>
                <c:pt idx="4">
                  <c:v>Worried I would be bullied at school</c:v>
                </c:pt>
                <c:pt idx="5">
                  <c:v>Nothing would prevent me from getting involved</c:v>
                </c:pt>
                <c:pt idx="6">
                  <c:v>Refused</c:v>
                </c:pt>
              </c:strCache>
            </c:strRef>
          </c:cat>
          <c:val>
            <c:numRef>
              <c:f>Sheet1!$B$2:$B$8</c:f>
              <c:numCache>
                <c:formatCode>0</c:formatCode>
                <c:ptCount val="7"/>
                <c:pt idx="0">
                  <c:v>35</c:v>
                </c:pt>
                <c:pt idx="1">
                  <c:v>31</c:v>
                </c:pt>
                <c:pt idx="2">
                  <c:v>19</c:v>
                </c:pt>
                <c:pt idx="3">
                  <c:v>6</c:v>
                </c:pt>
                <c:pt idx="4">
                  <c:v>4</c:v>
                </c:pt>
                <c:pt idx="5">
                  <c:v>35</c:v>
                </c:pt>
                <c:pt idx="6">
                  <c:v>2</c:v>
                </c:pt>
              </c:numCache>
            </c:numRef>
          </c:val>
        </c:ser>
        <c:dLbls>
          <c:showVal val="1"/>
        </c:dLbls>
        <c:gapWidth val="50"/>
        <c:axId val="68220800"/>
        <c:axId val="68222336"/>
      </c:barChart>
      <c:catAx>
        <c:axId val="68220800"/>
        <c:scaling>
          <c:orientation val="maxMin"/>
        </c:scaling>
        <c:axPos val="l"/>
        <c:tickLblPos val="nextTo"/>
        <c:txPr>
          <a:bodyPr/>
          <a:lstStyle/>
          <a:p>
            <a:pPr>
              <a:defRPr sz="1100" b="1"/>
            </a:pPr>
            <a:endParaRPr lang="en-US"/>
          </a:p>
        </c:txPr>
        <c:crossAx val="68222336"/>
        <c:crosses val="autoZero"/>
        <c:auto val="1"/>
        <c:lblAlgn val="ctr"/>
        <c:lblOffset val="100"/>
      </c:catAx>
      <c:valAx>
        <c:axId val="68222336"/>
        <c:scaling>
          <c:orientation val="minMax"/>
        </c:scaling>
        <c:delete val="1"/>
        <c:axPos val="t"/>
        <c:numFmt formatCode="0" sourceLinked="1"/>
        <c:tickLblPos val="none"/>
        <c:crossAx val="68220800"/>
        <c:crosses val="autoZero"/>
        <c:crossBetween val="between"/>
      </c:valAx>
    </c:plotArea>
    <c:plotVisOnly val="1"/>
    <c:dispBlanksAs val="gap"/>
  </c:chart>
  <c:txPr>
    <a:bodyPr/>
    <a:lstStyle/>
    <a:p>
      <a:pPr>
        <a:defRPr sz="1800"/>
      </a:pPr>
      <a:endParaRPr lang="en-US"/>
    </a:p>
  </c:txPr>
  <c:externalData r:id="rId1"/>
</c:chartSpace>
</file>

<file path=ppt/charts/chart16.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autoTitleDeleted val="1"/>
    <c:plotArea>
      <c:layout>
        <c:manualLayout>
          <c:layoutTarget val="inner"/>
          <c:xMode val="edge"/>
          <c:yMode val="edge"/>
          <c:x val="3.3675859010774425E-2"/>
          <c:y val="0.2"/>
          <c:w val="0.54794520547945258"/>
          <c:h val="0.5625"/>
        </c:manualLayout>
      </c:layout>
      <c:pieChart>
        <c:varyColors val="1"/>
        <c:ser>
          <c:idx val="0"/>
          <c:order val="0"/>
          <c:tx>
            <c:strRef>
              <c:f>Sheet1!$B$1</c:f>
              <c:strCache>
                <c:ptCount val="1"/>
                <c:pt idx="0">
                  <c:v>Sales</c:v>
                </c:pt>
              </c:strCache>
            </c:strRef>
          </c:tx>
          <c:spPr>
            <a:scene3d>
              <a:camera prst="orthographicFront"/>
              <a:lightRig rig="threePt" dir="t"/>
            </a:scene3d>
            <a:sp3d>
              <a:bevelT/>
            </a:sp3d>
          </c:spPr>
          <c:dPt>
            <c:idx val="0"/>
            <c:explosion val="18"/>
          </c:dPt>
          <c:dPt>
            <c:idx val="1"/>
            <c:spPr>
              <a:solidFill>
                <a:schemeClr val="accent1">
                  <a:lumMod val="50000"/>
                </a:schemeClr>
              </a:solidFill>
              <a:scene3d>
                <a:camera prst="orthographicFront"/>
                <a:lightRig rig="threePt" dir="t"/>
              </a:scene3d>
              <a:sp3d>
                <a:bevelT/>
              </a:sp3d>
            </c:spPr>
          </c:dPt>
          <c:dPt>
            <c:idx val="2"/>
            <c:spPr>
              <a:solidFill>
                <a:schemeClr val="bg2"/>
              </a:solidFill>
              <a:scene3d>
                <a:camera prst="orthographicFront"/>
                <a:lightRig rig="threePt" dir="t"/>
              </a:scene3d>
              <a:sp3d>
                <a:bevelT/>
              </a:sp3d>
            </c:spPr>
          </c:dPt>
          <c:dPt>
            <c:idx val="3"/>
            <c:spPr>
              <a:solidFill>
                <a:schemeClr val="bg1">
                  <a:lumMod val="50000"/>
                </a:schemeClr>
              </a:solidFill>
              <a:scene3d>
                <a:camera prst="orthographicFront"/>
                <a:lightRig rig="threePt" dir="t"/>
              </a:scene3d>
              <a:sp3d>
                <a:bevelT/>
              </a:sp3d>
            </c:spPr>
          </c:dPt>
          <c:dLbls>
            <c:dLbl>
              <c:idx val="0"/>
              <c:layout>
                <c:manualLayout>
                  <c:x val="-0.12109815397958912"/>
                  <c:y val="8.0509741187197087E-2"/>
                </c:manualLayout>
              </c:layout>
              <c:dLblPos val="bestFit"/>
              <c:showVal val="1"/>
              <c:showCatName val="1"/>
              <c:separator>
</c:separator>
            </c:dLbl>
            <c:dLbl>
              <c:idx val="1"/>
              <c:layout>
                <c:manualLayout>
                  <c:x val="0.22093833785257522"/>
                  <c:y val="-0.10944013729053099"/>
                </c:manualLayout>
              </c:layout>
              <c:spPr/>
              <c:txPr>
                <a:bodyPr/>
                <a:lstStyle/>
                <a:p>
                  <a:pPr>
                    <a:defRPr sz="1200" b="1">
                      <a:solidFill>
                        <a:schemeClr val="bg1"/>
                      </a:solidFill>
                    </a:defRPr>
                  </a:pPr>
                  <a:endParaRPr lang="en-US"/>
                </a:p>
              </c:txPr>
              <c:dLblPos val="bestFit"/>
              <c:showVal val="1"/>
              <c:showCatName val="1"/>
            </c:dLbl>
            <c:dLbl>
              <c:idx val="2"/>
              <c:layout>
                <c:manualLayout>
                  <c:x val="-0.12780876943304789"/>
                  <c:y val="-2.07288985565127E-2"/>
                </c:manualLayout>
              </c:layout>
              <c:dLblPos val="bestFit"/>
              <c:showVal val="1"/>
              <c:showCatName val="1"/>
            </c:dLbl>
            <c:txPr>
              <a:bodyPr/>
              <a:lstStyle/>
              <a:p>
                <a:pPr>
                  <a:defRPr sz="1200" b="1">
                    <a:solidFill>
                      <a:schemeClr val="tx1"/>
                    </a:solidFill>
                  </a:defRPr>
                </a:pPr>
                <a:endParaRPr lang="en-US"/>
              </a:p>
            </c:txPr>
            <c:dLblPos val="ctr"/>
            <c:showVal val="1"/>
            <c:showCatName val="1"/>
            <c:separator>
</c:separator>
            <c:showLeaderLines val="1"/>
          </c:dLbls>
          <c:cat>
            <c:strRef>
              <c:f>Sheet1!$A$2:$A$4</c:f>
              <c:strCache>
                <c:ptCount val="3"/>
                <c:pt idx="0">
                  <c:v>Yes</c:v>
                </c:pt>
                <c:pt idx="1">
                  <c:v>No</c:v>
                </c:pt>
                <c:pt idx="2">
                  <c:v>Refused</c:v>
                </c:pt>
              </c:strCache>
            </c:strRef>
          </c:cat>
          <c:val>
            <c:numRef>
              <c:f>Sheet1!$B$2:$B$4</c:f>
              <c:numCache>
                <c:formatCode>0%</c:formatCode>
                <c:ptCount val="3"/>
                <c:pt idx="0">
                  <c:v>9.0000000000000024E-2</c:v>
                </c:pt>
                <c:pt idx="1">
                  <c:v>0.9</c:v>
                </c:pt>
                <c:pt idx="2">
                  <c:v>1.0000000000000005E-2</c:v>
                </c:pt>
              </c:numCache>
            </c:numRef>
          </c:val>
        </c:ser>
        <c:dLbls>
          <c:showVal val="1"/>
        </c:dLbls>
        <c:firstSliceAng val="39"/>
      </c:pieChart>
    </c:plotArea>
    <c:plotVisOnly val="1"/>
    <c:dispBlanksAs val="zero"/>
  </c:chart>
  <c:txPr>
    <a:bodyPr/>
    <a:lstStyle/>
    <a:p>
      <a:pPr>
        <a:defRPr sz="1800"/>
      </a:pPr>
      <a:endParaRPr lang="en-US"/>
    </a:p>
  </c:txPr>
  <c:externalData r:id="rId2"/>
</c:chartSpace>
</file>

<file path=ppt/charts/chart17.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3.3675859010774425E-2"/>
          <c:y val="0"/>
          <c:w val="0.84868462590760807"/>
          <c:h val="0.94393724875159879"/>
        </c:manualLayout>
      </c:layout>
      <c:pieChart>
        <c:varyColors val="1"/>
        <c:ser>
          <c:idx val="0"/>
          <c:order val="0"/>
          <c:tx>
            <c:strRef>
              <c:f>Sheet1!$B$1</c:f>
              <c:strCache>
                <c:ptCount val="1"/>
                <c:pt idx="0">
                  <c:v>Sales</c:v>
                </c:pt>
              </c:strCache>
            </c:strRef>
          </c:tx>
          <c:spPr>
            <a:scene3d>
              <a:camera prst="orthographicFront"/>
              <a:lightRig rig="threePt" dir="t"/>
            </a:scene3d>
            <a:sp3d>
              <a:bevelT/>
            </a:sp3d>
          </c:spPr>
          <c:dPt>
            <c:idx val="1"/>
            <c:spPr>
              <a:solidFill>
                <a:schemeClr val="accent1">
                  <a:lumMod val="50000"/>
                </a:schemeClr>
              </a:solidFill>
              <a:scene3d>
                <a:camera prst="orthographicFront"/>
                <a:lightRig rig="threePt" dir="t"/>
              </a:scene3d>
              <a:sp3d>
                <a:bevelT/>
              </a:sp3d>
            </c:spPr>
          </c:dPt>
          <c:dPt>
            <c:idx val="2"/>
            <c:spPr>
              <a:solidFill>
                <a:schemeClr val="bg1">
                  <a:lumMod val="50000"/>
                </a:schemeClr>
              </a:solidFill>
              <a:scene3d>
                <a:camera prst="orthographicFront"/>
                <a:lightRig rig="threePt" dir="t"/>
              </a:scene3d>
              <a:sp3d>
                <a:bevelT/>
              </a:sp3d>
            </c:spPr>
          </c:dPt>
          <c:dPt>
            <c:idx val="3"/>
            <c:spPr>
              <a:solidFill>
                <a:schemeClr val="bg1">
                  <a:lumMod val="50000"/>
                </a:schemeClr>
              </a:solidFill>
              <a:scene3d>
                <a:camera prst="orthographicFront"/>
                <a:lightRig rig="threePt" dir="t"/>
              </a:scene3d>
              <a:sp3d>
                <a:bevelT/>
              </a:sp3d>
            </c:spPr>
          </c:dPt>
          <c:dLbls>
            <c:dLbl>
              <c:idx val="0"/>
              <c:layout>
                <c:manualLayout>
                  <c:x val="-0.123885952612088"/>
                  <c:y val="0.14992298228346518"/>
                </c:manualLayout>
              </c:layout>
              <c:dLblPos val="bestFit"/>
              <c:showVal val="1"/>
              <c:showCatName val="1"/>
              <c:separator>
</c:separator>
            </c:dLbl>
            <c:dLbl>
              <c:idx val="1"/>
              <c:spPr/>
              <c:txPr>
                <a:bodyPr/>
                <a:lstStyle/>
                <a:p>
                  <a:pPr>
                    <a:defRPr sz="1200" b="1">
                      <a:solidFill>
                        <a:schemeClr val="bg1"/>
                      </a:solidFill>
                    </a:defRPr>
                  </a:pPr>
                  <a:endParaRPr lang="en-US"/>
                </a:p>
              </c:txPr>
              <c:dLblPos val="ctr"/>
              <c:showVal val="1"/>
              <c:showCatName val="1"/>
            </c:dLbl>
            <c:dLbl>
              <c:idx val="2"/>
              <c:layout>
                <c:manualLayout>
                  <c:x val="1.2546890542791699E-2"/>
                  <c:y val="9.0031988188976272E-3"/>
                </c:manualLayout>
              </c:layout>
              <c:spPr/>
              <c:txPr>
                <a:bodyPr/>
                <a:lstStyle/>
                <a:p>
                  <a:pPr>
                    <a:defRPr sz="1200" b="1">
                      <a:solidFill>
                        <a:schemeClr val="tx1"/>
                      </a:solidFill>
                    </a:defRPr>
                  </a:pPr>
                  <a:endParaRPr lang="en-US"/>
                </a:p>
              </c:txPr>
              <c:dLblPos val="bestFit"/>
              <c:showVal val="1"/>
              <c:showCatName val="1"/>
            </c:dLbl>
            <c:txPr>
              <a:bodyPr/>
              <a:lstStyle/>
              <a:p>
                <a:pPr>
                  <a:defRPr sz="1200" b="1"/>
                </a:pPr>
                <a:endParaRPr lang="en-US"/>
              </a:p>
            </c:txPr>
            <c:dLblPos val="ctr"/>
            <c:showVal val="1"/>
            <c:showCatName val="1"/>
            <c:separator>
</c:separator>
            <c:showLeaderLines val="1"/>
          </c:dLbls>
          <c:cat>
            <c:strRef>
              <c:f>Sheet1!$A$2:$A$3</c:f>
              <c:strCache>
                <c:ptCount val="2"/>
                <c:pt idx="0">
                  <c:v>Yes</c:v>
                </c:pt>
                <c:pt idx="1">
                  <c:v>No</c:v>
                </c:pt>
              </c:strCache>
            </c:strRef>
          </c:cat>
          <c:val>
            <c:numRef>
              <c:f>Sheet1!$B$2:$B$3</c:f>
              <c:numCache>
                <c:formatCode>0%</c:formatCode>
                <c:ptCount val="2"/>
                <c:pt idx="0">
                  <c:v>0.2400000000000001</c:v>
                </c:pt>
                <c:pt idx="1">
                  <c:v>0.76000000000000045</c:v>
                </c:pt>
              </c:numCache>
            </c:numRef>
          </c:val>
        </c:ser>
        <c:dLbls>
          <c:showVal val="1"/>
        </c:dLbls>
        <c:firstSliceAng val="0"/>
      </c:pieChart>
    </c:plotArea>
    <c:plotVisOnly val="1"/>
    <c:dispBlanksAs val="zero"/>
  </c:chart>
  <c:txPr>
    <a:bodyPr/>
    <a:lstStyle/>
    <a:p>
      <a:pPr>
        <a:defRPr sz="1800"/>
      </a:pPr>
      <a:endParaRPr lang="en-US"/>
    </a:p>
  </c:txPr>
  <c:externalData r:id="rId1"/>
</c:chartSpace>
</file>

<file path=ppt/charts/chart18.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3.3675859010774425E-2"/>
          <c:y val="0.2"/>
          <c:w val="0.86148561961895354"/>
          <c:h val="0.79999993540998904"/>
        </c:manualLayout>
      </c:layout>
      <c:pieChart>
        <c:varyColors val="1"/>
        <c:ser>
          <c:idx val="0"/>
          <c:order val="0"/>
          <c:tx>
            <c:strRef>
              <c:f>Sheet1!$B$1</c:f>
              <c:strCache>
                <c:ptCount val="1"/>
                <c:pt idx="0">
                  <c:v>Sales</c:v>
                </c:pt>
              </c:strCache>
            </c:strRef>
          </c:tx>
          <c:spPr>
            <a:scene3d>
              <a:camera prst="orthographicFront"/>
              <a:lightRig rig="threePt" dir="t"/>
            </a:scene3d>
            <a:sp3d>
              <a:bevelT/>
            </a:sp3d>
          </c:spPr>
          <c:dPt>
            <c:idx val="1"/>
            <c:spPr>
              <a:solidFill>
                <a:schemeClr val="accent1">
                  <a:lumMod val="50000"/>
                </a:schemeClr>
              </a:solidFill>
              <a:scene3d>
                <a:camera prst="orthographicFront"/>
                <a:lightRig rig="threePt" dir="t"/>
              </a:scene3d>
              <a:sp3d>
                <a:bevelT/>
              </a:sp3d>
            </c:spPr>
          </c:dPt>
          <c:dPt>
            <c:idx val="2"/>
            <c:spPr>
              <a:solidFill>
                <a:schemeClr val="bg1">
                  <a:lumMod val="50000"/>
                </a:schemeClr>
              </a:solidFill>
              <a:scene3d>
                <a:camera prst="orthographicFront"/>
                <a:lightRig rig="threePt" dir="t"/>
              </a:scene3d>
              <a:sp3d>
                <a:bevelT/>
              </a:sp3d>
            </c:spPr>
          </c:dPt>
          <c:dPt>
            <c:idx val="3"/>
            <c:spPr>
              <a:solidFill>
                <a:schemeClr val="bg1">
                  <a:lumMod val="50000"/>
                </a:schemeClr>
              </a:solidFill>
              <a:scene3d>
                <a:camera prst="orthographicFront"/>
                <a:lightRig rig="threePt" dir="t"/>
              </a:scene3d>
              <a:sp3d>
                <a:bevelT/>
              </a:sp3d>
            </c:spPr>
          </c:dPt>
          <c:dLbls>
            <c:dLbl>
              <c:idx val="0"/>
              <c:layout>
                <c:manualLayout>
                  <c:x val="-9.1530351017573328E-2"/>
                  <c:y val="0.14992310559110542"/>
                </c:manualLayout>
              </c:layout>
              <c:dLblPos val="bestFit"/>
              <c:showVal val="1"/>
              <c:showCatName val="1"/>
              <c:separator>
</c:separator>
            </c:dLbl>
            <c:dLbl>
              <c:idx val="1"/>
              <c:spPr/>
              <c:txPr>
                <a:bodyPr/>
                <a:lstStyle/>
                <a:p>
                  <a:pPr>
                    <a:defRPr sz="1200" b="1">
                      <a:solidFill>
                        <a:schemeClr val="bg1"/>
                      </a:solidFill>
                    </a:defRPr>
                  </a:pPr>
                  <a:endParaRPr lang="en-US"/>
                </a:p>
              </c:txPr>
              <c:dLblPos val="ctr"/>
              <c:showVal val="1"/>
              <c:showCatName val="1"/>
            </c:dLbl>
            <c:dLbl>
              <c:idx val="2"/>
              <c:layout>
                <c:manualLayout>
                  <c:x val="1.2546890542791699E-2"/>
                  <c:y val="9.0031988188976272E-3"/>
                </c:manualLayout>
              </c:layout>
              <c:spPr/>
              <c:txPr>
                <a:bodyPr/>
                <a:lstStyle/>
                <a:p>
                  <a:pPr>
                    <a:defRPr sz="1200" b="1">
                      <a:solidFill>
                        <a:schemeClr val="tx1"/>
                      </a:solidFill>
                    </a:defRPr>
                  </a:pPr>
                  <a:endParaRPr lang="en-US"/>
                </a:p>
              </c:txPr>
              <c:dLblPos val="bestFit"/>
              <c:showVal val="1"/>
              <c:showCatName val="1"/>
            </c:dLbl>
            <c:txPr>
              <a:bodyPr/>
              <a:lstStyle/>
              <a:p>
                <a:pPr>
                  <a:defRPr sz="1200" b="1"/>
                </a:pPr>
                <a:endParaRPr lang="en-US"/>
              </a:p>
            </c:txPr>
            <c:dLblPos val="ctr"/>
            <c:showVal val="1"/>
            <c:showCatName val="1"/>
            <c:separator>
</c:separator>
            <c:showLeaderLines val="1"/>
          </c:dLbls>
          <c:cat>
            <c:strRef>
              <c:f>Sheet1!$A$2:$A$3</c:f>
              <c:strCache>
                <c:ptCount val="2"/>
                <c:pt idx="0">
                  <c:v>Yes</c:v>
                </c:pt>
                <c:pt idx="1">
                  <c:v>No</c:v>
                </c:pt>
              </c:strCache>
            </c:strRef>
          </c:cat>
          <c:val>
            <c:numRef>
              <c:f>Sheet1!$B$2:$B$3</c:f>
              <c:numCache>
                <c:formatCode>0%</c:formatCode>
                <c:ptCount val="2"/>
                <c:pt idx="0">
                  <c:v>0.14000000000000001</c:v>
                </c:pt>
                <c:pt idx="1">
                  <c:v>0.86000000000000043</c:v>
                </c:pt>
              </c:numCache>
            </c:numRef>
          </c:val>
        </c:ser>
        <c:dLbls>
          <c:showVal val="1"/>
        </c:dLbls>
        <c:firstSliceAng val="0"/>
      </c:pieChart>
    </c:plotArea>
    <c:plotVisOnly val="1"/>
    <c:dispBlanksAs val="zero"/>
  </c:chart>
  <c:txPr>
    <a:bodyPr/>
    <a:lstStyle/>
    <a:p>
      <a:pPr>
        <a:defRPr sz="1800"/>
      </a:pPr>
      <a:endParaRPr lang="en-US"/>
    </a:p>
  </c:txPr>
  <c:externalData r:id="rId1"/>
</c:chartSpace>
</file>

<file path=ppt/charts/chart19.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0.50033225852733842"/>
          <c:y val="5.0432411903926611E-2"/>
          <c:w val="0.49966774147266035"/>
          <c:h val="0.899135176192147"/>
        </c:manualLayout>
      </c:layout>
      <c:barChart>
        <c:barDir val="bar"/>
        <c:grouping val="clustered"/>
        <c:ser>
          <c:idx val="0"/>
          <c:order val="0"/>
          <c:tx>
            <c:strRef>
              <c:f>Sheet1!$B$1</c:f>
              <c:strCache>
                <c:ptCount val="1"/>
                <c:pt idx="0">
                  <c:v>Series 1</c:v>
                </c:pt>
              </c:strCache>
            </c:strRef>
          </c:tx>
          <c:spPr>
            <a:scene3d>
              <a:camera prst="orthographicFront"/>
              <a:lightRig rig="threePt" dir="t"/>
            </a:scene3d>
            <a:sp3d>
              <a:bevelT/>
            </a:sp3d>
          </c:spPr>
          <c:dLbls>
            <c:txPr>
              <a:bodyPr/>
              <a:lstStyle/>
              <a:p>
                <a:pPr>
                  <a:defRPr sz="1200" b="1"/>
                </a:pPr>
                <a:endParaRPr lang="en-US"/>
              </a:p>
            </c:txPr>
            <c:dLblPos val="outEnd"/>
            <c:showVal val="1"/>
          </c:dLbls>
          <c:cat>
            <c:strRef>
              <c:f>Sheet1!$A$2:$A$14</c:f>
              <c:strCache>
                <c:ptCount val="13"/>
                <c:pt idx="0">
                  <c:v>They hit me first</c:v>
                </c:pt>
                <c:pt idx="1">
                  <c:v>They called me a name </c:v>
                </c:pt>
                <c:pt idx="2">
                  <c:v>They deserved it</c:v>
                </c:pt>
                <c:pt idx="3">
                  <c:v>They were cheating on me</c:v>
                </c:pt>
                <c:pt idx="4">
                  <c:v>They were getting out of control </c:v>
                </c:pt>
                <c:pt idx="5">
                  <c:v>I had no choice</c:v>
                </c:pt>
                <c:pt idx="6">
                  <c:v>They embarrassed me</c:v>
                </c:pt>
                <c:pt idx="7">
                  <c:v>They were constantly bugging me</c:v>
                </c:pt>
                <c:pt idx="8">
                  <c:v>They were getting too full of her/himself/thought they were too good</c:v>
                </c:pt>
                <c:pt idx="9">
                  <c:v>They were flirting with other people</c:v>
                </c:pt>
                <c:pt idx="10">
                  <c:v>They wanted to break up with me</c:v>
                </c:pt>
                <c:pt idx="11">
                  <c:v>They were dressing too sexy</c:v>
                </c:pt>
                <c:pt idx="12">
                  <c:v>Other</c:v>
                </c:pt>
              </c:strCache>
            </c:strRef>
          </c:cat>
          <c:val>
            <c:numRef>
              <c:f>Sheet1!$B$2:$B$14</c:f>
              <c:numCache>
                <c:formatCode>0</c:formatCode>
                <c:ptCount val="13"/>
                <c:pt idx="0">
                  <c:v>59</c:v>
                </c:pt>
                <c:pt idx="1">
                  <c:v>23</c:v>
                </c:pt>
                <c:pt idx="2">
                  <c:v>20</c:v>
                </c:pt>
                <c:pt idx="3">
                  <c:v>15</c:v>
                </c:pt>
                <c:pt idx="4">
                  <c:v>14</c:v>
                </c:pt>
                <c:pt idx="5">
                  <c:v>14</c:v>
                </c:pt>
                <c:pt idx="6">
                  <c:v>13</c:v>
                </c:pt>
                <c:pt idx="7">
                  <c:v>9</c:v>
                </c:pt>
                <c:pt idx="8">
                  <c:v>8</c:v>
                </c:pt>
                <c:pt idx="9">
                  <c:v>7</c:v>
                </c:pt>
                <c:pt idx="10">
                  <c:v>1</c:v>
                </c:pt>
                <c:pt idx="11">
                  <c:v>0</c:v>
                </c:pt>
                <c:pt idx="12">
                  <c:v>14</c:v>
                </c:pt>
              </c:numCache>
            </c:numRef>
          </c:val>
        </c:ser>
        <c:dLbls>
          <c:showVal val="1"/>
        </c:dLbls>
        <c:gapWidth val="50"/>
        <c:axId val="65436288"/>
        <c:axId val="65438080"/>
      </c:barChart>
      <c:catAx>
        <c:axId val="65436288"/>
        <c:scaling>
          <c:orientation val="maxMin"/>
        </c:scaling>
        <c:axPos val="l"/>
        <c:tickLblPos val="nextTo"/>
        <c:txPr>
          <a:bodyPr/>
          <a:lstStyle/>
          <a:p>
            <a:pPr>
              <a:defRPr sz="800" b="1"/>
            </a:pPr>
            <a:endParaRPr lang="en-US"/>
          </a:p>
        </c:txPr>
        <c:crossAx val="65438080"/>
        <c:crosses val="autoZero"/>
        <c:auto val="1"/>
        <c:lblAlgn val="ctr"/>
        <c:lblOffset val="100"/>
      </c:catAx>
      <c:valAx>
        <c:axId val="65438080"/>
        <c:scaling>
          <c:orientation val="minMax"/>
        </c:scaling>
        <c:delete val="1"/>
        <c:axPos val="t"/>
        <c:numFmt formatCode="0" sourceLinked="1"/>
        <c:tickLblPos val="none"/>
        <c:crossAx val="65436288"/>
        <c:crosses val="autoZero"/>
        <c:crossBetween val="between"/>
      </c:valAx>
    </c:plotArea>
    <c:plotVisOnly val="1"/>
    <c:dispBlanksAs val="gap"/>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9.3227387672431394E-3"/>
          <c:y val="0.2"/>
          <c:w val="0.54794520547945258"/>
          <c:h val="0.5625"/>
        </c:manualLayout>
      </c:layout>
      <c:pieChart>
        <c:varyColors val="1"/>
        <c:ser>
          <c:idx val="0"/>
          <c:order val="0"/>
          <c:tx>
            <c:strRef>
              <c:f>Sheet1!$B$1</c:f>
              <c:strCache>
                <c:ptCount val="1"/>
                <c:pt idx="0">
                  <c:v>Sales</c:v>
                </c:pt>
              </c:strCache>
            </c:strRef>
          </c:tx>
          <c:spPr>
            <a:scene3d>
              <a:camera prst="orthographicFront"/>
              <a:lightRig rig="threePt" dir="t"/>
            </a:scene3d>
            <a:sp3d>
              <a:bevelT/>
            </a:sp3d>
          </c:spPr>
          <c:dPt>
            <c:idx val="0"/>
            <c:explosion val="2"/>
          </c:dPt>
          <c:dPt>
            <c:idx val="1"/>
            <c:spPr>
              <a:solidFill>
                <a:schemeClr val="accent1">
                  <a:lumMod val="50000"/>
                </a:schemeClr>
              </a:solidFill>
              <a:scene3d>
                <a:camera prst="orthographicFront"/>
                <a:lightRig rig="threePt" dir="t"/>
              </a:scene3d>
              <a:sp3d>
                <a:bevelT/>
              </a:sp3d>
            </c:spPr>
          </c:dPt>
          <c:dPt>
            <c:idx val="2"/>
            <c:spPr>
              <a:solidFill>
                <a:schemeClr val="bg1">
                  <a:lumMod val="50000"/>
                </a:schemeClr>
              </a:solidFill>
              <a:scene3d>
                <a:camera prst="orthographicFront"/>
                <a:lightRig rig="threePt" dir="t"/>
              </a:scene3d>
              <a:sp3d>
                <a:bevelT/>
              </a:sp3d>
            </c:spPr>
          </c:dPt>
          <c:dPt>
            <c:idx val="3"/>
            <c:spPr>
              <a:solidFill>
                <a:schemeClr val="bg1">
                  <a:lumMod val="50000"/>
                </a:schemeClr>
              </a:solidFill>
              <a:scene3d>
                <a:camera prst="orthographicFront"/>
                <a:lightRig rig="threePt" dir="t"/>
              </a:scene3d>
              <a:sp3d>
                <a:bevelT/>
              </a:sp3d>
            </c:spPr>
          </c:dPt>
          <c:dLbls>
            <c:dLbl>
              <c:idx val="1"/>
              <c:spPr/>
              <c:txPr>
                <a:bodyPr/>
                <a:lstStyle/>
                <a:p>
                  <a:pPr>
                    <a:defRPr sz="1200" b="1">
                      <a:solidFill>
                        <a:schemeClr val="bg1"/>
                      </a:solidFill>
                    </a:defRPr>
                  </a:pPr>
                  <a:endParaRPr lang="en-US"/>
                </a:p>
              </c:txPr>
              <c:dLblPos val="ctr"/>
              <c:showVal val="1"/>
              <c:showCatName val="1"/>
            </c:dLbl>
            <c:dLbl>
              <c:idx val="2"/>
              <c:layout>
                <c:manualLayout>
                  <c:x val="1.2546890542791699E-2"/>
                  <c:y val="9.0031988188976272E-3"/>
                </c:manualLayout>
              </c:layout>
              <c:spPr/>
              <c:txPr>
                <a:bodyPr/>
                <a:lstStyle/>
                <a:p>
                  <a:pPr>
                    <a:defRPr sz="1200" b="1">
                      <a:solidFill>
                        <a:schemeClr val="tx1"/>
                      </a:solidFill>
                    </a:defRPr>
                  </a:pPr>
                  <a:endParaRPr lang="en-US"/>
                </a:p>
              </c:txPr>
              <c:dLblPos val="bestFit"/>
              <c:showVal val="1"/>
              <c:showCatName val="1"/>
              <c:separator>
</c:separator>
            </c:dLbl>
            <c:txPr>
              <a:bodyPr/>
              <a:lstStyle/>
              <a:p>
                <a:pPr>
                  <a:defRPr sz="1200" b="1"/>
                </a:pPr>
                <a:endParaRPr lang="en-US"/>
              </a:p>
            </c:txPr>
            <c:dLblPos val="ctr"/>
            <c:showVal val="1"/>
            <c:showCatName val="1"/>
            <c:separator>
</c:separator>
            <c:showLeaderLines val="1"/>
          </c:dLbls>
          <c:cat>
            <c:strRef>
              <c:f>Sheet1!$A$2:$A$4</c:f>
              <c:strCache>
                <c:ptCount val="3"/>
                <c:pt idx="0">
                  <c:v>Yes</c:v>
                </c:pt>
                <c:pt idx="1">
                  <c:v>No</c:v>
                </c:pt>
                <c:pt idx="2">
                  <c:v>Refused</c:v>
                </c:pt>
              </c:strCache>
            </c:strRef>
          </c:cat>
          <c:val>
            <c:numRef>
              <c:f>Sheet1!$B$2:$B$4</c:f>
              <c:numCache>
                <c:formatCode>0%</c:formatCode>
                <c:ptCount val="3"/>
                <c:pt idx="0">
                  <c:v>0.44</c:v>
                </c:pt>
                <c:pt idx="1">
                  <c:v>0.55000000000000004</c:v>
                </c:pt>
                <c:pt idx="2">
                  <c:v>1.0000000000000005E-2</c:v>
                </c:pt>
              </c:numCache>
            </c:numRef>
          </c:val>
        </c:ser>
        <c:dLbls>
          <c:showVal val="1"/>
        </c:dLbls>
        <c:firstSliceAng val="0"/>
      </c:pieChart>
    </c:plotArea>
    <c:plotVisOnly val="1"/>
    <c:dispBlanksAs val="zero"/>
  </c:chart>
  <c:txPr>
    <a:bodyPr/>
    <a:lstStyle/>
    <a:p>
      <a:pPr>
        <a:defRPr sz="1800"/>
      </a:pPr>
      <a:endParaRPr lang="en-US"/>
    </a:p>
  </c:txPr>
  <c:externalData r:id="rId1"/>
</c:chartSpace>
</file>

<file path=ppt/charts/chart20.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0.16122484689413799"/>
          <c:y val="0.18894235173511925"/>
          <c:w val="0.63555939069260203"/>
          <c:h val="0.78934313740083095"/>
        </c:manualLayout>
      </c:layout>
      <c:pieChart>
        <c:varyColors val="1"/>
        <c:ser>
          <c:idx val="0"/>
          <c:order val="0"/>
          <c:tx>
            <c:strRef>
              <c:f>Sheet1!$B$1</c:f>
              <c:strCache>
                <c:ptCount val="1"/>
                <c:pt idx="0">
                  <c:v>Sales</c:v>
                </c:pt>
              </c:strCache>
            </c:strRef>
          </c:tx>
          <c:spPr>
            <a:scene3d>
              <a:camera prst="orthographicFront"/>
              <a:lightRig rig="threePt" dir="t"/>
            </a:scene3d>
            <a:sp3d>
              <a:bevelT/>
            </a:sp3d>
          </c:spPr>
          <c:dPt>
            <c:idx val="1"/>
            <c:spPr>
              <a:solidFill>
                <a:schemeClr val="accent1">
                  <a:lumMod val="50000"/>
                </a:schemeClr>
              </a:solidFill>
              <a:scene3d>
                <a:camera prst="orthographicFront"/>
                <a:lightRig rig="threePt" dir="t"/>
              </a:scene3d>
              <a:sp3d>
                <a:bevelT/>
              </a:sp3d>
            </c:spPr>
          </c:dPt>
          <c:dPt>
            <c:idx val="2"/>
            <c:spPr>
              <a:solidFill>
                <a:schemeClr val="bg1">
                  <a:lumMod val="50000"/>
                </a:schemeClr>
              </a:solidFill>
              <a:scene3d>
                <a:camera prst="orthographicFront"/>
                <a:lightRig rig="threePt" dir="t"/>
              </a:scene3d>
              <a:sp3d>
                <a:bevelT/>
              </a:sp3d>
            </c:spPr>
          </c:dPt>
          <c:dPt>
            <c:idx val="3"/>
            <c:spPr>
              <a:solidFill>
                <a:schemeClr val="bg1">
                  <a:lumMod val="50000"/>
                </a:schemeClr>
              </a:solidFill>
              <a:scene3d>
                <a:camera prst="orthographicFront"/>
                <a:lightRig rig="threePt" dir="t"/>
              </a:scene3d>
              <a:sp3d>
                <a:bevelT/>
              </a:sp3d>
            </c:spPr>
          </c:dPt>
          <c:dLbls>
            <c:dLbl>
              <c:idx val="1"/>
              <c:spPr/>
              <c:txPr>
                <a:bodyPr/>
                <a:lstStyle/>
                <a:p>
                  <a:pPr>
                    <a:defRPr sz="1200" b="1">
                      <a:solidFill>
                        <a:schemeClr val="bg1"/>
                      </a:solidFill>
                    </a:defRPr>
                  </a:pPr>
                  <a:endParaRPr lang="en-US"/>
                </a:p>
              </c:txPr>
              <c:dLblPos val="bestFit"/>
              <c:showVal val="1"/>
              <c:showCatName val="1"/>
            </c:dLbl>
            <c:txPr>
              <a:bodyPr/>
              <a:lstStyle/>
              <a:p>
                <a:pPr>
                  <a:defRPr sz="1200" b="1">
                    <a:solidFill>
                      <a:schemeClr val="tx1"/>
                    </a:solidFill>
                  </a:defRPr>
                </a:pPr>
                <a:endParaRPr lang="en-US"/>
              </a:p>
            </c:txPr>
            <c:dLblPos val="bestFit"/>
            <c:showVal val="1"/>
            <c:showCatName val="1"/>
            <c:separator>
</c:separator>
            <c:showLeaderLines val="1"/>
          </c:dLbls>
          <c:cat>
            <c:strRef>
              <c:f>Sheet1!$A$2:$A$4</c:f>
              <c:strCache>
                <c:ptCount val="3"/>
                <c:pt idx="0">
                  <c:v>Yes</c:v>
                </c:pt>
                <c:pt idx="1">
                  <c:v>No</c:v>
                </c:pt>
                <c:pt idx="2">
                  <c:v>Refused</c:v>
                </c:pt>
              </c:strCache>
            </c:strRef>
          </c:cat>
          <c:val>
            <c:numRef>
              <c:f>Sheet1!$B$2:$B$4</c:f>
              <c:numCache>
                <c:formatCode>0%</c:formatCode>
                <c:ptCount val="3"/>
                <c:pt idx="0">
                  <c:v>0.60000000000000042</c:v>
                </c:pt>
                <c:pt idx="1">
                  <c:v>0.38000000000000023</c:v>
                </c:pt>
                <c:pt idx="2">
                  <c:v>2.0000000000000011E-2</c:v>
                </c:pt>
              </c:numCache>
            </c:numRef>
          </c:val>
        </c:ser>
        <c:dLbls>
          <c:showVal val="1"/>
        </c:dLbls>
        <c:firstSliceAng val="0"/>
      </c:pieChart>
    </c:plotArea>
    <c:plotVisOnly val="1"/>
    <c:dispBlanksAs val="zero"/>
  </c:chart>
  <c:txPr>
    <a:bodyPr/>
    <a:lstStyle/>
    <a:p>
      <a:pPr>
        <a:defRPr sz="1800"/>
      </a:pPr>
      <a:endParaRPr lang="en-US"/>
    </a:p>
  </c:txPr>
  <c:externalData r:id="rId1"/>
</c:chartSpace>
</file>

<file path=ppt/charts/chart21.xml><?xml version="1.0" encoding="utf-8"?>
<c:chartSpace xmlns:c="http://schemas.openxmlformats.org/drawingml/2006/chart" xmlns:a="http://schemas.openxmlformats.org/drawingml/2006/main" xmlns:r="http://schemas.openxmlformats.org/officeDocument/2006/relationships">
  <c:lang val="en-US"/>
  <c:style val="18"/>
  <c:chart>
    <c:autoTitleDeleted val="1"/>
    <c:plotArea>
      <c:layout>
        <c:manualLayout>
          <c:layoutTarget val="inner"/>
          <c:xMode val="edge"/>
          <c:yMode val="edge"/>
          <c:x val="5.9717343024429673E-2"/>
          <c:y val="0"/>
          <c:w val="0.92224657232531304"/>
          <c:h val="0.90011931634888243"/>
        </c:manualLayout>
      </c:layout>
      <c:barChart>
        <c:barDir val="col"/>
        <c:grouping val="clustered"/>
        <c:ser>
          <c:idx val="0"/>
          <c:order val="0"/>
          <c:spPr>
            <a:scene3d>
              <a:camera prst="orthographicFront"/>
              <a:lightRig rig="threePt" dir="t"/>
            </a:scene3d>
            <a:sp3d>
              <a:bevelT/>
            </a:sp3d>
          </c:spPr>
          <c:dLbls>
            <c:txPr>
              <a:bodyPr/>
              <a:lstStyle/>
              <a:p>
                <a:pPr>
                  <a:defRPr sz="1200" b="1"/>
                </a:pPr>
                <a:endParaRPr lang="en-US"/>
              </a:p>
            </c:txPr>
            <c:showVal val="1"/>
          </c:dLbls>
          <c:cat>
            <c:strRef>
              <c:f>Sheet1!$A$1:$A$2</c:f>
              <c:strCache>
                <c:ptCount val="2"/>
                <c:pt idx="0">
                  <c:v>15-17 Females</c:v>
                </c:pt>
                <c:pt idx="1">
                  <c:v>18-22 Females</c:v>
                </c:pt>
              </c:strCache>
            </c:strRef>
          </c:cat>
          <c:val>
            <c:numRef>
              <c:f>Sheet1!$B$1:$B$2</c:f>
              <c:numCache>
                <c:formatCode>General</c:formatCode>
                <c:ptCount val="2"/>
                <c:pt idx="0">
                  <c:v>60</c:v>
                </c:pt>
                <c:pt idx="1">
                  <c:v>73</c:v>
                </c:pt>
              </c:numCache>
            </c:numRef>
          </c:val>
        </c:ser>
        <c:dLbls/>
        <c:axId val="65634688"/>
        <c:axId val="65636224"/>
      </c:barChart>
      <c:catAx>
        <c:axId val="65634688"/>
        <c:scaling>
          <c:orientation val="minMax"/>
        </c:scaling>
        <c:axPos val="b"/>
        <c:tickLblPos val="nextTo"/>
        <c:txPr>
          <a:bodyPr/>
          <a:lstStyle/>
          <a:p>
            <a:pPr>
              <a:defRPr sz="1100"/>
            </a:pPr>
            <a:endParaRPr lang="en-US"/>
          </a:p>
        </c:txPr>
        <c:crossAx val="65636224"/>
        <c:crosses val="autoZero"/>
        <c:auto val="1"/>
        <c:lblAlgn val="ctr"/>
        <c:lblOffset val="100"/>
      </c:catAx>
      <c:valAx>
        <c:axId val="65636224"/>
        <c:scaling>
          <c:orientation val="minMax"/>
          <c:max val="100"/>
        </c:scaling>
        <c:delete val="1"/>
        <c:axPos val="l"/>
        <c:numFmt formatCode="General" sourceLinked="1"/>
        <c:tickLblPos val="none"/>
        <c:crossAx val="65634688"/>
        <c:crosses val="autoZero"/>
        <c:crossBetween val="between"/>
      </c:valAx>
    </c:plotArea>
    <c:plotVisOnly val="1"/>
    <c:dispBlanksAs val="gap"/>
  </c:chart>
  <c:txPr>
    <a:bodyPr/>
    <a:lstStyle/>
    <a:p>
      <a:pPr>
        <a:defRPr sz="1800"/>
      </a:pPr>
      <a:endParaRPr lang="en-US"/>
    </a:p>
  </c:txPr>
  <c:externalData r:id="rId1"/>
</c:chartSpace>
</file>

<file path=ppt/charts/chart22.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3.3675859010774425E-2"/>
          <c:y val="0.2"/>
          <c:w val="0.54794520547945258"/>
          <c:h val="0.5625"/>
        </c:manualLayout>
      </c:layout>
      <c:pieChart>
        <c:varyColors val="1"/>
        <c:ser>
          <c:idx val="0"/>
          <c:order val="0"/>
          <c:tx>
            <c:strRef>
              <c:f>Sheet1!$B$1</c:f>
              <c:strCache>
                <c:ptCount val="1"/>
                <c:pt idx="0">
                  <c:v>Sales</c:v>
                </c:pt>
              </c:strCache>
            </c:strRef>
          </c:tx>
          <c:spPr>
            <a:scene3d>
              <a:camera prst="orthographicFront"/>
              <a:lightRig rig="threePt" dir="t"/>
            </a:scene3d>
            <a:sp3d>
              <a:bevelT/>
            </a:sp3d>
          </c:spPr>
          <c:dPt>
            <c:idx val="1"/>
            <c:spPr>
              <a:solidFill>
                <a:schemeClr val="accent1">
                  <a:lumMod val="50000"/>
                </a:schemeClr>
              </a:solidFill>
              <a:scene3d>
                <a:camera prst="orthographicFront"/>
                <a:lightRig rig="threePt" dir="t"/>
              </a:scene3d>
              <a:sp3d>
                <a:bevelT/>
              </a:sp3d>
            </c:spPr>
          </c:dPt>
          <c:dPt>
            <c:idx val="2"/>
            <c:spPr>
              <a:solidFill>
                <a:schemeClr val="bg1">
                  <a:lumMod val="50000"/>
                </a:schemeClr>
              </a:solidFill>
              <a:scene3d>
                <a:camera prst="orthographicFront"/>
                <a:lightRig rig="threePt" dir="t"/>
              </a:scene3d>
              <a:sp3d>
                <a:bevelT/>
              </a:sp3d>
            </c:spPr>
          </c:dPt>
          <c:dPt>
            <c:idx val="3"/>
            <c:spPr>
              <a:solidFill>
                <a:schemeClr val="bg1">
                  <a:lumMod val="50000"/>
                </a:schemeClr>
              </a:solidFill>
              <a:scene3d>
                <a:camera prst="orthographicFront"/>
                <a:lightRig rig="threePt" dir="t"/>
              </a:scene3d>
              <a:sp3d>
                <a:bevelT/>
              </a:sp3d>
            </c:spPr>
          </c:dPt>
          <c:dLbls>
            <c:dLbl>
              <c:idx val="0"/>
              <c:layout>
                <c:manualLayout>
                  <c:x val="-0.176554129363966"/>
                  <c:y val="-0.10341264763779498"/>
                </c:manualLayout>
              </c:layout>
              <c:dLblPos val="bestFit"/>
              <c:showVal val="1"/>
              <c:showCatName val="1"/>
              <c:separator>
</c:separator>
            </c:dLbl>
            <c:dLbl>
              <c:idx val="1"/>
              <c:spPr/>
              <c:txPr>
                <a:bodyPr/>
                <a:lstStyle/>
                <a:p>
                  <a:pPr>
                    <a:defRPr sz="1200" b="1">
                      <a:solidFill>
                        <a:schemeClr val="bg1"/>
                      </a:solidFill>
                    </a:defRPr>
                  </a:pPr>
                  <a:endParaRPr lang="en-US"/>
                </a:p>
              </c:txPr>
              <c:dLblPos val="ctr"/>
              <c:showVal val="1"/>
              <c:showCatName val="1"/>
            </c:dLbl>
            <c:dLbl>
              <c:idx val="2"/>
              <c:layout>
                <c:manualLayout>
                  <c:x val="1.2546890542791699E-2"/>
                  <c:y val="9.0031988188976272E-3"/>
                </c:manualLayout>
              </c:layout>
              <c:spPr/>
              <c:txPr>
                <a:bodyPr/>
                <a:lstStyle/>
                <a:p>
                  <a:pPr>
                    <a:defRPr sz="1200" b="1">
                      <a:solidFill>
                        <a:schemeClr val="tx1"/>
                      </a:solidFill>
                    </a:defRPr>
                  </a:pPr>
                  <a:endParaRPr lang="en-US"/>
                </a:p>
              </c:txPr>
              <c:dLblPos val="bestFit"/>
              <c:showVal val="1"/>
              <c:showCatName val="1"/>
            </c:dLbl>
            <c:txPr>
              <a:bodyPr/>
              <a:lstStyle/>
              <a:p>
                <a:pPr>
                  <a:defRPr sz="1200" b="1"/>
                </a:pPr>
                <a:endParaRPr lang="en-US"/>
              </a:p>
            </c:txPr>
            <c:dLblPos val="ctr"/>
            <c:showVal val="1"/>
            <c:showCatName val="1"/>
            <c:separator>
</c:separator>
            <c:showLeaderLines val="1"/>
          </c:dLbls>
          <c:cat>
            <c:strRef>
              <c:f>Sheet1!$A$2:$A$4</c:f>
              <c:strCache>
                <c:ptCount val="3"/>
                <c:pt idx="0">
                  <c:v>Yes</c:v>
                </c:pt>
                <c:pt idx="1">
                  <c:v>No</c:v>
                </c:pt>
                <c:pt idx="2">
                  <c:v>Refused</c:v>
                </c:pt>
              </c:strCache>
            </c:strRef>
          </c:cat>
          <c:val>
            <c:numRef>
              <c:f>Sheet1!$B$2:$B$4</c:f>
              <c:numCache>
                <c:formatCode>0%</c:formatCode>
                <c:ptCount val="3"/>
                <c:pt idx="0">
                  <c:v>0.62000000000000044</c:v>
                </c:pt>
                <c:pt idx="1">
                  <c:v>0.37000000000000022</c:v>
                </c:pt>
                <c:pt idx="2">
                  <c:v>1.0000000000000005E-2</c:v>
                </c:pt>
              </c:numCache>
            </c:numRef>
          </c:val>
        </c:ser>
        <c:dLbls>
          <c:showVal val="1"/>
        </c:dLbls>
        <c:firstSliceAng val="0"/>
      </c:pieChart>
    </c:plotArea>
    <c:plotVisOnly val="1"/>
    <c:dispBlanksAs val="zero"/>
  </c:chart>
  <c:txPr>
    <a:bodyPr/>
    <a:lstStyle/>
    <a:p>
      <a:pPr>
        <a:defRPr sz="1800"/>
      </a:pPr>
      <a:endParaRPr lang="en-US"/>
    </a:p>
  </c:txPr>
  <c:externalData r:id="rId1"/>
</c:chartSpace>
</file>

<file path=ppt/charts/chart23.xml><?xml version="1.0" encoding="utf-8"?>
<c:chartSpace xmlns:c="http://schemas.openxmlformats.org/drawingml/2006/chart" xmlns:a="http://schemas.openxmlformats.org/drawingml/2006/main" xmlns:r="http://schemas.openxmlformats.org/officeDocument/2006/relationships">
  <c:lang val="en-US"/>
  <c:style val="18"/>
  <c:chart>
    <c:autoTitleDeleted val="1"/>
    <c:plotArea>
      <c:layout>
        <c:manualLayout>
          <c:layoutTarget val="inner"/>
          <c:xMode val="edge"/>
          <c:yMode val="edge"/>
          <c:x val="5.9717343024429673E-2"/>
          <c:y val="0"/>
          <c:w val="0.92224657232531304"/>
          <c:h val="0.90011931634888243"/>
        </c:manualLayout>
      </c:layout>
      <c:barChart>
        <c:barDir val="col"/>
        <c:grouping val="clustered"/>
        <c:ser>
          <c:idx val="0"/>
          <c:order val="0"/>
          <c:spPr>
            <a:scene3d>
              <a:camera prst="orthographicFront"/>
              <a:lightRig rig="threePt" dir="t"/>
            </a:scene3d>
            <a:sp3d>
              <a:bevelT/>
            </a:sp3d>
          </c:spPr>
          <c:dLbls>
            <c:txPr>
              <a:bodyPr/>
              <a:lstStyle/>
              <a:p>
                <a:pPr>
                  <a:defRPr sz="1200" b="1"/>
                </a:pPr>
                <a:endParaRPr lang="en-US"/>
              </a:p>
            </c:txPr>
            <c:showVal val="1"/>
          </c:dLbls>
          <c:cat>
            <c:strRef>
              <c:f>Sheet1!$A$1:$A$2</c:f>
              <c:strCache>
                <c:ptCount val="2"/>
                <c:pt idx="0">
                  <c:v>Males</c:v>
                </c:pt>
                <c:pt idx="1">
                  <c:v>Females</c:v>
                </c:pt>
              </c:strCache>
            </c:strRef>
          </c:cat>
          <c:val>
            <c:numRef>
              <c:f>Sheet1!$B$1:$B$2</c:f>
              <c:numCache>
                <c:formatCode>General</c:formatCode>
                <c:ptCount val="2"/>
                <c:pt idx="0">
                  <c:v>62</c:v>
                </c:pt>
                <c:pt idx="1">
                  <c:v>62</c:v>
                </c:pt>
              </c:numCache>
            </c:numRef>
          </c:val>
        </c:ser>
        <c:dLbls/>
        <c:axId val="65754240"/>
        <c:axId val="65755776"/>
      </c:barChart>
      <c:catAx>
        <c:axId val="65754240"/>
        <c:scaling>
          <c:orientation val="minMax"/>
        </c:scaling>
        <c:axPos val="b"/>
        <c:tickLblPos val="nextTo"/>
        <c:txPr>
          <a:bodyPr/>
          <a:lstStyle/>
          <a:p>
            <a:pPr>
              <a:defRPr sz="1100"/>
            </a:pPr>
            <a:endParaRPr lang="en-US"/>
          </a:p>
        </c:txPr>
        <c:crossAx val="65755776"/>
        <c:crosses val="autoZero"/>
        <c:auto val="1"/>
        <c:lblAlgn val="ctr"/>
        <c:lblOffset val="100"/>
      </c:catAx>
      <c:valAx>
        <c:axId val="65755776"/>
        <c:scaling>
          <c:orientation val="minMax"/>
          <c:max val="100"/>
        </c:scaling>
        <c:delete val="1"/>
        <c:axPos val="l"/>
        <c:numFmt formatCode="General" sourceLinked="1"/>
        <c:tickLblPos val="none"/>
        <c:crossAx val="65754240"/>
        <c:crosses val="autoZero"/>
        <c:crossBetween val="between"/>
      </c:valAx>
    </c:plotArea>
    <c:plotVisOnly val="1"/>
    <c:dispBlanksAs val="gap"/>
  </c:chart>
  <c:txPr>
    <a:bodyPr/>
    <a:lstStyle/>
    <a:p>
      <a:pPr>
        <a:defRPr sz="1800"/>
      </a:pPr>
      <a:endParaRPr lang="en-US"/>
    </a:p>
  </c:txPr>
  <c:externalData r:id="rId1"/>
</c:chartSpace>
</file>

<file path=ppt/charts/chart24.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0.16122484689413799"/>
          <c:y val="0.18894235173511925"/>
          <c:w val="0.63555939069260203"/>
          <c:h val="0.78934313740083095"/>
        </c:manualLayout>
      </c:layout>
      <c:pieChart>
        <c:varyColors val="1"/>
        <c:ser>
          <c:idx val="0"/>
          <c:order val="0"/>
          <c:tx>
            <c:strRef>
              <c:f>Sheet1!$B$1</c:f>
              <c:strCache>
                <c:ptCount val="1"/>
                <c:pt idx="0">
                  <c:v>Sales</c:v>
                </c:pt>
              </c:strCache>
            </c:strRef>
          </c:tx>
          <c:spPr>
            <a:scene3d>
              <a:camera prst="orthographicFront"/>
              <a:lightRig rig="threePt" dir="t"/>
            </a:scene3d>
            <a:sp3d>
              <a:bevelT/>
            </a:sp3d>
          </c:spPr>
          <c:dPt>
            <c:idx val="1"/>
            <c:spPr>
              <a:solidFill>
                <a:schemeClr val="accent1">
                  <a:lumMod val="50000"/>
                </a:schemeClr>
              </a:solidFill>
              <a:scene3d>
                <a:camera prst="orthographicFront"/>
                <a:lightRig rig="threePt" dir="t"/>
              </a:scene3d>
              <a:sp3d>
                <a:bevelT/>
              </a:sp3d>
            </c:spPr>
          </c:dPt>
          <c:dPt>
            <c:idx val="2"/>
            <c:spPr>
              <a:solidFill>
                <a:schemeClr val="bg1">
                  <a:lumMod val="50000"/>
                </a:schemeClr>
              </a:solidFill>
              <a:scene3d>
                <a:camera prst="orthographicFront"/>
                <a:lightRig rig="threePt" dir="t"/>
              </a:scene3d>
              <a:sp3d>
                <a:bevelT/>
              </a:sp3d>
            </c:spPr>
          </c:dPt>
          <c:dPt>
            <c:idx val="3"/>
            <c:spPr>
              <a:solidFill>
                <a:schemeClr val="bg1">
                  <a:lumMod val="50000"/>
                </a:schemeClr>
              </a:solidFill>
              <a:scene3d>
                <a:camera prst="orthographicFront"/>
                <a:lightRig rig="threePt" dir="t"/>
              </a:scene3d>
              <a:sp3d>
                <a:bevelT/>
              </a:sp3d>
            </c:spPr>
          </c:dPt>
          <c:dLbls>
            <c:dLbl>
              <c:idx val="1"/>
              <c:spPr/>
              <c:txPr>
                <a:bodyPr/>
                <a:lstStyle/>
                <a:p>
                  <a:pPr>
                    <a:defRPr sz="1200" b="1">
                      <a:solidFill>
                        <a:schemeClr val="bg1"/>
                      </a:solidFill>
                    </a:defRPr>
                  </a:pPr>
                  <a:endParaRPr lang="en-US"/>
                </a:p>
              </c:txPr>
              <c:dLblPos val="bestFit"/>
              <c:showVal val="1"/>
              <c:showCatName val="1"/>
            </c:dLbl>
            <c:txPr>
              <a:bodyPr/>
              <a:lstStyle/>
              <a:p>
                <a:pPr>
                  <a:defRPr sz="1200" b="1">
                    <a:solidFill>
                      <a:schemeClr val="tx1"/>
                    </a:solidFill>
                  </a:defRPr>
                </a:pPr>
                <a:endParaRPr lang="en-US"/>
              </a:p>
            </c:txPr>
            <c:dLblPos val="bestFit"/>
            <c:showVal val="1"/>
            <c:showCatName val="1"/>
            <c:separator>
</c:separator>
            <c:showLeaderLines val="1"/>
          </c:dLbls>
          <c:cat>
            <c:strRef>
              <c:f>Sheet1!$A$2:$A$4</c:f>
              <c:strCache>
                <c:ptCount val="3"/>
                <c:pt idx="0">
                  <c:v>Yes</c:v>
                </c:pt>
                <c:pt idx="1">
                  <c:v>No</c:v>
                </c:pt>
                <c:pt idx="2">
                  <c:v>Refused</c:v>
                </c:pt>
              </c:strCache>
            </c:strRef>
          </c:cat>
          <c:val>
            <c:numRef>
              <c:f>Sheet1!$B$2:$B$4</c:f>
              <c:numCache>
                <c:formatCode>0%</c:formatCode>
                <c:ptCount val="3"/>
                <c:pt idx="0">
                  <c:v>0.60000000000000042</c:v>
                </c:pt>
                <c:pt idx="1">
                  <c:v>0.38000000000000023</c:v>
                </c:pt>
                <c:pt idx="2">
                  <c:v>2.0000000000000011E-2</c:v>
                </c:pt>
              </c:numCache>
            </c:numRef>
          </c:val>
        </c:ser>
        <c:dLbls>
          <c:showVal val="1"/>
        </c:dLbls>
        <c:firstSliceAng val="160"/>
      </c:pieChart>
    </c:plotArea>
    <c:plotVisOnly val="1"/>
    <c:dispBlanksAs val="zero"/>
  </c:chart>
  <c:txPr>
    <a:bodyPr/>
    <a:lstStyle/>
    <a:p>
      <a:pPr>
        <a:defRPr sz="1800"/>
      </a:pPr>
      <a:endParaRPr lang="en-US"/>
    </a:p>
  </c:txPr>
  <c:externalData r:id="rId1"/>
</c:chartSpace>
</file>

<file path=ppt/charts/chart25.xml><?xml version="1.0" encoding="utf-8"?>
<c:chartSpace xmlns:c="http://schemas.openxmlformats.org/drawingml/2006/chart" xmlns:a="http://schemas.openxmlformats.org/drawingml/2006/main" xmlns:r="http://schemas.openxmlformats.org/officeDocument/2006/relationships">
  <c:lang val="en-US"/>
  <c:style val="18"/>
  <c:chart>
    <c:autoTitleDeleted val="1"/>
    <c:plotArea>
      <c:layout>
        <c:manualLayout>
          <c:layoutTarget val="inner"/>
          <c:xMode val="edge"/>
          <c:yMode val="edge"/>
          <c:x val="5.9717343024429673E-2"/>
          <c:y val="2.9590793429361158E-2"/>
          <c:w val="0.92224657232531304"/>
          <c:h val="0.87052852291952065"/>
        </c:manualLayout>
      </c:layout>
      <c:barChart>
        <c:barDir val="col"/>
        <c:grouping val="clustered"/>
        <c:ser>
          <c:idx val="0"/>
          <c:order val="0"/>
          <c:spPr>
            <a:solidFill>
              <a:schemeClr val="accent1">
                <a:lumMod val="50000"/>
              </a:schemeClr>
            </a:solidFill>
            <a:scene3d>
              <a:camera prst="orthographicFront"/>
              <a:lightRig rig="threePt" dir="t"/>
            </a:scene3d>
            <a:sp3d>
              <a:bevelT/>
            </a:sp3d>
          </c:spPr>
          <c:dLbls>
            <c:txPr>
              <a:bodyPr/>
              <a:lstStyle/>
              <a:p>
                <a:pPr>
                  <a:defRPr sz="1200" b="1"/>
                </a:pPr>
                <a:endParaRPr lang="en-US"/>
              </a:p>
            </c:txPr>
            <c:showVal val="1"/>
          </c:dLbls>
          <c:cat>
            <c:strRef>
              <c:f>Sheet1!$A$1:$A$2</c:f>
              <c:strCache>
                <c:ptCount val="2"/>
                <c:pt idx="0">
                  <c:v>Males</c:v>
                </c:pt>
                <c:pt idx="1">
                  <c:v>Females</c:v>
                </c:pt>
              </c:strCache>
            </c:strRef>
          </c:cat>
          <c:val>
            <c:numRef>
              <c:f>Sheet1!$B$1:$B$2</c:f>
              <c:numCache>
                <c:formatCode>General</c:formatCode>
                <c:ptCount val="2"/>
                <c:pt idx="0">
                  <c:v>46</c:v>
                </c:pt>
                <c:pt idx="1">
                  <c:v>30</c:v>
                </c:pt>
              </c:numCache>
            </c:numRef>
          </c:val>
        </c:ser>
        <c:dLbls/>
        <c:axId val="81532416"/>
        <c:axId val="81533952"/>
      </c:barChart>
      <c:catAx>
        <c:axId val="81532416"/>
        <c:scaling>
          <c:orientation val="minMax"/>
        </c:scaling>
        <c:axPos val="b"/>
        <c:tickLblPos val="nextTo"/>
        <c:txPr>
          <a:bodyPr/>
          <a:lstStyle/>
          <a:p>
            <a:pPr>
              <a:defRPr sz="1100"/>
            </a:pPr>
            <a:endParaRPr lang="en-US"/>
          </a:p>
        </c:txPr>
        <c:crossAx val="81533952"/>
        <c:crosses val="autoZero"/>
        <c:auto val="1"/>
        <c:lblAlgn val="ctr"/>
        <c:lblOffset val="100"/>
      </c:catAx>
      <c:valAx>
        <c:axId val="81533952"/>
        <c:scaling>
          <c:orientation val="minMax"/>
          <c:max val="100"/>
        </c:scaling>
        <c:delete val="1"/>
        <c:axPos val="l"/>
        <c:numFmt formatCode="General" sourceLinked="1"/>
        <c:tickLblPos val="none"/>
        <c:crossAx val="81532416"/>
        <c:crosses val="autoZero"/>
        <c:crossBetween val="between"/>
      </c:valAx>
    </c:plotArea>
    <c:plotVisOnly val="1"/>
    <c:dispBlanksAs val="gap"/>
  </c:chart>
  <c:txPr>
    <a:bodyPr/>
    <a:lstStyle/>
    <a:p>
      <a:pPr>
        <a:defRPr sz="1800"/>
      </a:pPr>
      <a:endParaRPr lang="en-US"/>
    </a:p>
  </c:txPr>
  <c:externalData r:id="rId1"/>
</c:chartSpace>
</file>

<file path=ppt/charts/chart26.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0.46764478265720122"/>
          <c:y val="2.8534370946822311E-2"/>
          <c:w val="0.53235521734279945"/>
          <c:h val="0.94293125810635503"/>
        </c:manualLayout>
      </c:layout>
      <c:barChart>
        <c:barDir val="bar"/>
        <c:grouping val="clustered"/>
        <c:ser>
          <c:idx val="0"/>
          <c:order val="0"/>
          <c:tx>
            <c:strRef>
              <c:f>Sheet1!$B$1</c:f>
              <c:strCache>
                <c:ptCount val="1"/>
                <c:pt idx="0">
                  <c:v>Males</c:v>
                </c:pt>
              </c:strCache>
            </c:strRef>
          </c:tx>
          <c:spPr>
            <a:scene3d>
              <a:camera prst="orthographicFront"/>
              <a:lightRig rig="threePt" dir="t"/>
            </a:scene3d>
            <a:sp3d>
              <a:bevelT/>
            </a:sp3d>
          </c:spPr>
          <c:dLbls>
            <c:dLbl>
              <c:idx val="0"/>
              <c:layout>
                <c:manualLayout>
                  <c:x val="-2.9828486204325081E-3"/>
                  <c:y val="7.7821011673151735E-3"/>
                </c:manualLayout>
              </c:layout>
              <c:dLblPos val="outEnd"/>
              <c:showVal val="1"/>
            </c:dLbl>
            <c:dLbl>
              <c:idx val="1"/>
              <c:layout>
                <c:manualLayout>
                  <c:x val="-1.4914243102163698E-3"/>
                  <c:y val="1.0376134889753599E-2"/>
                </c:manualLayout>
              </c:layout>
              <c:dLblPos val="outEnd"/>
              <c:showVal val="1"/>
            </c:dLbl>
            <c:dLbl>
              <c:idx val="2"/>
              <c:layout>
                <c:manualLayout>
                  <c:x val="1.4914243102162599E-3"/>
                  <c:y val="5.1880674448767814E-3"/>
                </c:manualLayout>
              </c:layout>
              <c:dLblPos val="outEnd"/>
              <c:showVal val="1"/>
            </c:dLbl>
            <c:dLbl>
              <c:idx val="3"/>
              <c:layout>
                <c:manualLayout>
                  <c:x val="-1.0936985263265547E-16"/>
                  <c:y val="1.0376134889753599E-2"/>
                </c:manualLayout>
              </c:layout>
              <c:dLblPos val="outEnd"/>
              <c:showVal val="1"/>
            </c:dLbl>
            <c:dLbl>
              <c:idx val="5"/>
              <c:layout>
                <c:manualLayout>
                  <c:x val="0"/>
                  <c:y val="5.1884759541244102E-3"/>
                </c:manualLayout>
              </c:layout>
              <c:dLblPos val="outEnd"/>
              <c:showVal val="1"/>
            </c:dLbl>
            <c:dLbl>
              <c:idx val="7"/>
              <c:layout>
                <c:manualLayout>
                  <c:x val="-1.4914243102162599E-3"/>
                  <c:y val="1.55644065892542E-2"/>
                </c:manualLayout>
              </c:layout>
              <c:dLblPos val="outEnd"/>
              <c:showVal val="1"/>
            </c:dLbl>
            <c:txPr>
              <a:bodyPr/>
              <a:lstStyle/>
              <a:p>
                <a:pPr>
                  <a:defRPr sz="1200" b="1"/>
                </a:pPr>
                <a:endParaRPr lang="en-US"/>
              </a:p>
            </c:txPr>
            <c:dLblPos val="outEnd"/>
            <c:showVal val="1"/>
          </c:dLbls>
          <c:cat>
            <c:strRef>
              <c:f>Sheet1!$A$2:$A$15</c:f>
              <c:strCache>
                <c:ptCount val="14"/>
                <c:pt idx="0">
                  <c:v>Using gender roles</c:v>
                </c:pt>
                <c:pt idx="1">
                  <c:v>Controlling behavior</c:v>
                </c:pt>
                <c:pt idx="2">
                  <c:v>Stalking</c:v>
                </c:pt>
                <c:pt idx="3">
                  <c:v>Name-calling</c:v>
                </c:pt>
                <c:pt idx="4">
                  <c:v>Verbal put-downs</c:v>
                </c:pt>
                <c:pt idx="5">
                  <c:v>Hitting/slapping/punching or any other physical contact</c:v>
                </c:pt>
                <c:pt idx="6">
                  <c:v>Sharing or threatening to share private or embarrassing pictures or videos</c:v>
                </c:pt>
                <c:pt idx="7">
                  <c:v>Forced or unwanted sex or sexual/physical contact</c:v>
                </c:pt>
                <c:pt idx="8">
                  <c:v>Minimizing or blaming for problems or conflicts</c:v>
                </c:pt>
                <c:pt idx="9">
                  <c:v>Calling and texting to check up on more than 50 times per day</c:v>
                </c:pt>
                <c:pt idx="10">
                  <c:v>Threats</c:v>
                </c:pt>
                <c:pt idx="11">
                  <c:v>Obsessive calling/texting</c:v>
                </c:pt>
                <c:pt idx="12">
                  <c:v>None of the above</c:v>
                </c:pt>
                <c:pt idx="13">
                  <c:v>Refused</c:v>
                </c:pt>
              </c:strCache>
            </c:strRef>
          </c:cat>
          <c:val>
            <c:numRef>
              <c:f>Sheet1!$B$2:$B$15</c:f>
              <c:numCache>
                <c:formatCode>General</c:formatCode>
                <c:ptCount val="14"/>
                <c:pt idx="0">
                  <c:v>56</c:v>
                </c:pt>
                <c:pt idx="1">
                  <c:v>77</c:v>
                </c:pt>
                <c:pt idx="2">
                  <c:v>80</c:v>
                </c:pt>
                <c:pt idx="3">
                  <c:v>82</c:v>
                </c:pt>
                <c:pt idx="4">
                  <c:v>84</c:v>
                </c:pt>
                <c:pt idx="5">
                  <c:v>90</c:v>
                </c:pt>
                <c:pt idx="6">
                  <c:v>78</c:v>
                </c:pt>
                <c:pt idx="7">
                  <c:v>92</c:v>
                </c:pt>
                <c:pt idx="8">
                  <c:v>52</c:v>
                </c:pt>
                <c:pt idx="9">
                  <c:v>66</c:v>
                </c:pt>
                <c:pt idx="10">
                  <c:v>90</c:v>
                </c:pt>
                <c:pt idx="11">
                  <c:v>63</c:v>
                </c:pt>
                <c:pt idx="12">
                  <c:v>2</c:v>
                </c:pt>
                <c:pt idx="13">
                  <c:v>2</c:v>
                </c:pt>
              </c:numCache>
            </c:numRef>
          </c:val>
        </c:ser>
        <c:ser>
          <c:idx val="1"/>
          <c:order val="1"/>
          <c:tx>
            <c:strRef>
              <c:f>Sheet1!$C$1</c:f>
              <c:strCache>
                <c:ptCount val="1"/>
                <c:pt idx="0">
                  <c:v>Females</c:v>
                </c:pt>
              </c:strCache>
            </c:strRef>
          </c:tx>
          <c:spPr>
            <a:scene3d>
              <a:camera prst="orthographicFront"/>
              <a:lightRig rig="threePt" dir="t"/>
            </a:scene3d>
            <a:sp3d>
              <a:bevelT/>
            </a:sp3d>
          </c:spPr>
          <c:dLbls>
            <c:txPr>
              <a:bodyPr/>
              <a:lstStyle/>
              <a:p>
                <a:pPr>
                  <a:defRPr sz="1200" b="1"/>
                </a:pPr>
                <a:endParaRPr lang="en-US"/>
              </a:p>
            </c:txPr>
            <c:dLblPos val="outEnd"/>
            <c:showVal val="1"/>
          </c:dLbls>
          <c:cat>
            <c:strRef>
              <c:f>Sheet1!$A$2:$A$15</c:f>
              <c:strCache>
                <c:ptCount val="14"/>
                <c:pt idx="0">
                  <c:v>Using gender roles</c:v>
                </c:pt>
                <c:pt idx="1">
                  <c:v>Controlling behavior</c:v>
                </c:pt>
                <c:pt idx="2">
                  <c:v>Stalking</c:v>
                </c:pt>
                <c:pt idx="3">
                  <c:v>Name-calling</c:v>
                </c:pt>
                <c:pt idx="4">
                  <c:v>Verbal put-downs</c:v>
                </c:pt>
                <c:pt idx="5">
                  <c:v>Hitting/slapping/punching or any other physical contact</c:v>
                </c:pt>
                <c:pt idx="6">
                  <c:v>Sharing or threatening to share private or embarrassing pictures or videos</c:v>
                </c:pt>
                <c:pt idx="7">
                  <c:v>Forced or unwanted sex or sexual/physical contact</c:v>
                </c:pt>
                <c:pt idx="8">
                  <c:v>Minimizing or blaming for problems or conflicts</c:v>
                </c:pt>
                <c:pt idx="9">
                  <c:v>Calling and texting to check up on more than 50 times per day</c:v>
                </c:pt>
                <c:pt idx="10">
                  <c:v>Threats</c:v>
                </c:pt>
                <c:pt idx="11">
                  <c:v>Obsessive calling/texting</c:v>
                </c:pt>
                <c:pt idx="12">
                  <c:v>None of the above</c:v>
                </c:pt>
                <c:pt idx="13">
                  <c:v>Refused</c:v>
                </c:pt>
              </c:strCache>
            </c:strRef>
          </c:cat>
          <c:val>
            <c:numRef>
              <c:f>Sheet1!$C$2:$C$15</c:f>
              <c:numCache>
                <c:formatCode>General</c:formatCode>
                <c:ptCount val="14"/>
                <c:pt idx="0">
                  <c:v>70</c:v>
                </c:pt>
                <c:pt idx="1">
                  <c:v>89</c:v>
                </c:pt>
                <c:pt idx="2">
                  <c:v>90</c:v>
                </c:pt>
                <c:pt idx="3">
                  <c:v>91</c:v>
                </c:pt>
                <c:pt idx="4">
                  <c:v>93</c:v>
                </c:pt>
                <c:pt idx="5">
                  <c:v>97</c:v>
                </c:pt>
                <c:pt idx="6">
                  <c:v>84</c:v>
                </c:pt>
                <c:pt idx="7">
                  <c:v>97</c:v>
                </c:pt>
                <c:pt idx="8">
                  <c:v>57</c:v>
                </c:pt>
                <c:pt idx="9">
                  <c:v>71</c:v>
                </c:pt>
                <c:pt idx="10">
                  <c:v>94</c:v>
                </c:pt>
                <c:pt idx="11">
                  <c:v>64</c:v>
                </c:pt>
                <c:pt idx="12">
                  <c:v>0</c:v>
                </c:pt>
                <c:pt idx="13">
                  <c:v>0</c:v>
                </c:pt>
              </c:numCache>
            </c:numRef>
          </c:val>
        </c:ser>
        <c:dLbls>
          <c:showVal val="1"/>
        </c:dLbls>
        <c:gapWidth val="76"/>
        <c:axId val="65597440"/>
        <c:axId val="65598976"/>
      </c:barChart>
      <c:catAx>
        <c:axId val="65597440"/>
        <c:scaling>
          <c:orientation val="maxMin"/>
        </c:scaling>
        <c:axPos val="l"/>
        <c:tickLblPos val="nextTo"/>
        <c:txPr>
          <a:bodyPr/>
          <a:lstStyle/>
          <a:p>
            <a:pPr>
              <a:defRPr sz="1100" b="1"/>
            </a:pPr>
            <a:endParaRPr lang="en-US"/>
          </a:p>
        </c:txPr>
        <c:crossAx val="65598976"/>
        <c:crosses val="autoZero"/>
        <c:auto val="1"/>
        <c:lblAlgn val="ctr"/>
        <c:lblOffset val="100"/>
      </c:catAx>
      <c:valAx>
        <c:axId val="65598976"/>
        <c:scaling>
          <c:orientation val="minMax"/>
        </c:scaling>
        <c:delete val="1"/>
        <c:axPos val="t"/>
        <c:numFmt formatCode="General" sourceLinked="1"/>
        <c:tickLblPos val="none"/>
        <c:crossAx val="65597440"/>
        <c:crosses val="autoZero"/>
        <c:crossBetween val="between"/>
      </c:valAx>
    </c:plotArea>
    <c:legend>
      <c:legendPos val="r"/>
      <c:legendEntry>
        <c:idx val="0"/>
        <c:txPr>
          <a:bodyPr/>
          <a:lstStyle/>
          <a:p>
            <a:pPr>
              <a:defRPr sz="1600"/>
            </a:pPr>
            <a:endParaRPr lang="en-US"/>
          </a:p>
        </c:txPr>
      </c:legendEntry>
      <c:legendEntry>
        <c:idx val="1"/>
        <c:txPr>
          <a:bodyPr/>
          <a:lstStyle/>
          <a:p>
            <a:pPr>
              <a:defRPr sz="1600"/>
            </a:pPr>
            <a:endParaRPr lang="en-US"/>
          </a:p>
        </c:txPr>
      </c:legendEntry>
      <c:layout>
        <c:manualLayout>
          <c:xMode val="edge"/>
          <c:yMode val="edge"/>
          <c:x val="0.86460791394364345"/>
          <c:y val="0.76485349837106942"/>
          <c:w val="0.13091781312570799"/>
          <c:h val="0.14474177109184311"/>
        </c:manualLayout>
      </c:layout>
    </c:legend>
    <c:plotVisOnly val="1"/>
    <c:dispBlanksAs val="gap"/>
  </c:chart>
  <c:txPr>
    <a:bodyPr/>
    <a:lstStyle/>
    <a:p>
      <a:pPr>
        <a:defRPr sz="1800"/>
      </a:pPr>
      <a:endParaRPr lang="en-US"/>
    </a:p>
  </c:txPr>
  <c:externalData r:id="rId1"/>
</c:chartSpace>
</file>

<file path=ppt/charts/chart27.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6122484689413799"/>
          <c:y val="0.18894235173511925"/>
          <c:w val="0.63555939069260203"/>
          <c:h val="0.78934313740083095"/>
        </c:manualLayout>
      </c:layout>
      <c:pieChart>
        <c:varyColors val="1"/>
        <c:ser>
          <c:idx val="0"/>
          <c:order val="0"/>
          <c:tx>
            <c:strRef>
              <c:f>Sheet1!$B$1</c:f>
              <c:strCache>
                <c:ptCount val="1"/>
                <c:pt idx="0">
                  <c:v>Sales</c:v>
                </c:pt>
              </c:strCache>
            </c:strRef>
          </c:tx>
          <c:spPr>
            <a:scene3d>
              <a:camera prst="orthographicFront"/>
              <a:lightRig rig="threePt" dir="t"/>
            </a:scene3d>
            <a:sp3d>
              <a:bevelT/>
            </a:sp3d>
          </c:spPr>
          <c:dPt>
            <c:idx val="1"/>
            <c:spPr>
              <a:solidFill>
                <a:schemeClr val="accent1">
                  <a:lumMod val="50000"/>
                </a:schemeClr>
              </a:solidFill>
              <a:scene3d>
                <a:camera prst="orthographicFront"/>
                <a:lightRig rig="threePt" dir="t"/>
              </a:scene3d>
              <a:sp3d>
                <a:bevelT/>
              </a:sp3d>
            </c:spPr>
          </c:dPt>
          <c:dPt>
            <c:idx val="2"/>
            <c:spPr>
              <a:solidFill>
                <a:schemeClr val="bg1">
                  <a:lumMod val="50000"/>
                </a:schemeClr>
              </a:solidFill>
              <a:scene3d>
                <a:camera prst="orthographicFront"/>
                <a:lightRig rig="threePt" dir="t"/>
              </a:scene3d>
              <a:sp3d>
                <a:bevelT/>
              </a:sp3d>
            </c:spPr>
          </c:dPt>
          <c:dPt>
            <c:idx val="3"/>
            <c:spPr>
              <a:solidFill>
                <a:schemeClr val="bg1">
                  <a:lumMod val="50000"/>
                </a:schemeClr>
              </a:solidFill>
              <a:scene3d>
                <a:camera prst="orthographicFront"/>
                <a:lightRig rig="threePt" dir="t"/>
              </a:scene3d>
              <a:sp3d>
                <a:bevelT/>
              </a:sp3d>
            </c:spPr>
          </c:dPt>
          <c:dLbls>
            <c:dLbl>
              <c:idx val="0"/>
              <c:layout>
                <c:manualLayout>
                  <c:x val="-0.14609283428612518"/>
                  <c:y val="-9.3944001985425227E-2"/>
                </c:manualLayout>
              </c:layout>
              <c:dLblPos val="bestFit"/>
              <c:showVal val="1"/>
              <c:showCatName val="1"/>
              <c:separator>
</c:separator>
            </c:dLbl>
            <c:dLbl>
              <c:idx val="1"/>
              <c:layout>
                <c:manualLayout>
                  <c:x val="0.15382566905164297"/>
                  <c:y val="7.6332829456489823E-2"/>
                </c:manualLayout>
              </c:layout>
              <c:spPr/>
              <c:txPr>
                <a:bodyPr/>
                <a:lstStyle/>
                <a:p>
                  <a:pPr>
                    <a:defRPr sz="1200" b="1">
                      <a:solidFill>
                        <a:schemeClr val="bg1"/>
                      </a:solidFill>
                    </a:defRPr>
                  </a:pPr>
                  <a:endParaRPr lang="en-US"/>
                </a:p>
              </c:txPr>
              <c:dLblPos val="bestFit"/>
              <c:showVal val="1"/>
              <c:showCatName val="1"/>
              <c:separator>
</c:separator>
            </c:dLbl>
            <c:dLbl>
              <c:idx val="2"/>
              <c:layout>
                <c:manualLayout>
                  <c:x val="9.71416244202351E-3"/>
                  <c:y val="-2.6099901574803243E-3"/>
                </c:manualLayout>
              </c:layout>
              <c:dLblPos val="bestFit"/>
              <c:showVal val="1"/>
              <c:showCatName val="1"/>
              <c:separator>
</c:separator>
            </c:dLbl>
            <c:dLbl>
              <c:idx val="3"/>
              <c:dLblPos val="outEnd"/>
              <c:showVal val="1"/>
              <c:showCatName val="1"/>
              <c:separator>
</c:separator>
            </c:dLbl>
            <c:txPr>
              <a:bodyPr/>
              <a:lstStyle/>
              <a:p>
                <a:pPr>
                  <a:defRPr sz="1200" b="1">
                    <a:solidFill>
                      <a:schemeClr val="tx1"/>
                    </a:solidFill>
                  </a:defRPr>
                </a:pPr>
                <a:endParaRPr lang="en-US"/>
              </a:p>
            </c:txPr>
            <c:dLblPos val="inEnd"/>
            <c:showVal val="1"/>
            <c:showCatName val="1"/>
            <c:separator>
</c:separator>
            <c:showLeaderLines val="1"/>
          </c:dLbls>
          <c:cat>
            <c:strRef>
              <c:f>Sheet1!$A$2:$A$4</c:f>
              <c:strCache>
                <c:ptCount val="3"/>
                <c:pt idx="0">
                  <c:v>Yes</c:v>
                </c:pt>
                <c:pt idx="1">
                  <c:v>No</c:v>
                </c:pt>
                <c:pt idx="2">
                  <c:v>Refused</c:v>
                </c:pt>
              </c:strCache>
            </c:strRef>
          </c:cat>
          <c:val>
            <c:numRef>
              <c:f>Sheet1!$B$2:$B$4</c:f>
              <c:numCache>
                <c:formatCode>0%</c:formatCode>
                <c:ptCount val="3"/>
                <c:pt idx="0">
                  <c:v>0.62000000000000044</c:v>
                </c:pt>
                <c:pt idx="1">
                  <c:v>0.36000000000000021</c:v>
                </c:pt>
                <c:pt idx="2">
                  <c:v>2.0000000000000011E-2</c:v>
                </c:pt>
              </c:numCache>
            </c:numRef>
          </c:val>
        </c:ser>
        <c:dLbls>
          <c:showVal val="1"/>
        </c:dLbls>
        <c:firstSliceAng val="0"/>
      </c:pieChart>
    </c:plotArea>
    <c:plotVisOnly val="1"/>
    <c:dispBlanksAs val="zero"/>
  </c:chart>
  <c:txPr>
    <a:bodyPr/>
    <a:lstStyle/>
    <a:p>
      <a:pPr>
        <a:defRPr sz="1800"/>
      </a:pPr>
      <a:endParaRPr lang="en-US"/>
    </a:p>
  </c:txPr>
  <c:externalData r:id="rId2"/>
</c:chartSpace>
</file>

<file path=ppt/charts/chart28.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autoTitleDeleted val="1"/>
    <c:plotArea>
      <c:layout/>
      <c:barChart>
        <c:barDir val="bar"/>
        <c:grouping val="clustered"/>
        <c:ser>
          <c:idx val="0"/>
          <c:order val="0"/>
          <c:tx>
            <c:strRef>
              <c:f>Sheet1!$B$1</c:f>
              <c:strCache>
                <c:ptCount val="1"/>
                <c:pt idx="0">
                  <c:v>Males</c:v>
                </c:pt>
              </c:strCache>
            </c:strRef>
          </c:tx>
          <c:spPr>
            <a:scene3d>
              <a:camera prst="orthographicFront"/>
              <a:lightRig rig="threePt" dir="t"/>
            </a:scene3d>
            <a:sp3d>
              <a:bevelT/>
            </a:sp3d>
          </c:spPr>
          <c:dLbls>
            <c:txPr>
              <a:bodyPr/>
              <a:lstStyle/>
              <a:p>
                <a:pPr>
                  <a:defRPr sz="1200" b="1"/>
                </a:pPr>
                <a:endParaRPr lang="en-US"/>
              </a:p>
            </c:txPr>
            <c:dLblPos val="outEnd"/>
            <c:showVal val="1"/>
          </c:dLbls>
          <c:cat>
            <c:strRef>
              <c:f>Sheet1!$A$2:$A$8</c:f>
              <c:strCache>
                <c:ptCount val="7"/>
                <c:pt idx="0">
                  <c:v>Afraid to get hurt physically</c:v>
                </c:pt>
                <c:pt idx="1">
                  <c:v>Worried I was wrong and they were just joking around</c:v>
                </c:pt>
                <c:pt idx="2">
                  <c:v>It’s private and I should stay out of it</c:v>
                </c:pt>
                <c:pt idx="3">
                  <c:v>Worried I would be called a liar</c:v>
                </c:pt>
                <c:pt idx="4">
                  <c:v>Worried I would be bullied at school</c:v>
                </c:pt>
                <c:pt idx="5">
                  <c:v>Nothing would prevent me from getting involved</c:v>
                </c:pt>
                <c:pt idx="6">
                  <c:v>Refused</c:v>
                </c:pt>
              </c:strCache>
            </c:strRef>
          </c:cat>
          <c:val>
            <c:numRef>
              <c:f>Sheet1!$B$2:$B$8</c:f>
              <c:numCache>
                <c:formatCode>0</c:formatCode>
                <c:ptCount val="7"/>
                <c:pt idx="0">
                  <c:v>29</c:v>
                </c:pt>
                <c:pt idx="1">
                  <c:v>31</c:v>
                </c:pt>
                <c:pt idx="2">
                  <c:v>18</c:v>
                </c:pt>
                <c:pt idx="3">
                  <c:v>5</c:v>
                </c:pt>
                <c:pt idx="4">
                  <c:v>5</c:v>
                </c:pt>
                <c:pt idx="5">
                  <c:v>38</c:v>
                </c:pt>
                <c:pt idx="6">
                  <c:v>3</c:v>
                </c:pt>
              </c:numCache>
            </c:numRef>
          </c:val>
        </c:ser>
        <c:ser>
          <c:idx val="1"/>
          <c:order val="1"/>
          <c:tx>
            <c:strRef>
              <c:f>Sheet1!$C$1</c:f>
              <c:strCache>
                <c:ptCount val="1"/>
                <c:pt idx="0">
                  <c:v>Females</c:v>
                </c:pt>
              </c:strCache>
            </c:strRef>
          </c:tx>
          <c:spPr>
            <a:scene3d>
              <a:camera prst="orthographicFront"/>
              <a:lightRig rig="threePt" dir="t"/>
            </a:scene3d>
            <a:sp3d>
              <a:bevelT/>
            </a:sp3d>
          </c:spPr>
          <c:dLbls>
            <c:txPr>
              <a:bodyPr/>
              <a:lstStyle/>
              <a:p>
                <a:pPr>
                  <a:defRPr sz="1200" b="1"/>
                </a:pPr>
                <a:endParaRPr lang="en-US"/>
              </a:p>
            </c:txPr>
            <c:dLblPos val="outEnd"/>
            <c:showVal val="1"/>
          </c:dLbls>
          <c:cat>
            <c:strRef>
              <c:f>Sheet1!$A$2:$A$8</c:f>
              <c:strCache>
                <c:ptCount val="7"/>
                <c:pt idx="0">
                  <c:v>Afraid to get hurt physically</c:v>
                </c:pt>
                <c:pt idx="1">
                  <c:v>Worried I was wrong and they were just joking around</c:v>
                </c:pt>
                <c:pt idx="2">
                  <c:v>It’s private and I should stay out of it</c:v>
                </c:pt>
                <c:pt idx="3">
                  <c:v>Worried I would be called a liar</c:v>
                </c:pt>
                <c:pt idx="4">
                  <c:v>Worried I would be bullied at school</c:v>
                </c:pt>
                <c:pt idx="5">
                  <c:v>Nothing would prevent me from getting involved</c:v>
                </c:pt>
                <c:pt idx="6">
                  <c:v>Refused</c:v>
                </c:pt>
              </c:strCache>
            </c:strRef>
          </c:cat>
          <c:val>
            <c:numRef>
              <c:f>Sheet1!$C$2:$C$8</c:f>
              <c:numCache>
                <c:formatCode>General</c:formatCode>
                <c:ptCount val="7"/>
                <c:pt idx="0">
                  <c:v>40</c:v>
                </c:pt>
                <c:pt idx="1">
                  <c:v>31</c:v>
                </c:pt>
                <c:pt idx="2">
                  <c:v>21</c:v>
                </c:pt>
                <c:pt idx="3">
                  <c:v>8</c:v>
                </c:pt>
                <c:pt idx="4">
                  <c:v>3</c:v>
                </c:pt>
                <c:pt idx="5">
                  <c:v>32</c:v>
                </c:pt>
                <c:pt idx="6">
                  <c:v>1</c:v>
                </c:pt>
              </c:numCache>
            </c:numRef>
          </c:val>
        </c:ser>
        <c:dLbls>
          <c:showVal val="1"/>
        </c:dLbls>
        <c:gapWidth val="50"/>
        <c:axId val="83517440"/>
        <c:axId val="83518976"/>
      </c:barChart>
      <c:catAx>
        <c:axId val="83517440"/>
        <c:scaling>
          <c:orientation val="maxMin"/>
        </c:scaling>
        <c:axPos val="l"/>
        <c:tickLblPos val="nextTo"/>
        <c:txPr>
          <a:bodyPr/>
          <a:lstStyle/>
          <a:p>
            <a:pPr>
              <a:defRPr sz="1100" b="1"/>
            </a:pPr>
            <a:endParaRPr lang="en-US"/>
          </a:p>
        </c:txPr>
        <c:crossAx val="83518976"/>
        <c:crosses val="autoZero"/>
        <c:auto val="1"/>
        <c:lblAlgn val="ctr"/>
        <c:lblOffset val="100"/>
      </c:catAx>
      <c:valAx>
        <c:axId val="83518976"/>
        <c:scaling>
          <c:orientation val="minMax"/>
        </c:scaling>
        <c:delete val="1"/>
        <c:axPos val="t"/>
        <c:numFmt formatCode="0" sourceLinked="1"/>
        <c:tickLblPos val="none"/>
        <c:crossAx val="83517440"/>
        <c:crosses val="autoZero"/>
        <c:crossBetween val="between"/>
      </c:valAx>
    </c:plotArea>
    <c:legend>
      <c:legendPos val="r"/>
    </c:legend>
    <c:plotVisOnly val="1"/>
    <c:dispBlanksAs val="gap"/>
  </c:chart>
  <c:txPr>
    <a:bodyPr/>
    <a:lstStyle/>
    <a:p>
      <a:pPr>
        <a:defRPr sz="1800"/>
      </a:pPr>
      <a:endParaRPr lang="en-US"/>
    </a:p>
  </c:txPr>
  <c:externalData r:id="rId2"/>
</c:chartSpace>
</file>

<file path=ppt/charts/chart29.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3.3675859010774425E-2"/>
          <c:y val="0.2"/>
          <c:w val="0.54794520547945258"/>
          <c:h val="0.5625"/>
        </c:manualLayout>
      </c:layout>
      <c:pieChart>
        <c:varyColors val="1"/>
        <c:ser>
          <c:idx val="0"/>
          <c:order val="0"/>
          <c:tx>
            <c:strRef>
              <c:f>Sheet1!$B$1</c:f>
              <c:strCache>
                <c:ptCount val="1"/>
                <c:pt idx="0">
                  <c:v>Sales</c:v>
                </c:pt>
              </c:strCache>
            </c:strRef>
          </c:tx>
          <c:spPr>
            <a:scene3d>
              <a:camera prst="orthographicFront"/>
              <a:lightRig rig="threePt" dir="t"/>
            </a:scene3d>
            <a:sp3d>
              <a:bevelT/>
            </a:sp3d>
          </c:spPr>
          <c:dPt>
            <c:idx val="0"/>
            <c:explosion val="18"/>
          </c:dPt>
          <c:dPt>
            <c:idx val="1"/>
            <c:spPr>
              <a:solidFill>
                <a:schemeClr val="accent1">
                  <a:lumMod val="50000"/>
                </a:schemeClr>
              </a:solidFill>
              <a:scene3d>
                <a:camera prst="orthographicFront"/>
                <a:lightRig rig="threePt" dir="t"/>
              </a:scene3d>
              <a:sp3d>
                <a:bevelT/>
              </a:sp3d>
            </c:spPr>
          </c:dPt>
          <c:dPt>
            <c:idx val="2"/>
            <c:spPr>
              <a:solidFill>
                <a:schemeClr val="bg2"/>
              </a:solidFill>
              <a:scene3d>
                <a:camera prst="orthographicFront"/>
                <a:lightRig rig="threePt" dir="t"/>
              </a:scene3d>
              <a:sp3d>
                <a:bevelT/>
              </a:sp3d>
            </c:spPr>
          </c:dPt>
          <c:dPt>
            <c:idx val="3"/>
            <c:spPr>
              <a:solidFill>
                <a:schemeClr val="bg1">
                  <a:lumMod val="50000"/>
                </a:schemeClr>
              </a:solidFill>
              <a:scene3d>
                <a:camera prst="orthographicFront"/>
                <a:lightRig rig="threePt" dir="t"/>
              </a:scene3d>
              <a:sp3d>
                <a:bevelT/>
              </a:sp3d>
            </c:spPr>
          </c:dPt>
          <c:dLbls>
            <c:dLbl>
              <c:idx val="0"/>
              <c:layout>
                <c:manualLayout>
                  <c:x val="-0.10354689808560499"/>
                  <c:y val="6.8095130264469603E-2"/>
                </c:manualLayout>
              </c:layout>
              <c:spPr/>
              <c:txPr>
                <a:bodyPr/>
                <a:lstStyle/>
                <a:p>
                  <a:pPr>
                    <a:defRPr sz="1050" b="1">
                      <a:solidFill>
                        <a:schemeClr val="tx1"/>
                      </a:solidFill>
                    </a:defRPr>
                  </a:pPr>
                  <a:endParaRPr lang="en-US"/>
                </a:p>
              </c:txPr>
              <c:dLblPos val="bestFit"/>
              <c:showVal val="1"/>
              <c:showCatName val="1"/>
              <c:separator>
</c:separator>
            </c:dLbl>
            <c:dLbl>
              <c:idx val="1"/>
              <c:layout>
                <c:manualLayout>
                  <c:x val="0.22093833785257522"/>
                  <c:y val="-0.10944013729053099"/>
                </c:manualLayout>
              </c:layout>
              <c:spPr/>
              <c:txPr>
                <a:bodyPr/>
                <a:lstStyle/>
                <a:p>
                  <a:pPr>
                    <a:defRPr sz="1050" b="1">
                      <a:solidFill>
                        <a:schemeClr val="bg1"/>
                      </a:solidFill>
                    </a:defRPr>
                  </a:pPr>
                  <a:endParaRPr lang="en-US"/>
                </a:p>
              </c:txPr>
              <c:dLblPos val="bestFit"/>
              <c:showVal val="1"/>
              <c:showCatName val="1"/>
            </c:dLbl>
            <c:dLbl>
              <c:idx val="2"/>
              <c:layout>
                <c:manualLayout>
                  <c:x val="-0.20321211891120011"/>
                  <c:y val="7.4682855005847412E-2"/>
                </c:manualLayout>
              </c:layout>
              <c:spPr/>
              <c:txPr>
                <a:bodyPr/>
                <a:lstStyle/>
                <a:p>
                  <a:pPr>
                    <a:defRPr sz="1050" b="1">
                      <a:solidFill>
                        <a:schemeClr val="bg1"/>
                      </a:solidFill>
                    </a:defRPr>
                  </a:pPr>
                  <a:endParaRPr lang="en-US"/>
                </a:p>
              </c:txPr>
              <c:dLblPos val="bestFit"/>
              <c:showVal val="1"/>
              <c:showCatName val="1"/>
            </c:dLbl>
            <c:txPr>
              <a:bodyPr/>
              <a:lstStyle/>
              <a:p>
                <a:pPr>
                  <a:defRPr sz="1200" b="1">
                    <a:solidFill>
                      <a:schemeClr val="tx1"/>
                    </a:solidFill>
                  </a:defRPr>
                </a:pPr>
                <a:endParaRPr lang="en-US"/>
              </a:p>
            </c:txPr>
            <c:dLblPos val="ctr"/>
            <c:showVal val="1"/>
            <c:showCatName val="1"/>
            <c:separator>
</c:separator>
            <c:showLeaderLines val="1"/>
          </c:dLbls>
          <c:cat>
            <c:strRef>
              <c:f>Sheet1!$A$2:$A$4</c:f>
              <c:strCache>
                <c:ptCount val="3"/>
                <c:pt idx="0">
                  <c:v>Yes</c:v>
                </c:pt>
                <c:pt idx="1">
                  <c:v>No</c:v>
                </c:pt>
                <c:pt idx="2">
                  <c:v>Refused</c:v>
                </c:pt>
              </c:strCache>
            </c:strRef>
          </c:cat>
          <c:val>
            <c:numRef>
              <c:f>Sheet1!$B$2:$B$4</c:f>
              <c:numCache>
                <c:formatCode>0%</c:formatCode>
                <c:ptCount val="3"/>
                <c:pt idx="0">
                  <c:v>9.0000000000000024E-2</c:v>
                </c:pt>
                <c:pt idx="1">
                  <c:v>0.9</c:v>
                </c:pt>
                <c:pt idx="2">
                  <c:v>1.0000000000000005E-2</c:v>
                </c:pt>
              </c:numCache>
            </c:numRef>
          </c:val>
        </c:ser>
        <c:dLbls>
          <c:showVal val="1"/>
        </c:dLbls>
        <c:firstSliceAng val="39"/>
      </c:pieChart>
    </c:plotArea>
    <c:plotVisOnly val="1"/>
    <c:dispBlanksAs val="zero"/>
  </c:chart>
  <c:txPr>
    <a:bodyPr/>
    <a:lstStyle/>
    <a:p>
      <a:pPr>
        <a:defRPr sz="18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US"/>
  <c:style val="18"/>
  <c:chart>
    <c:autoTitleDeleted val="1"/>
    <c:plotArea>
      <c:layout>
        <c:manualLayout>
          <c:layoutTarget val="inner"/>
          <c:xMode val="edge"/>
          <c:yMode val="edge"/>
          <c:x val="5.9717343024429673E-2"/>
          <c:y val="3.7614767493685961E-2"/>
          <c:w val="0.92224657232531304"/>
          <c:h val="0.81979126429951066"/>
        </c:manualLayout>
      </c:layout>
      <c:barChart>
        <c:barDir val="col"/>
        <c:grouping val="clustered"/>
        <c:ser>
          <c:idx val="0"/>
          <c:order val="0"/>
          <c:spPr>
            <a:scene3d>
              <a:camera prst="orthographicFront"/>
              <a:lightRig rig="threePt" dir="t"/>
            </a:scene3d>
            <a:sp3d>
              <a:bevelT/>
            </a:sp3d>
          </c:spPr>
          <c:dLbls>
            <c:txPr>
              <a:bodyPr/>
              <a:lstStyle/>
              <a:p>
                <a:pPr>
                  <a:defRPr sz="1200" b="1"/>
                </a:pPr>
                <a:endParaRPr lang="en-US"/>
              </a:p>
            </c:txPr>
            <c:showVal val="1"/>
          </c:dLbls>
          <c:cat>
            <c:strRef>
              <c:f>Sheet1!$A$1:$A$2</c:f>
              <c:strCache>
                <c:ptCount val="2"/>
                <c:pt idx="0">
                  <c:v>Males</c:v>
                </c:pt>
                <c:pt idx="1">
                  <c:v>Females</c:v>
                </c:pt>
              </c:strCache>
            </c:strRef>
          </c:cat>
          <c:val>
            <c:numRef>
              <c:f>Sheet1!$B$1:$B$2</c:f>
              <c:numCache>
                <c:formatCode>General</c:formatCode>
                <c:ptCount val="2"/>
                <c:pt idx="0">
                  <c:v>36</c:v>
                </c:pt>
                <c:pt idx="1">
                  <c:v>51</c:v>
                </c:pt>
              </c:numCache>
            </c:numRef>
          </c:val>
        </c:ser>
        <c:dLbls/>
        <c:axId val="58276864"/>
        <c:axId val="66392064"/>
      </c:barChart>
      <c:catAx>
        <c:axId val="58276864"/>
        <c:scaling>
          <c:orientation val="minMax"/>
        </c:scaling>
        <c:axPos val="b"/>
        <c:tickLblPos val="nextTo"/>
        <c:txPr>
          <a:bodyPr/>
          <a:lstStyle/>
          <a:p>
            <a:pPr>
              <a:defRPr sz="1100"/>
            </a:pPr>
            <a:endParaRPr lang="en-US"/>
          </a:p>
        </c:txPr>
        <c:crossAx val="66392064"/>
        <c:crosses val="autoZero"/>
        <c:auto val="1"/>
        <c:lblAlgn val="ctr"/>
        <c:lblOffset val="100"/>
      </c:catAx>
      <c:valAx>
        <c:axId val="66392064"/>
        <c:scaling>
          <c:orientation val="minMax"/>
          <c:max val="100"/>
        </c:scaling>
        <c:delete val="1"/>
        <c:axPos val="l"/>
        <c:numFmt formatCode="General" sourceLinked="1"/>
        <c:tickLblPos val="none"/>
        <c:crossAx val="58276864"/>
        <c:crosses val="autoZero"/>
        <c:crossBetween val="between"/>
      </c:valAx>
    </c:plotArea>
    <c:plotVisOnly val="1"/>
    <c:dispBlanksAs val="gap"/>
  </c:chart>
  <c:txPr>
    <a:bodyPr/>
    <a:lstStyle/>
    <a:p>
      <a:pPr>
        <a:defRPr sz="1800"/>
      </a:pPr>
      <a:endParaRPr lang="en-US"/>
    </a:p>
  </c:txPr>
  <c:externalData r:id="rId1"/>
</c:chartSpace>
</file>

<file path=ppt/charts/chart30.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3.3675859010774425E-2"/>
          <c:y val="0.2"/>
          <c:w val="0.54794520547945258"/>
          <c:h val="0.5625"/>
        </c:manualLayout>
      </c:layout>
      <c:pieChart>
        <c:varyColors val="1"/>
        <c:ser>
          <c:idx val="0"/>
          <c:order val="0"/>
          <c:tx>
            <c:strRef>
              <c:f>Sheet1!$B$1</c:f>
              <c:strCache>
                <c:ptCount val="1"/>
                <c:pt idx="0">
                  <c:v>Sales</c:v>
                </c:pt>
              </c:strCache>
            </c:strRef>
          </c:tx>
          <c:spPr>
            <a:scene3d>
              <a:camera prst="orthographicFront"/>
              <a:lightRig rig="threePt" dir="t"/>
            </a:scene3d>
            <a:sp3d>
              <a:bevelT/>
            </a:sp3d>
          </c:spPr>
          <c:dPt>
            <c:idx val="1"/>
            <c:spPr>
              <a:solidFill>
                <a:schemeClr val="accent1">
                  <a:lumMod val="50000"/>
                </a:schemeClr>
              </a:solidFill>
              <a:scene3d>
                <a:camera prst="orthographicFront"/>
                <a:lightRig rig="threePt" dir="t"/>
              </a:scene3d>
              <a:sp3d>
                <a:bevelT/>
              </a:sp3d>
            </c:spPr>
          </c:dPt>
          <c:dPt>
            <c:idx val="2"/>
            <c:spPr>
              <a:solidFill>
                <a:schemeClr val="bg2"/>
              </a:solidFill>
              <a:scene3d>
                <a:camera prst="orthographicFront"/>
                <a:lightRig rig="threePt" dir="t"/>
              </a:scene3d>
              <a:sp3d>
                <a:bevelT/>
              </a:sp3d>
            </c:spPr>
          </c:dPt>
          <c:dPt>
            <c:idx val="3"/>
            <c:spPr>
              <a:solidFill>
                <a:schemeClr val="bg1">
                  <a:lumMod val="50000"/>
                </a:schemeClr>
              </a:solidFill>
              <a:scene3d>
                <a:camera prst="orthographicFront"/>
                <a:lightRig rig="threePt" dir="t"/>
              </a:scene3d>
              <a:sp3d>
                <a:bevelT/>
              </a:sp3d>
            </c:spPr>
          </c:dPt>
          <c:dLbls>
            <c:dLbl>
              <c:idx val="0"/>
              <c:layout>
                <c:manualLayout>
                  <c:x val="-0.10946210833742102"/>
                  <c:y val="6.8962094208524269E-2"/>
                </c:manualLayout>
              </c:layout>
              <c:dLblPos val="bestFit"/>
              <c:showVal val="1"/>
              <c:showCatName val="1"/>
              <c:separator>
</c:separator>
            </c:dLbl>
            <c:dLbl>
              <c:idx val="1"/>
              <c:layout>
                <c:manualLayout>
                  <c:x val="0.131773293223444"/>
                  <c:y val="-0.12161592971373006"/>
                </c:manualLayout>
              </c:layout>
              <c:spPr/>
              <c:txPr>
                <a:bodyPr/>
                <a:lstStyle/>
                <a:p>
                  <a:pPr>
                    <a:defRPr sz="1000" b="1">
                      <a:solidFill>
                        <a:schemeClr val="bg1"/>
                      </a:solidFill>
                    </a:defRPr>
                  </a:pPr>
                  <a:endParaRPr lang="en-US"/>
                </a:p>
              </c:txPr>
              <c:dLblPos val="bestFit"/>
              <c:showVal val="1"/>
              <c:showCatName val="1"/>
            </c:dLbl>
            <c:dLbl>
              <c:idx val="2"/>
              <c:layout>
                <c:manualLayout>
                  <c:x val="-0.20321211891120011"/>
                  <c:y val="7.4682855005847412E-2"/>
                </c:manualLayout>
              </c:layout>
              <c:spPr/>
              <c:txPr>
                <a:bodyPr/>
                <a:lstStyle/>
                <a:p>
                  <a:pPr>
                    <a:defRPr sz="1000" b="1">
                      <a:solidFill>
                        <a:schemeClr val="bg1"/>
                      </a:solidFill>
                    </a:defRPr>
                  </a:pPr>
                  <a:endParaRPr lang="en-US"/>
                </a:p>
              </c:txPr>
              <c:dLblPos val="bestFit"/>
              <c:showVal val="1"/>
              <c:showCatName val="1"/>
            </c:dLbl>
            <c:txPr>
              <a:bodyPr/>
              <a:lstStyle/>
              <a:p>
                <a:pPr>
                  <a:defRPr sz="1000" b="1">
                    <a:solidFill>
                      <a:schemeClr val="tx1"/>
                    </a:solidFill>
                  </a:defRPr>
                </a:pPr>
                <a:endParaRPr lang="en-US"/>
              </a:p>
            </c:txPr>
            <c:dLblPos val="ctr"/>
            <c:showVal val="1"/>
            <c:showCatName val="1"/>
            <c:separator>
</c:separator>
            <c:showLeaderLines val="1"/>
          </c:dLbls>
          <c:cat>
            <c:strRef>
              <c:f>Sheet1!$A$2:$A$4</c:f>
              <c:strCache>
                <c:ptCount val="3"/>
                <c:pt idx="0">
                  <c:v>Yes</c:v>
                </c:pt>
                <c:pt idx="1">
                  <c:v>No</c:v>
                </c:pt>
                <c:pt idx="2">
                  <c:v>Refused</c:v>
                </c:pt>
              </c:strCache>
            </c:strRef>
          </c:cat>
          <c:val>
            <c:numRef>
              <c:f>Sheet1!$B$2:$B$4</c:f>
              <c:numCache>
                <c:formatCode>0%</c:formatCode>
                <c:ptCount val="3"/>
                <c:pt idx="0">
                  <c:v>7.0000000000000021E-2</c:v>
                </c:pt>
                <c:pt idx="1">
                  <c:v>0.92</c:v>
                </c:pt>
                <c:pt idx="2">
                  <c:v>1.0000000000000005E-2</c:v>
                </c:pt>
              </c:numCache>
            </c:numRef>
          </c:val>
        </c:ser>
        <c:dLbls>
          <c:showVal val="1"/>
        </c:dLbls>
        <c:firstSliceAng val="39"/>
      </c:pieChart>
      <c:spPr>
        <a:noFill/>
      </c:spPr>
    </c:plotArea>
    <c:plotVisOnly val="1"/>
    <c:dispBlanksAs val="zero"/>
  </c:chart>
  <c:txPr>
    <a:bodyPr/>
    <a:lstStyle/>
    <a:p>
      <a:pPr>
        <a:defRPr sz="1800"/>
      </a:pPr>
      <a:endParaRPr lang="en-US"/>
    </a:p>
  </c:txPr>
  <c:externalData r:id="rId1"/>
</c:chartSpace>
</file>

<file path=ppt/charts/chart31.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3.3675859010774425E-2"/>
          <c:y val="0.2"/>
          <c:w val="0.54794520547945258"/>
          <c:h val="0.5625"/>
        </c:manualLayout>
      </c:layout>
      <c:pieChart>
        <c:varyColors val="1"/>
        <c:ser>
          <c:idx val="0"/>
          <c:order val="0"/>
          <c:tx>
            <c:strRef>
              <c:f>Sheet1!$B$1</c:f>
              <c:strCache>
                <c:ptCount val="1"/>
                <c:pt idx="0">
                  <c:v>Sales</c:v>
                </c:pt>
              </c:strCache>
            </c:strRef>
          </c:tx>
          <c:spPr>
            <a:scene3d>
              <a:camera prst="orthographicFront"/>
              <a:lightRig rig="threePt" dir="t"/>
            </a:scene3d>
            <a:sp3d>
              <a:bevelT/>
            </a:sp3d>
          </c:spPr>
          <c:dPt>
            <c:idx val="1"/>
            <c:spPr>
              <a:solidFill>
                <a:schemeClr val="accent1">
                  <a:lumMod val="50000"/>
                </a:schemeClr>
              </a:solidFill>
              <a:scene3d>
                <a:camera prst="orthographicFront"/>
                <a:lightRig rig="threePt" dir="t"/>
              </a:scene3d>
              <a:sp3d>
                <a:bevelT/>
              </a:sp3d>
            </c:spPr>
          </c:dPt>
          <c:dPt>
            <c:idx val="2"/>
            <c:spPr>
              <a:solidFill>
                <a:schemeClr val="bg2"/>
              </a:solidFill>
              <a:scene3d>
                <a:camera prst="orthographicFront"/>
                <a:lightRig rig="threePt" dir="t"/>
              </a:scene3d>
              <a:sp3d>
                <a:bevelT/>
              </a:sp3d>
            </c:spPr>
          </c:dPt>
          <c:dPt>
            <c:idx val="3"/>
            <c:spPr>
              <a:solidFill>
                <a:schemeClr val="bg1">
                  <a:lumMod val="50000"/>
                </a:schemeClr>
              </a:solidFill>
              <a:scene3d>
                <a:camera prst="orthographicFront"/>
                <a:lightRig rig="threePt" dir="t"/>
              </a:scene3d>
              <a:sp3d>
                <a:bevelT/>
              </a:sp3d>
            </c:spPr>
          </c:dPt>
          <c:dLbls>
            <c:dLbl>
              <c:idx val="0"/>
              <c:layout>
                <c:manualLayout>
                  <c:x val="-0.14026195325909399"/>
                  <c:y val="7.5813656505640953E-2"/>
                </c:manualLayout>
              </c:layout>
              <c:dLblPos val="bestFit"/>
              <c:showVal val="1"/>
              <c:showCatName val="1"/>
              <c:separator>
</c:separator>
            </c:dLbl>
            <c:dLbl>
              <c:idx val="1"/>
              <c:layout>
                <c:manualLayout>
                  <c:x val="0.131773293223444"/>
                  <c:y val="-0.12161592971373006"/>
                </c:manualLayout>
              </c:layout>
              <c:spPr/>
              <c:txPr>
                <a:bodyPr/>
                <a:lstStyle/>
                <a:p>
                  <a:pPr>
                    <a:defRPr sz="1000" b="1">
                      <a:solidFill>
                        <a:schemeClr val="bg1"/>
                      </a:solidFill>
                    </a:defRPr>
                  </a:pPr>
                  <a:endParaRPr lang="en-US"/>
                </a:p>
              </c:txPr>
              <c:dLblPos val="bestFit"/>
              <c:showVal val="1"/>
              <c:showCatName val="1"/>
            </c:dLbl>
            <c:dLbl>
              <c:idx val="2"/>
              <c:layout>
                <c:manualLayout>
                  <c:x val="-0.20321211891120011"/>
                  <c:y val="7.4682855005847412E-2"/>
                </c:manualLayout>
              </c:layout>
              <c:spPr/>
              <c:txPr>
                <a:bodyPr/>
                <a:lstStyle/>
                <a:p>
                  <a:pPr>
                    <a:defRPr sz="1000" b="1">
                      <a:solidFill>
                        <a:schemeClr val="bg1"/>
                      </a:solidFill>
                    </a:defRPr>
                  </a:pPr>
                  <a:endParaRPr lang="en-US"/>
                </a:p>
              </c:txPr>
              <c:dLblPos val="bestFit"/>
              <c:showVal val="1"/>
              <c:showCatName val="1"/>
            </c:dLbl>
            <c:txPr>
              <a:bodyPr/>
              <a:lstStyle/>
              <a:p>
                <a:pPr>
                  <a:defRPr sz="1000" b="1">
                    <a:solidFill>
                      <a:schemeClr val="tx1"/>
                    </a:solidFill>
                  </a:defRPr>
                </a:pPr>
                <a:endParaRPr lang="en-US"/>
              </a:p>
            </c:txPr>
            <c:dLblPos val="ctr"/>
            <c:showVal val="1"/>
            <c:showCatName val="1"/>
            <c:separator>
</c:separator>
            <c:showLeaderLines val="1"/>
          </c:dLbls>
          <c:cat>
            <c:strRef>
              <c:f>Sheet1!$A$2:$A$3</c:f>
              <c:strCache>
                <c:ptCount val="2"/>
                <c:pt idx="0">
                  <c:v>Yes</c:v>
                </c:pt>
                <c:pt idx="1">
                  <c:v>No</c:v>
                </c:pt>
              </c:strCache>
            </c:strRef>
          </c:cat>
          <c:val>
            <c:numRef>
              <c:f>Sheet1!$B$2:$B$3</c:f>
              <c:numCache>
                <c:formatCode>0%</c:formatCode>
                <c:ptCount val="2"/>
                <c:pt idx="0">
                  <c:v>0.17</c:v>
                </c:pt>
                <c:pt idx="1">
                  <c:v>0.8300000000000004</c:v>
                </c:pt>
              </c:numCache>
            </c:numRef>
          </c:val>
        </c:ser>
        <c:dLbls>
          <c:showVal val="1"/>
        </c:dLbls>
        <c:firstSliceAng val="39"/>
      </c:pieChart>
      <c:spPr>
        <a:noFill/>
      </c:spPr>
    </c:plotArea>
    <c:plotVisOnly val="1"/>
    <c:dispBlanksAs val="zero"/>
  </c:chart>
  <c:txPr>
    <a:bodyPr/>
    <a:lstStyle/>
    <a:p>
      <a:pPr>
        <a:defRPr sz="1800"/>
      </a:pPr>
      <a:endParaRPr lang="en-US"/>
    </a:p>
  </c:txPr>
  <c:externalData r:id="rId1"/>
</c:chartSpace>
</file>

<file path=ppt/charts/chart32.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8.8470379558719572E-2"/>
          <c:y val="0.2"/>
          <c:w val="0.54794520547945258"/>
          <c:h val="0.5625"/>
        </c:manualLayout>
      </c:layout>
      <c:pieChart>
        <c:varyColors val="1"/>
        <c:ser>
          <c:idx val="0"/>
          <c:order val="0"/>
          <c:tx>
            <c:strRef>
              <c:f>Sheet1!$B$1</c:f>
              <c:strCache>
                <c:ptCount val="1"/>
                <c:pt idx="0">
                  <c:v>Sales</c:v>
                </c:pt>
              </c:strCache>
            </c:strRef>
          </c:tx>
          <c:spPr>
            <a:scene3d>
              <a:camera prst="orthographicFront"/>
              <a:lightRig rig="threePt" dir="t"/>
            </a:scene3d>
            <a:sp3d>
              <a:bevelT/>
            </a:sp3d>
          </c:spPr>
          <c:dPt>
            <c:idx val="1"/>
            <c:spPr>
              <a:solidFill>
                <a:schemeClr val="accent1">
                  <a:lumMod val="50000"/>
                </a:schemeClr>
              </a:solidFill>
              <a:scene3d>
                <a:camera prst="orthographicFront"/>
                <a:lightRig rig="threePt" dir="t"/>
              </a:scene3d>
              <a:sp3d>
                <a:bevelT/>
              </a:sp3d>
            </c:spPr>
          </c:dPt>
          <c:dPt>
            <c:idx val="2"/>
            <c:spPr>
              <a:solidFill>
                <a:schemeClr val="accent1">
                  <a:lumMod val="50000"/>
                </a:schemeClr>
              </a:solidFill>
              <a:scene3d>
                <a:camera prst="orthographicFront"/>
                <a:lightRig rig="threePt" dir="t"/>
              </a:scene3d>
              <a:sp3d>
                <a:bevelT/>
              </a:sp3d>
            </c:spPr>
          </c:dPt>
          <c:dPt>
            <c:idx val="3"/>
            <c:spPr>
              <a:solidFill>
                <a:schemeClr val="bg1">
                  <a:lumMod val="50000"/>
                </a:schemeClr>
              </a:solidFill>
              <a:scene3d>
                <a:camera prst="orthographicFront"/>
                <a:lightRig rig="threePt" dir="t"/>
              </a:scene3d>
              <a:sp3d>
                <a:bevelT/>
              </a:sp3d>
            </c:spPr>
          </c:dPt>
          <c:dLbls>
            <c:dLbl>
              <c:idx val="0"/>
              <c:layout>
                <c:manualLayout>
                  <c:x val="0.10288857728400388"/>
                  <c:y val="0.10922563976377969"/>
                </c:manualLayout>
              </c:layout>
              <c:dLblPos val="bestFit"/>
              <c:showVal val="1"/>
              <c:showCatName val="1"/>
              <c:separator>
</c:separator>
            </c:dLbl>
            <c:dLbl>
              <c:idx val="1"/>
              <c:layout>
                <c:manualLayout>
                  <c:x val="-9.738012200529729E-2"/>
                  <c:y val="-0.30922563976377981"/>
                </c:manualLayout>
              </c:layout>
              <c:spPr/>
              <c:txPr>
                <a:bodyPr/>
                <a:lstStyle/>
                <a:p>
                  <a:pPr>
                    <a:defRPr sz="1200" b="1">
                      <a:solidFill>
                        <a:schemeClr val="bg1"/>
                      </a:solidFill>
                    </a:defRPr>
                  </a:pPr>
                  <a:endParaRPr lang="en-US"/>
                </a:p>
              </c:txPr>
              <c:dLblPos val="bestFit"/>
              <c:showVal val="1"/>
              <c:showCatName val="1"/>
              <c:separator>
</c:separator>
            </c:dLbl>
            <c:txPr>
              <a:bodyPr/>
              <a:lstStyle/>
              <a:p>
                <a:pPr>
                  <a:defRPr sz="1200" b="1"/>
                </a:pPr>
                <a:endParaRPr lang="en-US"/>
              </a:p>
            </c:txPr>
            <c:dLblPos val="inEnd"/>
            <c:showVal val="1"/>
            <c:showCatName val="1"/>
            <c:separator>
</c:separator>
          </c:dLbls>
          <c:cat>
            <c:strRef>
              <c:f>Sheet1!$A$2:$A$3</c:f>
              <c:strCache>
                <c:ptCount val="2"/>
                <c:pt idx="0">
                  <c:v>Yes</c:v>
                </c:pt>
                <c:pt idx="1">
                  <c:v>No</c:v>
                </c:pt>
              </c:strCache>
            </c:strRef>
          </c:cat>
          <c:val>
            <c:numRef>
              <c:f>Sheet1!$B$2:$B$3</c:f>
              <c:numCache>
                <c:formatCode>0%</c:formatCode>
                <c:ptCount val="2"/>
                <c:pt idx="0">
                  <c:v>0.22</c:v>
                </c:pt>
                <c:pt idx="1">
                  <c:v>0.78</c:v>
                </c:pt>
              </c:numCache>
            </c:numRef>
          </c:val>
        </c:ser>
        <c:dLbls>
          <c:showVal val="1"/>
        </c:dLbls>
        <c:firstSliceAng val="279"/>
      </c:pieChart>
    </c:plotArea>
    <c:plotVisOnly val="1"/>
    <c:dispBlanksAs val="zero"/>
  </c:chart>
  <c:txPr>
    <a:bodyPr/>
    <a:lstStyle/>
    <a:p>
      <a:pPr>
        <a:defRPr sz="1800"/>
      </a:pPr>
      <a:endParaRPr lang="en-US"/>
    </a:p>
  </c:txPr>
  <c:externalData r:id="rId1"/>
</c:chartSpace>
</file>

<file path=ppt/charts/chart33.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0.44463476312036321"/>
          <c:y val="0.2"/>
          <c:w val="0.54794520547945258"/>
          <c:h val="0.5625"/>
        </c:manualLayout>
      </c:layout>
      <c:pieChart>
        <c:varyColors val="1"/>
        <c:ser>
          <c:idx val="0"/>
          <c:order val="0"/>
          <c:tx>
            <c:strRef>
              <c:f>Sheet1!$B$1</c:f>
              <c:strCache>
                <c:ptCount val="1"/>
                <c:pt idx="0">
                  <c:v>Sales</c:v>
                </c:pt>
              </c:strCache>
            </c:strRef>
          </c:tx>
          <c:spPr>
            <a:scene3d>
              <a:camera prst="orthographicFront"/>
              <a:lightRig rig="threePt" dir="t"/>
            </a:scene3d>
            <a:sp3d>
              <a:bevelT/>
            </a:sp3d>
          </c:spPr>
          <c:dPt>
            <c:idx val="1"/>
            <c:spPr>
              <a:solidFill>
                <a:schemeClr val="accent1">
                  <a:lumMod val="50000"/>
                </a:schemeClr>
              </a:solidFill>
              <a:scene3d>
                <a:camera prst="orthographicFront"/>
                <a:lightRig rig="threePt" dir="t"/>
              </a:scene3d>
              <a:sp3d>
                <a:bevelT/>
              </a:sp3d>
            </c:spPr>
          </c:dPt>
          <c:dPt>
            <c:idx val="2"/>
            <c:spPr>
              <a:solidFill>
                <a:schemeClr val="bg1">
                  <a:lumMod val="50000"/>
                </a:schemeClr>
              </a:solidFill>
              <a:scene3d>
                <a:camera prst="orthographicFront"/>
                <a:lightRig rig="threePt" dir="t"/>
              </a:scene3d>
              <a:sp3d>
                <a:bevelT/>
              </a:sp3d>
            </c:spPr>
          </c:dPt>
          <c:dPt>
            <c:idx val="3"/>
            <c:spPr>
              <a:solidFill>
                <a:schemeClr val="bg1">
                  <a:lumMod val="50000"/>
                </a:schemeClr>
              </a:solidFill>
              <a:scene3d>
                <a:camera prst="orthographicFront"/>
                <a:lightRig rig="threePt" dir="t"/>
              </a:scene3d>
              <a:sp3d>
                <a:bevelT/>
              </a:sp3d>
            </c:spPr>
          </c:dPt>
          <c:dLbls>
            <c:dLbl>
              <c:idx val="0"/>
              <c:layout>
                <c:manualLayout>
                  <c:x val="-7.0015220700152203E-2"/>
                  <c:y val="-0.41770054133858281"/>
                </c:manualLayout>
              </c:layout>
              <c:dLblPos val="bestFit"/>
              <c:showVal val="1"/>
              <c:showCatName val="1"/>
              <c:separator>
</c:separator>
            </c:dLbl>
            <c:dLbl>
              <c:idx val="1"/>
              <c:layout>
                <c:manualLayout>
                  <c:x val="0.12480974124809749"/>
                  <c:y val="7.2555118110236239E-2"/>
                </c:manualLayout>
              </c:layout>
              <c:spPr/>
              <c:txPr>
                <a:bodyPr/>
                <a:lstStyle/>
                <a:p>
                  <a:pPr>
                    <a:defRPr sz="1200" b="1">
                      <a:solidFill>
                        <a:schemeClr val="bg1"/>
                      </a:solidFill>
                    </a:defRPr>
                  </a:pPr>
                  <a:endParaRPr lang="en-US"/>
                </a:p>
              </c:txPr>
              <c:dLblPos val="bestFit"/>
              <c:showVal val="1"/>
              <c:showCatName val="1"/>
              <c:separator>
</c:separator>
            </c:dLbl>
            <c:dLbl>
              <c:idx val="2"/>
              <c:dLblPos val="outEnd"/>
              <c:showVal val="1"/>
              <c:showCatName val="1"/>
              <c:separator>
</c:separator>
            </c:dLbl>
            <c:txPr>
              <a:bodyPr/>
              <a:lstStyle/>
              <a:p>
                <a:pPr>
                  <a:defRPr sz="1200" b="1"/>
                </a:pPr>
                <a:endParaRPr lang="en-US"/>
              </a:p>
            </c:txPr>
            <c:dLblPos val="inEnd"/>
            <c:showVal val="1"/>
            <c:showCatName val="1"/>
            <c:separator>
</c:separator>
          </c:dLbls>
          <c:cat>
            <c:strRef>
              <c:f>Sheet1!$A$2:$A$4</c:f>
              <c:strCache>
                <c:ptCount val="3"/>
                <c:pt idx="0">
                  <c:v>Yes</c:v>
                </c:pt>
                <c:pt idx="1">
                  <c:v>No</c:v>
                </c:pt>
                <c:pt idx="2">
                  <c:v>Refused</c:v>
                </c:pt>
              </c:strCache>
            </c:strRef>
          </c:cat>
          <c:val>
            <c:numRef>
              <c:f>Sheet1!$B$2:$B$4</c:f>
              <c:numCache>
                <c:formatCode>0%</c:formatCode>
                <c:ptCount val="3"/>
                <c:pt idx="0">
                  <c:v>0.76000000000000045</c:v>
                </c:pt>
                <c:pt idx="1">
                  <c:v>0.23</c:v>
                </c:pt>
                <c:pt idx="2">
                  <c:v>1.0000000000000005E-2</c:v>
                </c:pt>
              </c:numCache>
            </c:numRef>
          </c:val>
        </c:ser>
        <c:dLbls>
          <c:showVal val="1"/>
        </c:dLbls>
        <c:firstSliceAng val="0"/>
      </c:pieChart>
    </c:plotArea>
    <c:plotVisOnly val="1"/>
    <c:dispBlanksAs val="zero"/>
  </c:chart>
  <c:txPr>
    <a:bodyPr/>
    <a:lstStyle/>
    <a:p>
      <a:pPr>
        <a:defRPr sz="1800"/>
      </a:pPr>
      <a:endParaRPr lang="en-US"/>
    </a:p>
  </c:txPr>
  <c:externalData r:id="rId1"/>
</c:chartSpace>
</file>

<file path=ppt/charts/chart34.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8.8470379558719572E-2"/>
          <c:y val="0.2"/>
          <c:w val="0.54794520547945258"/>
          <c:h val="0.5625"/>
        </c:manualLayout>
      </c:layout>
      <c:pieChart>
        <c:varyColors val="1"/>
        <c:ser>
          <c:idx val="0"/>
          <c:order val="0"/>
          <c:tx>
            <c:strRef>
              <c:f>Sheet1!$B$1</c:f>
              <c:strCache>
                <c:ptCount val="1"/>
                <c:pt idx="0">
                  <c:v>Sales</c:v>
                </c:pt>
              </c:strCache>
            </c:strRef>
          </c:tx>
          <c:spPr>
            <a:scene3d>
              <a:camera prst="orthographicFront"/>
              <a:lightRig rig="threePt" dir="t"/>
            </a:scene3d>
            <a:sp3d>
              <a:bevelT/>
            </a:sp3d>
          </c:spPr>
          <c:dPt>
            <c:idx val="0"/>
            <c:explosion val="9"/>
          </c:dPt>
          <c:dPt>
            <c:idx val="1"/>
            <c:spPr>
              <a:solidFill>
                <a:schemeClr val="accent1">
                  <a:lumMod val="50000"/>
                </a:schemeClr>
              </a:solidFill>
              <a:scene3d>
                <a:camera prst="orthographicFront"/>
                <a:lightRig rig="threePt" dir="t"/>
              </a:scene3d>
              <a:sp3d>
                <a:bevelT/>
              </a:sp3d>
            </c:spPr>
          </c:dPt>
          <c:dPt>
            <c:idx val="2"/>
            <c:spPr>
              <a:solidFill>
                <a:schemeClr val="accent1">
                  <a:lumMod val="50000"/>
                </a:schemeClr>
              </a:solidFill>
              <a:scene3d>
                <a:camera prst="orthographicFront"/>
                <a:lightRig rig="threePt" dir="t"/>
              </a:scene3d>
              <a:sp3d>
                <a:bevelT/>
              </a:sp3d>
            </c:spPr>
          </c:dPt>
          <c:dPt>
            <c:idx val="3"/>
            <c:spPr>
              <a:solidFill>
                <a:schemeClr val="bg1">
                  <a:lumMod val="50000"/>
                </a:schemeClr>
              </a:solidFill>
              <a:scene3d>
                <a:camera prst="orthographicFront"/>
                <a:lightRig rig="threePt" dir="t"/>
              </a:scene3d>
              <a:sp3d>
                <a:bevelT/>
              </a:sp3d>
            </c:spPr>
          </c:dPt>
          <c:dLbls>
            <c:dLbl>
              <c:idx val="0"/>
              <c:layout>
                <c:manualLayout>
                  <c:x val="-0.13093038027780818"/>
                  <c:y val="0.14985063976377988"/>
                </c:manualLayout>
              </c:layout>
              <c:dLblPos val="bestFit"/>
              <c:showVal val="1"/>
              <c:showCatName val="1"/>
              <c:separator>
</c:separator>
            </c:dLbl>
            <c:dLbl>
              <c:idx val="1"/>
              <c:layout>
                <c:manualLayout>
                  <c:x val="0.14919522046045611"/>
                  <c:y val="-0.14985063976377988"/>
                </c:manualLayout>
              </c:layout>
              <c:spPr/>
              <c:txPr>
                <a:bodyPr/>
                <a:lstStyle/>
                <a:p>
                  <a:pPr>
                    <a:defRPr sz="1200" b="1">
                      <a:solidFill>
                        <a:schemeClr val="bg1"/>
                      </a:solidFill>
                    </a:defRPr>
                  </a:pPr>
                  <a:endParaRPr lang="en-US"/>
                </a:p>
              </c:txPr>
              <c:dLblPos val="bestFit"/>
              <c:showVal val="1"/>
              <c:showCatName val="1"/>
              <c:separator>
</c:separator>
            </c:dLbl>
            <c:txPr>
              <a:bodyPr/>
              <a:lstStyle/>
              <a:p>
                <a:pPr>
                  <a:defRPr sz="1200" b="1"/>
                </a:pPr>
                <a:endParaRPr lang="en-US"/>
              </a:p>
            </c:txPr>
            <c:dLblPos val="inEnd"/>
            <c:showVal val="1"/>
            <c:showCatName val="1"/>
            <c:separator>
</c:separator>
          </c:dLbls>
          <c:cat>
            <c:strRef>
              <c:f>Sheet1!$A$2:$A$3</c:f>
              <c:strCache>
                <c:ptCount val="2"/>
                <c:pt idx="0">
                  <c:v>Yes</c:v>
                </c:pt>
                <c:pt idx="1">
                  <c:v>No</c:v>
                </c:pt>
              </c:strCache>
            </c:strRef>
          </c:cat>
          <c:val>
            <c:numRef>
              <c:f>Sheet1!$B$2:$B$3</c:f>
              <c:numCache>
                <c:formatCode>0%</c:formatCode>
                <c:ptCount val="2"/>
                <c:pt idx="0">
                  <c:v>0.22</c:v>
                </c:pt>
                <c:pt idx="1">
                  <c:v>0.78</c:v>
                </c:pt>
              </c:numCache>
            </c:numRef>
          </c:val>
        </c:ser>
        <c:dLbls>
          <c:showVal val="1"/>
        </c:dLbls>
        <c:firstSliceAng val="0"/>
      </c:pieChart>
    </c:plotArea>
    <c:plotVisOnly val="1"/>
    <c:dispBlanksAs val="zero"/>
  </c:chart>
  <c:txPr>
    <a:bodyPr/>
    <a:lstStyle/>
    <a:p>
      <a:pPr>
        <a:defRPr sz="1800"/>
      </a:pPr>
      <a:endParaRPr lang="en-US"/>
    </a:p>
  </c:txPr>
  <c:externalData r:id="rId1"/>
</c:chartSpace>
</file>

<file path=ppt/charts/chart35.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0.44463476312036321"/>
          <c:y val="0.2"/>
          <c:w val="0.54794520547945258"/>
          <c:h val="0.5625"/>
        </c:manualLayout>
      </c:layout>
      <c:pieChart>
        <c:varyColors val="1"/>
        <c:ser>
          <c:idx val="0"/>
          <c:order val="0"/>
          <c:tx>
            <c:strRef>
              <c:f>Sheet1!$B$1</c:f>
              <c:strCache>
                <c:ptCount val="1"/>
                <c:pt idx="0">
                  <c:v>Sales</c:v>
                </c:pt>
              </c:strCache>
            </c:strRef>
          </c:tx>
          <c:spPr>
            <a:scene3d>
              <a:camera prst="orthographicFront"/>
              <a:lightRig rig="threePt" dir="t"/>
            </a:scene3d>
            <a:sp3d>
              <a:bevelT/>
            </a:sp3d>
          </c:spPr>
          <c:dPt>
            <c:idx val="0"/>
            <c:explosion val="9"/>
          </c:dPt>
          <c:dPt>
            <c:idx val="1"/>
            <c:spPr>
              <a:solidFill>
                <a:schemeClr val="accent1">
                  <a:lumMod val="50000"/>
                </a:schemeClr>
              </a:solidFill>
              <a:scene3d>
                <a:camera prst="orthographicFront"/>
                <a:lightRig rig="threePt" dir="t"/>
              </a:scene3d>
              <a:sp3d>
                <a:bevelT/>
              </a:sp3d>
            </c:spPr>
          </c:dPt>
          <c:dPt>
            <c:idx val="2"/>
            <c:spPr>
              <a:solidFill>
                <a:schemeClr val="bg1">
                  <a:lumMod val="50000"/>
                </a:schemeClr>
              </a:solidFill>
              <a:scene3d>
                <a:camera prst="orthographicFront"/>
                <a:lightRig rig="threePt" dir="t"/>
              </a:scene3d>
              <a:sp3d>
                <a:bevelT/>
              </a:sp3d>
            </c:spPr>
          </c:dPt>
          <c:dPt>
            <c:idx val="3"/>
            <c:spPr>
              <a:solidFill>
                <a:schemeClr val="bg1">
                  <a:lumMod val="50000"/>
                </a:schemeClr>
              </a:solidFill>
              <a:scene3d>
                <a:camera prst="orthographicFront"/>
                <a:lightRig rig="threePt" dir="t"/>
              </a:scene3d>
              <a:sp3d>
                <a:bevelT/>
              </a:sp3d>
            </c:spPr>
          </c:dPt>
          <c:dLbls>
            <c:dLbl>
              <c:idx val="0"/>
              <c:layout>
                <c:manualLayout>
                  <c:x val="-0.13473813681239627"/>
                  <c:y val="0.14184512159968399"/>
                </c:manualLayout>
              </c:layout>
              <c:dLblPos val="bestFit"/>
              <c:showVal val="1"/>
              <c:showCatName val="1"/>
              <c:separator>
</c:separator>
            </c:dLbl>
            <c:dLbl>
              <c:idx val="1"/>
              <c:layout>
                <c:manualLayout>
                  <c:x val="0.17525472495854286"/>
                  <c:y val="-0.11293169278695706"/>
                </c:manualLayout>
              </c:layout>
              <c:spPr/>
              <c:txPr>
                <a:bodyPr/>
                <a:lstStyle/>
                <a:p>
                  <a:pPr>
                    <a:defRPr sz="1200" b="1">
                      <a:solidFill>
                        <a:schemeClr val="bg1"/>
                      </a:solidFill>
                    </a:defRPr>
                  </a:pPr>
                  <a:endParaRPr lang="en-US"/>
                </a:p>
              </c:txPr>
              <c:dLblPos val="bestFit"/>
              <c:showVal val="1"/>
              <c:showCatName val="1"/>
              <c:separator>
</c:separator>
            </c:dLbl>
            <c:dLbl>
              <c:idx val="2"/>
              <c:layout>
                <c:manualLayout>
                  <c:x val="2.8036544358722798E-2"/>
                  <c:y val="1.2042420069636411E-2"/>
                </c:manualLayout>
              </c:layout>
              <c:spPr/>
              <c:txPr>
                <a:bodyPr/>
                <a:lstStyle/>
                <a:p>
                  <a:pPr>
                    <a:defRPr sz="700" b="1"/>
                  </a:pPr>
                  <a:endParaRPr lang="en-US"/>
                </a:p>
              </c:txPr>
              <c:dLblPos val="bestFit"/>
              <c:showVal val="1"/>
              <c:showCatName val="1"/>
              <c:separator>
</c:separator>
            </c:dLbl>
            <c:txPr>
              <a:bodyPr/>
              <a:lstStyle/>
              <a:p>
                <a:pPr>
                  <a:defRPr sz="1200" b="1"/>
                </a:pPr>
                <a:endParaRPr lang="en-US"/>
              </a:p>
            </c:txPr>
            <c:dLblPos val="inEnd"/>
            <c:showVal val="1"/>
            <c:showCatName val="1"/>
            <c:separator>
</c:separator>
          </c:dLbls>
          <c:cat>
            <c:strRef>
              <c:f>Sheet1!$A$2:$A$4</c:f>
              <c:strCache>
                <c:ptCount val="3"/>
                <c:pt idx="0">
                  <c:v>Yes</c:v>
                </c:pt>
                <c:pt idx="1">
                  <c:v>No</c:v>
                </c:pt>
                <c:pt idx="2">
                  <c:v>Refused</c:v>
                </c:pt>
              </c:strCache>
            </c:strRef>
          </c:cat>
          <c:val>
            <c:numRef>
              <c:f>Sheet1!$B$2:$B$4</c:f>
              <c:numCache>
                <c:formatCode>0%</c:formatCode>
                <c:ptCount val="3"/>
                <c:pt idx="0">
                  <c:v>0.76000000000000045</c:v>
                </c:pt>
                <c:pt idx="1">
                  <c:v>0.23</c:v>
                </c:pt>
                <c:pt idx="2">
                  <c:v>1.0000000000000005E-2</c:v>
                </c:pt>
              </c:numCache>
            </c:numRef>
          </c:val>
        </c:ser>
        <c:dLbls>
          <c:showVal val="1"/>
        </c:dLbls>
        <c:firstSliceAng val="274"/>
      </c:pieChart>
    </c:plotArea>
    <c:plotVisOnly val="1"/>
    <c:dispBlanksAs val="zero"/>
  </c:chart>
  <c:txPr>
    <a:bodyPr/>
    <a:lstStyle/>
    <a:p>
      <a:pPr>
        <a:defRPr sz="1800"/>
      </a:pPr>
      <a:endParaRPr lang="en-US"/>
    </a:p>
  </c:txPr>
  <c:externalData r:id="rId1"/>
</c:chartSpace>
</file>

<file path=ppt/charts/chart36.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8.8470379558719572E-2"/>
          <c:y val="0.2"/>
          <c:w val="0.54794520547945258"/>
          <c:h val="0.5625"/>
        </c:manualLayout>
      </c:layout>
      <c:pieChart>
        <c:varyColors val="1"/>
        <c:ser>
          <c:idx val="0"/>
          <c:order val="0"/>
          <c:tx>
            <c:strRef>
              <c:f>Sheet1!$B$1</c:f>
              <c:strCache>
                <c:ptCount val="1"/>
                <c:pt idx="0">
                  <c:v>Sales</c:v>
                </c:pt>
              </c:strCache>
            </c:strRef>
          </c:tx>
          <c:spPr>
            <a:scene3d>
              <a:camera prst="orthographicFront"/>
              <a:lightRig rig="threePt" dir="t"/>
            </a:scene3d>
            <a:sp3d>
              <a:bevelT/>
            </a:sp3d>
          </c:spPr>
          <c:dPt>
            <c:idx val="0"/>
            <c:explosion val="9"/>
          </c:dPt>
          <c:dPt>
            <c:idx val="1"/>
            <c:spPr>
              <a:solidFill>
                <a:schemeClr val="accent1">
                  <a:lumMod val="50000"/>
                </a:schemeClr>
              </a:solidFill>
              <a:scene3d>
                <a:camera prst="orthographicFront"/>
                <a:lightRig rig="threePt" dir="t"/>
              </a:scene3d>
              <a:sp3d>
                <a:bevelT/>
              </a:sp3d>
            </c:spPr>
          </c:dPt>
          <c:dPt>
            <c:idx val="2"/>
            <c:spPr>
              <a:solidFill>
                <a:schemeClr val="accent1">
                  <a:lumMod val="50000"/>
                </a:schemeClr>
              </a:solidFill>
              <a:scene3d>
                <a:camera prst="orthographicFront"/>
                <a:lightRig rig="threePt" dir="t"/>
              </a:scene3d>
              <a:sp3d>
                <a:bevelT/>
              </a:sp3d>
            </c:spPr>
          </c:dPt>
          <c:dPt>
            <c:idx val="3"/>
            <c:spPr>
              <a:solidFill>
                <a:schemeClr val="bg1">
                  <a:lumMod val="50000"/>
                </a:schemeClr>
              </a:solidFill>
              <a:scene3d>
                <a:camera prst="orthographicFront"/>
                <a:lightRig rig="threePt" dir="t"/>
              </a:scene3d>
              <a:sp3d>
                <a:bevelT/>
              </a:sp3d>
            </c:spPr>
          </c:dPt>
          <c:dLbls>
            <c:dLbl>
              <c:idx val="0"/>
              <c:layout>
                <c:manualLayout>
                  <c:x val="-0.13093038027780818"/>
                  <c:y val="0.14985063976377988"/>
                </c:manualLayout>
              </c:layout>
              <c:dLblPos val="bestFit"/>
              <c:showVal val="1"/>
              <c:showCatName val="1"/>
              <c:separator>
</c:separator>
            </c:dLbl>
            <c:dLbl>
              <c:idx val="1"/>
              <c:layout>
                <c:manualLayout>
                  <c:x val="0.14919522046045611"/>
                  <c:y val="-0.14985063976377988"/>
                </c:manualLayout>
              </c:layout>
              <c:spPr/>
              <c:txPr>
                <a:bodyPr/>
                <a:lstStyle/>
                <a:p>
                  <a:pPr>
                    <a:defRPr sz="1200" b="1">
                      <a:solidFill>
                        <a:schemeClr val="bg1"/>
                      </a:solidFill>
                    </a:defRPr>
                  </a:pPr>
                  <a:endParaRPr lang="en-US"/>
                </a:p>
              </c:txPr>
              <c:dLblPos val="bestFit"/>
              <c:showVal val="1"/>
              <c:showCatName val="1"/>
              <c:separator>
</c:separator>
            </c:dLbl>
            <c:txPr>
              <a:bodyPr/>
              <a:lstStyle/>
              <a:p>
                <a:pPr>
                  <a:defRPr sz="1200" b="1"/>
                </a:pPr>
                <a:endParaRPr lang="en-US"/>
              </a:p>
            </c:txPr>
            <c:dLblPos val="inEnd"/>
            <c:showVal val="1"/>
            <c:showCatName val="1"/>
            <c:separator>
</c:separator>
          </c:dLbls>
          <c:cat>
            <c:strRef>
              <c:f>Sheet1!$A$2:$A$3</c:f>
              <c:strCache>
                <c:ptCount val="2"/>
                <c:pt idx="0">
                  <c:v>Yes</c:v>
                </c:pt>
                <c:pt idx="1">
                  <c:v>No</c:v>
                </c:pt>
              </c:strCache>
            </c:strRef>
          </c:cat>
          <c:val>
            <c:numRef>
              <c:f>Sheet1!$B$2:$B$3</c:f>
              <c:numCache>
                <c:formatCode>0%</c:formatCode>
                <c:ptCount val="2"/>
                <c:pt idx="0">
                  <c:v>0.22</c:v>
                </c:pt>
                <c:pt idx="1">
                  <c:v>0.78</c:v>
                </c:pt>
              </c:numCache>
            </c:numRef>
          </c:val>
        </c:ser>
        <c:dLbls>
          <c:showVal val="1"/>
        </c:dLbls>
        <c:firstSliceAng val="0"/>
      </c:pieChart>
    </c:plotArea>
    <c:plotVisOnly val="1"/>
    <c:dispBlanksAs val="zero"/>
  </c:chart>
  <c:txPr>
    <a:bodyPr/>
    <a:lstStyle/>
    <a:p>
      <a:pPr>
        <a:defRPr sz="1800"/>
      </a:pPr>
      <a:endParaRPr lang="en-US"/>
    </a:p>
  </c:txPr>
  <c:externalData r:id="rId1"/>
</c:chartSpace>
</file>

<file path=ppt/charts/chart37.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0.44463476312036321"/>
          <c:y val="0.2"/>
          <c:w val="0.54794520547945258"/>
          <c:h val="0.5625"/>
        </c:manualLayout>
      </c:layout>
      <c:pieChart>
        <c:varyColors val="1"/>
        <c:ser>
          <c:idx val="0"/>
          <c:order val="0"/>
          <c:tx>
            <c:strRef>
              <c:f>Sheet1!$B$1</c:f>
              <c:strCache>
                <c:ptCount val="1"/>
                <c:pt idx="0">
                  <c:v>Sales</c:v>
                </c:pt>
              </c:strCache>
            </c:strRef>
          </c:tx>
          <c:spPr>
            <a:scene3d>
              <a:camera prst="orthographicFront"/>
              <a:lightRig rig="threePt" dir="t"/>
            </a:scene3d>
            <a:sp3d>
              <a:bevelT/>
            </a:sp3d>
          </c:spPr>
          <c:dPt>
            <c:idx val="0"/>
            <c:explosion val="9"/>
          </c:dPt>
          <c:dPt>
            <c:idx val="1"/>
            <c:spPr>
              <a:solidFill>
                <a:schemeClr val="accent1">
                  <a:lumMod val="50000"/>
                </a:schemeClr>
              </a:solidFill>
              <a:scene3d>
                <a:camera prst="orthographicFront"/>
                <a:lightRig rig="threePt" dir="t"/>
              </a:scene3d>
              <a:sp3d>
                <a:bevelT/>
              </a:sp3d>
            </c:spPr>
          </c:dPt>
          <c:dPt>
            <c:idx val="2"/>
            <c:spPr>
              <a:solidFill>
                <a:schemeClr val="bg1">
                  <a:lumMod val="50000"/>
                </a:schemeClr>
              </a:solidFill>
              <a:scene3d>
                <a:camera prst="orthographicFront"/>
                <a:lightRig rig="threePt" dir="t"/>
              </a:scene3d>
              <a:sp3d>
                <a:bevelT/>
              </a:sp3d>
            </c:spPr>
          </c:dPt>
          <c:dPt>
            <c:idx val="3"/>
            <c:spPr>
              <a:solidFill>
                <a:schemeClr val="bg1">
                  <a:lumMod val="50000"/>
                </a:schemeClr>
              </a:solidFill>
              <a:scene3d>
                <a:camera prst="orthographicFront"/>
                <a:lightRig rig="threePt" dir="t"/>
              </a:scene3d>
              <a:sp3d>
                <a:bevelT/>
              </a:sp3d>
            </c:spPr>
          </c:dPt>
          <c:dLbls>
            <c:dLbl>
              <c:idx val="0"/>
              <c:layout>
                <c:manualLayout>
                  <c:x val="-0.13473813681239627"/>
                  <c:y val="0.14184512159968399"/>
                </c:manualLayout>
              </c:layout>
              <c:dLblPos val="bestFit"/>
              <c:showVal val="1"/>
              <c:showCatName val="1"/>
              <c:separator>
</c:separator>
            </c:dLbl>
            <c:dLbl>
              <c:idx val="1"/>
              <c:layout>
                <c:manualLayout>
                  <c:x val="0.17525472495854286"/>
                  <c:y val="-0.11293169278695706"/>
                </c:manualLayout>
              </c:layout>
              <c:spPr/>
              <c:txPr>
                <a:bodyPr/>
                <a:lstStyle/>
                <a:p>
                  <a:pPr>
                    <a:defRPr sz="1200" b="1">
                      <a:solidFill>
                        <a:schemeClr val="bg1"/>
                      </a:solidFill>
                    </a:defRPr>
                  </a:pPr>
                  <a:endParaRPr lang="en-US"/>
                </a:p>
              </c:txPr>
              <c:dLblPos val="bestFit"/>
              <c:showVal val="1"/>
              <c:showCatName val="1"/>
              <c:separator>
</c:separator>
            </c:dLbl>
            <c:dLbl>
              <c:idx val="2"/>
              <c:layout>
                <c:manualLayout>
                  <c:x val="0.1227336122733611"/>
                  <c:y val="1.2042389210019315E-2"/>
                </c:manualLayout>
              </c:layout>
              <c:spPr/>
              <c:txPr>
                <a:bodyPr/>
                <a:lstStyle/>
                <a:p>
                  <a:pPr>
                    <a:defRPr sz="700" b="1"/>
                  </a:pPr>
                  <a:endParaRPr lang="en-US"/>
                </a:p>
              </c:txPr>
              <c:dLblPos val="bestFit"/>
              <c:showVal val="1"/>
              <c:showCatName val="1"/>
              <c:separator>
</c:separator>
            </c:dLbl>
            <c:txPr>
              <a:bodyPr/>
              <a:lstStyle/>
              <a:p>
                <a:pPr>
                  <a:defRPr sz="1200" b="1"/>
                </a:pPr>
                <a:endParaRPr lang="en-US"/>
              </a:p>
            </c:txPr>
            <c:dLblPos val="inEnd"/>
            <c:showVal val="1"/>
            <c:showCatName val="1"/>
            <c:separator>
</c:separator>
          </c:dLbls>
          <c:cat>
            <c:strRef>
              <c:f>Sheet1!$A$2:$A$4</c:f>
              <c:strCache>
                <c:ptCount val="3"/>
                <c:pt idx="0">
                  <c:v>Yes</c:v>
                </c:pt>
                <c:pt idx="1">
                  <c:v>No</c:v>
                </c:pt>
                <c:pt idx="2">
                  <c:v>Refused</c:v>
                </c:pt>
              </c:strCache>
            </c:strRef>
          </c:cat>
          <c:val>
            <c:numRef>
              <c:f>Sheet1!$B$2:$B$4</c:f>
              <c:numCache>
                <c:formatCode>0%</c:formatCode>
                <c:ptCount val="3"/>
                <c:pt idx="0">
                  <c:v>0.76000000000000045</c:v>
                </c:pt>
                <c:pt idx="1">
                  <c:v>0.23</c:v>
                </c:pt>
                <c:pt idx="2">
                  <c:v>1.0000000000000005E-2</c:v>
                </c:pt>
              </c:numCache>
            </c:numRef>
          </c:val>
        </c:ser>
        <c:dLbls>
          <c:showVal val="1"/>
        </c:dLbls>
        <c:firstSliceAng val="274"/>
      </c:pieChart>
    </c:plotArea>
    <c:plotVisOnly val="1"/>
    <c:dispBlanksAs val="zero"/>
  </c:chart>
  <c:txPr>
    <a:bodyPr/>
    <a:lstStyle/>
    <a:p>
      <a:pPr>
        <a:defRPr sz="1800"/>
      </a:pPr>
      <a:endParaRPr lang="en-US"/>
    </a:p>
  </c:txPr>
  <c:externalData r:id="rId1"/>
</c:chartSpace>
</file>

<file path=ppt/charts/chart38.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8.8470379558719572E-2"/>
          <c:y val="0.2"/>
          <c:w val="0.54794520547945258"/>
          <c:h val="0.5625"/>
        </c:manualLayout>
      </c:layout>
      <c:pieChart>
        <c:varyColors val="1"/>
        <c:ser>
          <c:idx val="0"/>
          <c:order val="0"/>
          <c:tx>
            <c:strRef>
              <c:f>Sheet1!$B$1</c:f>
              <c:strCache>
                <c:ptCount val="1"/>
                <c:pt idx="0">
                  <c:v>Sales</c:v>
                </c:pt>
              </c:strCache>
            </c:strRef>
          </c:tx>
          <c:spPr>
            <a:scene3d>
              <a:camera prst="orthographicFront"/>
              <a:lightRig rig="threePt" dir="t"/>
            </a:scene3d>
            <a:sp3d>
              <a:bevelT/>
            </a:sp3d>
          </c:spPr>
          <c:dPt>
            <c:idx val="0"/>
            <c:explosion val="9"/>
          </c:dPt>
          <c:dPt>
            <c:idx val="1"/>
            <c:spPr>
              <a:solidFill>
                <a:schemeClr val="accent1">
                  <a:lumMod val="50000"/>
                </a:schemeClr>
              </a:solidFill>
              <a:scene3d>
                <a:camera prst="orthographicFront"/>
                <a:lightRig rig="threePt" dir="t"/>
              </a:scene3d>
              <a:sp3d>
                <a:bevelT/>
              </a:sp3d>
            </c:spPr>
          </c:dPt>
          <c:dPt>
            <c:idx val="2"/>
            <c:spPr>
              <a:solidFill>
                <a:schemeClr val="accent1">
                  <a:lumMod val="50000"/>
                </a:schemeClr>
              </a:solidFill>
              <a:scene3d>
                <a:camera prst="orthographicFront"/>
                <a:lightRig rig="threePt" dir="t"/>
              </a:scene3d>
              <a:sp3d>
                <a:bevelT/>
              </a:sp3d>
            </c:spPr>
          </c:dPt>
          <c:dPt>
            <c:idx val="3"/>
            <c:spPr>
              <a:solidFill>
                <a:schemeClr val="bg1">
                  <a:lumMod val="50000"/>
                </a:schemeClr>
              </a:solidFill>
              <a:scene3d>
                <a:camera prst="orthographicFront"/>
                <a:lightRig rig="threePt" dir="t"/>
              </a:scene3d>
              <a:sp3d>
                <a:bevelT/>
              </a:sp3d>
            </c:spPr>
          </c:dPt>
          <c:dLbls>
            <c:dLbl>
              <c:idx val="0"/>
              <c:layout>
                <c:manualLayout>
                  <c:x val="-0.13093038027780818"/>
                  <c:y val="0.14985063976377988"/>
                </c:manualLayout>
              </c:layout>
              <c:dLblPos val="bestFit"/>
              <c:showVal val="1"/>
              <c:showCatName val="1"/>
              <c:separator>
</c:separator>
            </c:dLbl>
            <c:dLbl>
              <c:idx val="1"/>
              <c:layout>
                <c:manualLayout>
                  <c:x val="0.14919522046045611"/>
                  <c:y val="-0.14985063976377988"/>
                </c:manualLayout>
              </c:layout>
              <c:spPr/>
              <c:txPr>
                <a:bodyPr/>
                <a:lstStyle/>
                <a:p>
                  <a:pPr>
                    <a:defRPr sz="1200" b="1">
                      <a:solidFill>
                        <a:schemeClr val="bg1"/>
                      </a:solidFill>
                    </a:defRPr>
                  </a:pPr>
                  <a:endParaRPr lang="en-US"/>
                </a:p>
              </c:txPr>
              <c:dLblPos val="bestFit"/>
              <c:showVal val="1"/>
              <c:showCatName val="1"/>
              <c:separator>
</c:separator>
            </c:dLbl>
            <c:txPr>
              <a:bodyPr/>
              <a:lstStyle/>
              <a:p>
                <a:pPr>
                  <a:defRPr sz="1200" b="1"/>
                </a:pPr>
                <a:endParaRPr lang="en-US"/>
              </a:p>
            </c:txPr>
            <c:dLblPos val="inEnd"/>
            <c:showVal val="1"/>
            <c:showCatName val="1"/>
            <c:separator>
</c:separator>
          </c:dLbls>
          <c:cat>
            <c:strRef>
              <c:f>Sheet1!$A$2:$A$3</c:f>
              <c:strCache>
                <c:ptCount val="2"/>
                <c:pt idx="0">
                  <c:v>Yes</c:v>
                </c:pt>
                <c:pt idx="1">
                  <c:v>No</c:v>
                </c:pt>
              </c:strCache>
            </c:strRef>
          </c:cat>
          <c:val>
            <c:numRef>
              <c:f>Sheet1!$B$2:$B$3</c:f>
              <c:numCache>
                <c:formatCode>0%</c:formatCode>
                <c:ptCount val="2"/>
                <c:pt idx="0">
                  <c:v>0.22</c:v>
                </c:pt>
                <c:pt idx="1">
                  <c:v>0.78</c:v>
                </c:pt>
              </c:numCache>
            </c:numRef>
          </c:val>
        </c:ser>
        <c:dLbls>
          <c:showVal val="1"/>
        </c:dLbls>
        <c:firstSliceAng val="0"/>
      </c:pieChart>
    </c:plotArea>
    <c:plotVisOnly val="1"/>
    <c:dispBlanksAs val="zero"/>
  </c:chart>
  <c:txPr>
    <a:bodyPr/>
    <a:lstStyle/>
    <a:p>
      <a:pPr>
        <a:defRPr sz="1800"/>
      </a:pPr>
      <a:endParaRPr lang="en-US"/>
    </a:p>
  </c:txPr>
  <c:externalData r:id="rId1"/>
</c:chartSpace>
</file>

<file path=ppt/charts/chart39.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0.44463476312036321"/>
          <c:y val="0.2"/>
          <c:w val="0.54794520547945258"/>
          <c:h val="0.5625"/>
        </c:manualLayout>
      </c:layout>
      <c:pieChart>
        <c:varyColors val="1"/>
        <c:ser>
          <c:idx val="0"/>
          <c:order val="0"/>
          <c:tx>
            <c:strRef>
              <c:f>Sheet1!$B$1</c:f>
              <c:strCache>
                <c:ptCount val="1"/>
                <c:pt idx="0">
                  <c:v>Sales</c:v>
                </c:pt>
              </c:strCache>
            </c:strRef>
          </c:tx>
          <c:spPr>
            <a:scene3d>
              <a:camera prst="orthographicFront"/>
              <a:lightRig rig="threePt" dir="t"/>
            </a:scene3d>
            <a:sp3d>
              <a:bevelT/>
            </a:sp3d>
          </c:spPr>
          <c:dPt>
            <c:idx val="0"/>
            <c:explosion val="9"/>
          </c:dPt>
          <c:dPt>
            <c:idx val="1"/>
            <c:spPr>
              <a:solidFill>
                <a:schemeClr val="accent1">
                  <a:lumMod val="50000"/>
                </a:schemeClr>
              </a:solidFill>
              <a:scene3d>
                <a:camera prst="orthographicFront"/>
                <a:lightRig rig="threePt" dir="t"/>
              </a:scene3d>
              <a:sp3d>
                <a:bevelT/>
              </a:sp3d>
            </c:spPr>
          </c:dPt>
          <c:dPt>
            <c:idx val="2"/>
            <c:spPr>
              <a:solidFill>
                <a:schemeClr val="bg1">
                  <a:lumMod val="50000"/>
                </a:schemeClr>
              </a:solidFill>
              <a:scene3d>
                <a:camera prst="orthographicFront"/>
                <a:lightRig rig="threePt" dir="t"/>
              </a:scene3d>
              <a:sp3d>
                <a:bevelT/>
              </a:sp3d>
            </c:spPr>
          </c:dPt>
          <c:dPt>
            <c:idx val="3"/>
            <c:spPr>
              <a:solidFill>
                <a:schemeClr val="bg1">
                  <a:lumMod val="50000"/>
                </a:schemeClr>
              </a:solidFill>
              <a:scene3d>
                <a:camera prst="orthographicFront"/>
                <a:lightRig rig="threePt" dir="t"/>
              </a:scene3d>
              <a:sp3d>
                <a:bevelT/>
              </a:sp3d>
            </c:spPr>
          </c:dPt>
          <c:dLbls>
            <c:dLbl>
              <c:idx val="0"/>
              <c:layout>
                <c:manualLayout>
                  <c:x val="-0.13473813681239627"/>
                  <c:y val="0.14184512159968399"/>
                </c:manualLayout>
              </c:layout>
              <c:dLblPos val="bestFit"/>
              <c:showVal val="1"/>
              <c:showCatName val="1"/>
              <c:separator>
</c:separator>
            </c:dLbl>
            <c:dLbl>
              <c:idx val="1"/>
              <c:layout>
                <c:manualLayout>
                  <c:x val="0.17525472495854286"/>
                  <c:y val="-0.11293169278695706"/>
                </c:manualLayout>
              </c:layout>
              <c:spPr/>
              <c:txPr>
                <a:bodyPr/>
                <a:lstStyle/>
                <a:p>
                  <a:pPr>
                    <a:defRPr sz="1200" b="1">
                      <a:solidFill>
                        <a:schemeClr val="bg1"/>
                      </a:solidFill>
                    </a:defRPr>
                  </a:pPr>
                  <a:endParaRPr lang="en-US"/>
                </a:p>
              </c:txPr>
              <c:dLblPos val="bestFit"/>
              <c:showVal val="1"/>
              <c:showCatName val="1"/>
              <c:separator>
</c:separator>
            </c:dLbl>
            <c:dLbl>
              <c:idx val="2"/>
              <c:layout>
                <c:manualLayout>
                  <c:x val="0.1227336122733611"/>
                  <c:y val="1.2042389210019315E-2"/>
                </c:manualLayout>
              </c:layout>
              <c:spPr/>
              <c:txPr>
                <a:bodyPr/>
                <a:lstStyle/>
                <a:p>
                  <a:pPr>
                    <a:defRPr sz="700" b="1"/>
                  </a:pPr>
                  <a:endParaRPr lang="en-US"/>
                </a:p>
              </c:txPr>
              <c:dLblPos val="bestFit"/>
              <c:showVal val="1"/>
              <c:showCatName val="1"/>
              <c:separator>
</c:separator>
            </c:dLbl>
            <c:txPr>
              <a:bodyPr/>
              <a:lstStyle/>
              <a:p>
                <a:pPr>
                  <a:defRPr sz="1200" b="1"/>
                </a:pPr>
                <a:endParaRPr lang="en-US"/>
              </a:p>
            </c:txPr>
            <c:dLblPos val="inEnd"/>
            <c:showVal val="1"/>
            <c:showCatName val="1"/>
            <c:separator>
</c:separator>
          </c:dLbls>
          <c:cat>
            <c:strRef>
              <c:f>Sheet1!$A$2:$A$4</c:f>
              <c:strCache>
                <c:ptCount val="3"/>
                <c:pt idx="0">
                  <c:v>Yes</c:v>
                </c:pt>
                <c:pt idx="1">
                  <c:v>No</c:v>
                </c:pt>
                <c:pt idx="2">
                  <c:v>Refused</c:v>
                </c:pt>
              </c:strCache>
            </c:strRef>
          </c:cat>
          <c:val>
            <c:numRef>
              <c:f>Sheet1!$B$2:$B$4</c:f>
              <c:numCache>
                <c:formatCode>0%</c:formatCode>
                <c:ptCount val="3"/>
                <c:pt idx="0">
                  <c:v>0.76000000000000045</c:v>
                </c:pt>
                <c:pt idx="1">
                  <c:v>0.23</c:v>
                </c:pt>
                <c:pt idx="2">
                  <c:v>1.0000000000000005E-2</c:v>
                </c:pt>
              </c:numCache>
            </c:numRef>
          </c:val>
        </c:ser>
        <c:dLbls>
          <c:showVal val="1"/>
        </c:dLbls>
        <c:firstSliceAng val="274"/>
      </c:pieChart>
    </c:plotArea>
    <c:plotVisOnly val="1"/>
    <c:dispBlanksAs val="zero"/>
  </c:chart>
  <c:txPr>
    <a:bodyPr/>
    <a:lstStyle/>
    <a:p>
      <a:pPr>
        <a:defRPr sz="1800"/>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8.8470379558719572E-2"/>
          <c:y val="0.2"/>
          <c:w val="0.54794520547945258"/>
          <c:h val="0.5625"/>
        </c:manualLayout>
      </c:layout>
      <c:pieChart>
        <c:varyColors val="1"/>
        <c:ser>
          <c:idx val="0"/>
          <c:order val="0"/>
          <c:tx>
            <c:strRef>
              <c:f>Sheet1!$B$1</c:f>
              <c:strCache>
                <c:ptCount val="1"/>
                <c:pt idx="0">
                  <c:v>Sales</c:v>
                </c:pt>
              </c:strCache>
            </c:strRef>
          </c:tx>
          <c:spPr>
            <a:scene3d>
              <a:camera prst="orthographicFront"/>
              <a:lightRig rig="threePt" dir="t"/>
            </a:scene3d>
            <a:sp3d>
              <a:bevelT/>
            </a:sp3d>
          </c:spPr>
          <c:dPt>
            <c:idx val="1"/>
            <c:spPr>
              <a:solidFill>
                <a:schemeClr val="accent1">
                  <a:lumMod val="50000"/>
                </a:schemeClr>
              </a:solidFill>
              <a:scene3d>
                <a:camera prst="orthographicFront"/>
                <a:lightRig rig="threePt" dir="t"/>
              </a:scene3d>
              <a:sp3d>
                <a:bevelT/>
              </a:sp3d>
            </c:spPr>
          </c:dPt>
          <c:dPt>
            <c:idx val="2"/>
            <c:spPr>
              <a:solidFill>
                <a:schemeClr val="bg1">
                  <a:lumMod val="50000"/>
                </a:schemeClr>
              </a:solidFill>
              <a:scene3d>
                <a:camera prst="orthographicFront"/>
                <a:lightRig rig="threePt" dir="t"/>
              </a:scene3d>
              <a:sp3d>
                <a:bevelT/>
              </a:sp3d>
            </c:spPr>
          </c:dPt>
          <c:dPt>
            <c:idx val="3"/>
            <c:spPr>
              <a:solidFill>
                <a:schemeClr val="bg1">
                  <a:lumMod val="50000"/>
                </a:schemeClr>
              </a:solidFill>
              <a:scene3d>
                <a:camera prst="orthographicFront"/>
                <a:lightRig rig="threePt" dir="t"/>
              </a:scene3d>
              <a:sp3d>
                <a:bevelT/>
              </a:sp3d>
            </c:spPr>
          </c:dPt>
          <c:dLbls>
            <c:dLbl>
              <c:idx val="1"/>
              <c:spPr/>
              <c:txPr>
                <a:bodyPr/>
                <a:lstStyle/>
                <a:p>
                  <a:pPr>
                    <a:defRPr sz="1200" b="1">
                      <a:solidFill>
                        <a:schemeClr val="bg1"/>
                      </a:solidFill>
                    </a:defRPr>
                  </a:pPr>
                  <a:endParaRPr lang="en-US"/>
                </a:p>
              </c:txPr>
              <c:dLblPos val="bestFit"/>
              <c:showVal val="1"/>
              <c:showCatName val="1"/>
            </c:dLbl>
            <c:txPr>
              <a:bodyPr/>
              <a:lstStyle/>
              <a:p>
                <a:pPr>
                  <a:defRPr sz="1200" b="1"/>
                </a:pPr>
                <a:endParaRPr lang="en-US"/>
              </a:p>
            </c:txPr>
            <c:dLblPos val="bestFit"/>
            <c:showVal val="1"/>
            <c:showCatName val="1"/>
            <c:separator>
</c:separator>
          </c:dLbls>
          <c:cat>
            <c:strRef>
              <c:f>Sheet1!$A$2:$A$4</c:f>
              <c:strCache>
                <c:ptCount val="3"/>
                <c:pt idx="0">
                  <c:v>Yes</c:v>
                </c:pt>
                <c:pt idx="1">
                  <c:v>No</c:v>
                </c:pt>
                <c:pt idx="2">
                  <c:v>Refused</c:v>
                </c:pt>
              </c:strCache>
            </c:strRef>
          </c:cat>
          <c:val>
            <c:numRef>
              <c:f>Sheet1!$B$2:$B$4</c:f>
              <c:numCache>
                <c:formatCode>0%</c:formatCode>
                <c:ptCount val="3"/>
                <c:pt idx="0">
                  <c:v>0.19</c:v>
                </c:pt>
                <c:pt idx="1">
                  <c:v>0.8</c:v>
                </c:pt>
                <c:pt idx="2">
                  <c:v>2.0000000000000011E-2</c:v>
                </c:pt>
              </c:numCache>
            </c:numRef>
          </c:val>
        </c:ser>
        <c:dLbls>
          <c:showVal val="1"/>
        </c:dLbls>
        <c:firstSliceAng val="48"/>
      </c:pieChart>
    </c:plotArea>
    <c:plotVisOnly val="1"/>
    <c:dispBlanksAs val="zero"/>
  </c:chart>
  <c:txPr>
    <a:bodyPr/>
    <a:lstStyle/>
    <a:p>
      <a:pPr>
        <a:defRPr sz="1800"/>
      </a:pPr>
      <a:endParaRPr lang="en-US"/>
    </a:p>
  </c:txPr>
  <c:externalData r:id="rId1"/>
</c:chartSpace>
</file>

<file path=ppt/charts/chart40.xml><?xml version="1.0" encoding="utf-8"?>
<c:chartSpace xmlns:c="http://schemas.openxmlformats.org/drawingml/2006/chart" xmlns:a="http://schemas.openxmlformats.org/drawingml/2006/main" xmlns:r="http://schemas.openxmlformats.org/officeDocument/2006/relationships">
  <c:lang val="en-US"/>
  <c:chart>
    <c:plotArea>
      <c:layout>
        <c:manualLayout>
          <c:layoutTarget val="inner"/>
          <c:xMode val="edge"/>
          <c:yMode val="edge"/>
          <c:x val="4.2635658914728737E-2"/>
          <c:y val="7.6388888888888895E-2"/>
          <c:w val="0.42386089238845259"/>
          <c:h val="0.80303258967628943"/>
        </c:manualLayout>
      </c:layout>
      <c:barChart>
        <c:barDir val="col"/>
        <c:grouping val="clustered"/>
        <c:ser>
          <c:idx val="0"/>
          <c:order val="0"/>
          <c:tx>
            <c:strRef>
              <c:f>Sheet1!$B$1</c:f>
              <c:strCache>
                <c:ptCount val="1"/>
                <c:pt idx="0">
                  <c:v>Males</c:v>
                </c:pt>
              </c:strCache>
            </c:strRef>
          </c:tx>
          <c:spPr>
            <a:scene3d>
              <a:camera prst="orthographicFront"/>
              <a:lightRig rig="threePt" dir="t"/>
            </a:scene3d>
            <a:sp3d>
              <a:bevelT/>
            </a:sp3d>
          </c:spPr>
          <c:dLbls>
            <c:txPr>
              <a:bodyPr/>
              <a:lstStyle/>
              <a:p>
                <a:pPr>
                  <a:defRPr sz="1200" b="1"/>
                </a:pPr>
                <a:endParaRPr lang="en-US"/>
              </a:p>
            </c:txPr>
            <c:showVal val="1"/>
          </c:dLbls>
          <c:cat>
            <c:numRef>
              <c:f>Sheet1!$A$2</c:f>
              <c:numCache>
                <c:formatCode>General</c:formatCode>
                <c:ptCount val="1"/>
              </c:numCache>
            </c:numRef>
          </c:cat>
          <c:val>
            <c:numRef>
              <c:f>Sheet1!$B$2</c:f>
              <c:numCache>
                <c:formatCode>General</c:formatCode>
                <c:ptCount val="1"/>
                <c:pt idx="0">
                  <c:v>26</c:v>
                </c:pt>
              </c:numCache>
            </c:numRef>
          </c:val>
        </c:ser>
        <c:ser>
          <c:idx val="1"/>
          <c:order val="1"/>
          <c:tx>
            <c:strRef>
              <c:f>Sheet1!$C$1</c:f>
              <c:strCache>
                <c:ptCount val="1"/>
                <c:pt idx="0">
                  <c:v>Females</c:v>
                </c:pt>
              </c:strCache>
            </c:strRef>
          </c:tx>
          <c:spPr>
            <a:scene3d>
              <a:camera prst="orthographicFront"/>
              <a:lightRig rig="threePt" dir="t"/>
            </a:scene3d>
            <a:sp3d>
              <a:bevelT/>
            </a:sp3d>
          </c:spPr>
          <c:dLbls>
            <c:txPr>
              <a:bodyPr/>
              <a:lstStyle/>
              <a:p>
                <a:pPr>
                  <a:defRPr sz="1200" b="1"/>
                </a:pPr>
                <a:endParaRPr lang="en-US"/>
              </a:p>
            </c:txPr>
            <c:showVal val="1"/>
          </c:dLbls>
          <c:cat>
            <c:numRef>
              <c:f>Sheet1!$A$2</c:f>
              <c:numCache>
                <c:formatCode>General</c:formatCode>
                <c:ptCount val="1"/>
              </c:numCache>
            </c:numRef>
          </c:cat>
          <c:val>
            <c:numRef>
              <c:f>Sheet1!$C$2</c:f>
              <c:numCache>
                <c:formatCode>General</c:formatCode>
                <c:ptCount val="1"/>
                <c:pt idx="0">
                  <c:v>40</c:v>
                </c:pt>
              </c:numCache>
            </c:numRef>
          </c:val>
        </c:ser>
        <c:dLbls/>
        <c:axId val="88849408"/>
        <c:axId val="88859392"/>
      </c:barChart>
      <c:catAx>
        <c:axId val="88849408"/>
        <c:scaling>
          <c:orientation val="minMax"/>
        </c:scaling>
        <c:axPos val="b"/>
        <c:numFmt formatCode="General" sourceLinked="1"/>
        <c:tickLblPos val="nextTo"/>
        <c:crossAx val="88859392"/>
        <c:crosses val="autoZero"/>
        <c:auto val="1"/>
        <c:lblAlgn val="ctr"/>
        <c:lblOffset val="100"/>
      </c:catAx>
      <c:valAx>
        <c:axId val="88859392"/>
        <c:scaling>
          <c:orientation val="minMax"/>
        </c:scaling>
        <c:delete val="1"/>
        <c:axPos val="l"/>
        <c:numFmt formatCode="General" sourceLinked="1"/>
        <c:tickLblPos val="none"/>
        <c:crossAx val="88849408"/>
        <c:crosses val="autoZero"/>
        <c:crossBetween val="between"/>
      </c:valAx>
    </c:plotArea>
    <c:legend>
      <c:legendPos val="r"/>
      <c:layout>
        <c:manualLayout>
          <c:xMode val="edge"/>
          <c:yMode val="edge"/>
          <c:x val="0.65765820939049402"/>
          <c:y val="0.11520737327188911"/>
          <c:w val="0.34234179060950698"/>
          <c:h val="0.285379146155118"/>
        </c:manualLayout>
      </c:layout>
      <c:overlay val="1"/>
      <c:txPr>
        <a:bodyPr/>
        <a:lstStyle/>
        <a:p>
          <a:pPr>
            <a:defRPr sz="900"/>
          </a:pPr>
          <a:endParaRPr lang="en-US"/>
        </a:p>
      </c:txPr>
    </c:legend>
    <c:plotVisOnly val="1"/>
    <c:dispBlanksAs val="gap"/>
  </c:chart>
  <c:txPr>
    <a:bodyPr/>
    <a:lstStyle/>
    <a:p>
      <a:pPr>
        <a:defRPr sz="1800"/>
      </a:pPr>
      <a:endParaRPr lang="en-US"/>
    </a:p>
  </c:txPr>
  <c:externalData r:id="rId1"/>
</c:chartSpace>
</file>

<file path=ppt/charts/chart41.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0.16122484689413799"/>
          <c:y val="0.18894235173511925"/>
          <c:w val="0.63555939069260203"/>
          <c:h val="0.78934313740083095"/>
        </c:manualLayout>
      </c:layout>
      <c:pieChart>
        <c:varyColors val="1"/>
        <c:ser>
          <c:idx val="0"/>
          <c:order val="0"/>
          <c:tx>
            <c:strRef>
              <c:f>Sheet1!$B$1</c:f>
              <c:strCache>
                <c:ptCount val="1"/>
                <c:pt idx="0">
                  <c:v>Sales</c:v>
                </c:pt>
              </c:strCache>
            </c:strRef>
          </c:tx>
          <c:spPr>
            <a:scene3d>
              <a:camera prst="orthographicFront"/>
              <a:lightRig rig="threePt" dir="t"/>
            </a:scene3d>
            <a:sp3d>
              <a:bevelT/>
            </a:sp3d>
          </c:spPr>
          <c:dPt>
            <c:idx val="0"/>
            <c:explosion val="15"/>
          </c:dPt>
          <c:dPt>
            <c:idx val="1"/>
            <c:spPr>
              <a:solidFill>
                <a:schemeClr val="accent1">
                  <a:lumMod val="50000"/>
                </a:schemeClr>
              </a:solidFill>
              <a:scene3d>
                <a:camera prst="orthographicFront"/>
                <a:lightRig rig="threePt" dir="t"/>
              </a:scene3d>
              <a:sp3d>
                <a:bevelT/>
              </a:sp3d>
            </c:spPr>
          </c:dPt>
          <c:dPt>
            <c:idx val="2"/>
            <c:spPr>
              <a:solidFill>
                <a:schemeClr val="bg1">
                  <a:lumMod val="50000"/>
                </a:schemeClr>
              </a:solidFill>
              <a:scene3d>
                <a:camera prst="orthographicFront"/>
                <a:lightRig rig="threePt" dir="t"/>
              </a:scene3d>
              <a:sp3d>
                <a:bevelT/>
              </a:sp3d>
            </c:spPr>
          </c:dPt>
          <c:dPt>
            <c:idx val="3"/>
            <c:spPr>
              <a:solidFill>
                <a:schemeClr val="bg1">
                  <a:lumMod val="50000"/>
                </a:schemeClr>
              </a:solidFill>
              <a:scene3d>
                <a:camera prst="orthographicFront"/>
                <a:lightRig rig="threePt" dir="t"/>
              </a:scene3d>
              <a:sp3d>
                <a:bevelT/>
              </a:sp3d>
            </c:spPr>
          </c:dPt>
          <c:dLbls>
            <c:dLbl>
              <c:idx val="0"/>
              <c:layout>
                <c:manualLayout>
                  <c:x val="-0.18587780694079906"/>
                  <c:y val="8.6145849415881867E-2"/>
                </c:manualLayout>
              </c:layout>
              <c:dLblPos val="bestFit"/>
              <c:showVal val="1"/>
              <c:showCatName val="1"/>
              <c:separator>
</c:separator>
            </c:dLbl>
            <c:dLbl>
              <c:idx val="1"/>
              <c:layout>
                <c:manualLayout>
                  <c:x val="0.16904636920384997"/>
                  <c:y val="-0.10131742125984194"/>
                </c:manualLayout>
              </c:layout>
              <c:spPr/>
              <c:txPr>
                <a:bodyPr/>
                <a:lstStyle/>
                <a:p>
                  <a:pPr>
                    <a:defRPr sz="800" b="1">
                      <a:solidFill>
                        <a:schemeClr val="bg1"/>
                      </a:solidFill>
                    </a:defRPr>
                  </a:pPr>
                  <a:endParaRPr lang="en-US"/>
                </a:p>
              </c:txPr>
              <c:dLblPos val="bestFit"/>
              <c:showVal val="1"/>
              <c:showCatName val="1"/>
              <c:separator>
</c:separator>
            </c:dLbl>
            <c:dLbl>
              <c:idx val="2"/>
              <c:delete val="1"/>
            </c:dLbl>
            <c:dLbl>
              <c:idx val="3"/>
              <c:dLblPos val="outEnd"/>
              <c:showVal val="1"/>
              <c:showCatName val="1"/>
              <c:separator>
</c:separator>
            </c:dLbl>
            <c:txPr>
              <a:bodyPr/>
              <a:lstStyle/>
              <a:p>
                <a:pPr>
                  <a:defRPr sz="800" b="1">
                    <a:solidFill>
                      <a:schemeClr val="tx1"/>
                    </a:solidFill>
                  </a:defRPr>
                </a:pPr>
                <a:endParaRPr lang="en-US"/>
              </a:p>
            </c:txPr>
            <c:dLblPos val="inEnd"/>
            <c:showVal val="1"/>
            <c:showCatName val="1"/>
            <c:separator>
</c:separator>
            <c:showLeaderLines val="1"/>
          </c:dLbls>
          <c:cat>
            <c:strRef>
              <c:f>Sheet1!$A$2:$A$4</c:f>
              <c:strCache>
                <c:ptCount val="3"/>
                <c:pt idx="0">
                  <c:v>Yes</c:v>
                </c:pt>
                <c:pt idx="1">
                  <c:v>No</c:v>
                </c:pt>
                <c:pt idx="2">
                  <c:v>Refused</c:v>
                </c:pt>
              </c:strCache>
            </c:strRef>
          </c:cat>
          <c:val>
            <c:numRef>
              <c:f>Sheet1!$B$2:$B$4</c:f>
              <c:numCache>
                <c:formatCode>0%</c:formatCode>
                <c:ptCount val="3"/>
                <c:pt idx="0">
                  <c:v>0.37000000000000022</c:v>
                </c:pt>
                <c:pt idx="1">
                  <c:v>0.63000000000000045</c:v>
                </c:pt>
                <c:pt idx="2">
                  <c:v>1.0000000000000005E-2</c:v>
                </c:pt>
              </c:numCache>
            </c:numRef>
          </c:val>
        </c:ser>
        <c:dLbls>
          <c:showVal val="1"/>
        </c:dLbls>
        <c:firstSliceAng val="0"/>
      </c:pieChart>
    </c:plotArea>
    <c:plotVisOnly val="1"/>
    <c:dispBlanksAs val="zero"/>
  </c:chart>
  <c:txPr>
    <a:bodyPr/>
    <a:lstStyle/>
    <a:p>
      <a:pPr>
        <a:defRPr sz="1800"/>
      </a:pPr>
      <a:endParaRPr lang="en-US"/>
    </a:p>
  </c:txPr>
  <c:externalData r:id="rId1"/>
</c:chartSpace>
</file>

<file path=ppt/charts/chart42.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0.16122484689413799"/>
          <c:y val="0.18894235173511925"/>
          <c:w val="0.63555939069260203"/>
          <c:h val="0.78934313740083095"/>
        </c:manualLayout>
      </c:layout>
      <c:pieChart>
        <c:varyColors val="1"/>
        <c:ser>
          <c:idx val="0"/>
          <c:order val="0"/>
          <c:tx>
            <c:strRef>
              <c:f>Sheet1!$B$1</c:f>
              <c:strCache>
                <c:ptCount val="1"/>
                <c:pt idx="0">
                  <c:v>Sales</c:v>
                </c:pt>
              </c:strCache>
            </c:strRef>
          </c:tx>
          <c:spPr>
            <a:scene3d>
              <a:camera prst="orthographicFront"/>
              <a:lightRig rig="threePt" dir="t"/>
            </a:scene3d>
            <a:sp3d>
              <a:bevelT/>
            </a:sp3d>
          </c:spPr>
          <c:dPt>
            <c:idx val="0"/>
            <c:explosion val="15"/>
          </c:dPt>
          <c:dPt>
            <c:idx val="1"/>
            <c:spPr>
              <a:solidFill>
                <a:schemeClr val="accent1">
                  <a:lumMod val="50000"/>
                </a:schemeClr>
              </a:solidFill>
              <a:scene3d>
                <a:camera prst="orthographicFront"/>
                <a:lightRig rig="threePt" dir="t"/>
              </a:scene3d>
              <a:sp3d>
                <a:bevelT/>
              </a:sp3d>
            </c:spPr>
          </c:dPt>
          <c:dPt>
            <c:idx val="2"/>
            <c:spPr>
              <a:solidFill>
                <a:schemeClr val="bg1">
                  <a:lumMod val="50000"/>
                </a:schemeClr>
              </a:solidFill>
              <a:scene3d>
                <a:camera prst="orthographicFront"/>
                <a:lightRig rig="threePt" dir="t"/>
              </a:scene3d>
              <a:sp3d>
                <a:bevelT/>
              </a:sp3d>
            </c:spPr>
          </c:dPt>
          <c:dPt>
            <c:idx val="3"/>
            <c:spPr>
              <a:solidFill>
                <a:schemeClr val="bg1">
                  <a:lumMod val="50000"/>
                </a:schemeClr>
              </a:solidFill>
              <a:scene3d>
                <a:camera prst="orthographicFront"/>
                <a:lightRig rig="threePt" dir="t"/>
              </a:scene3d>
              <a:sp3d>
                <a:bevelT/>
              </a:sp3d>
            </c:spPr>
          </c:dPt>
          <c:dLbls>
            <c:dLbl>
              <c:idx val="0"/>
              <c:layout>
                <c:manualLayout>
                  <c:x val="-0.16336395450568678"/>
                  <c:y val="0.16064407390252688"/>
                </c:manualLayout>
              </c:layout>
              <c:dLblPos val="bestFit"/>
              <c:showVal val="1"/>
              <c:showCatName val="1"/>
              <c:separator>
</c:separator>
            </c:dLbl>
            <c:dLbl>
              <c:idx val="1"/>
              <c:layout>
                <c:manualLayout>
                  <c:x val="0.15382566905164297"/>
                  <c:y val="-0.17008550865239311"/>
                </c:manualLayout>
              </c:layout>
              <c:spPr/>
              <c:txPr>
                <a:bodyPr/>
                <a:lstStyle/>
                <a:p>
                  <a:pPr>
                    <a:defRPr sz="800" b="1">
                      <a:solidFill>
                        <a:schemeClr val="bg1"/>
                      </a:solidFill>
                    </a:defRPr>
                  </a:pPr>
                  <a:endParaRPr lang="en-US"/>
                </a:p>
              </c:txPr>
              <c:dLblPos val="bestFit"/>
              <c:showVal val="1"/>
              <c:showCatName val="1"/>
              <c:separator>
</c:separator>
            </c:dLbl>
            <c:dLbl>
              <c:idx val="2"/>
              <c:delete val="1"/>
            </c:dLbl>
            <c:dLbl>
              <c:idx val="3"/>
              <c:dLblPos val="outEnd"/>
              <c:showVal val="1"/>
              <c:showCatName val="1"/>
              <c:separator>
</c:separator>
            </c:dLbl>
            <c:txPr>
              <a:bodyPr/>
              <a:lstStyle/>
              <a:p>
                <a:pPr>
                  <a:defRPr sz="800" b="1">
                    <a:solidFill>
                      <a:schemeClr val="tx1"/>
                    </a:solidFill>
                  </a:defRPr>
                </a:pPr>
                <a:endParaRPr lang="en-US"/>
              </a:p>
            </c:txPr>
            <c:dLblPos val="inEnd"/>
            <c:showVal val="1"/>
            <c:showCatName val="1"/>
            <c:separator>
</c:separator>
            <c:showLeaderLines val="1"/>
          </c:dLbls>
          <c:cat>
            <c:strRef>
              <c:f>Sheet1!$A$2:$A$4</c:f>
              <c:strCache>
                <c:ptCount val="3"/>
                <c:pt idx="0">
                  <c:v>Yes</c:v>
                </c:pt>
                <c:pt idx="1">
                  <c:v>No</c:v>
                </c:pt>
                <c:pt idx="2">
                  <c:v>Refused</c:v>
                </c:pt>
              </c:strCache>
            </c:strRef>
          </c:cat>
          <c:val>
            <c:numRef>
              <c:f>Sheet1!$B$2:$B$4</c:f>
              <c:numCache>
                <c:formatCode>0%</c:formatCode>
                <c:ptCount val="3"/>
                <c:pt idx="0">
                  <c:v>0.32000000000000023</c:v>
                </c:pt>
                <c:pt idx="1">
                  <c:v>0.67000000000000071</c:v>
                </c:pt>
                <c:pt idx="2">
                  <c:v>1.0000000000000005E-2</c:v>
                </c:pt>
              </c:numCache>
            </c:numRef>
          </c:val>
        </c:ser>
        <c:dLbls>
          <c:showVal val="1"/>
        </c:dLbls>
        <c:firstSliceAng val="0"/>
      </c:pieChart>
    </c:plotArea>
    <c:plotVisOnly val="1"/>
    <c:dispBlanksAs val="zero"/>
  </c:chart>
  <c:txPr>
    <a:bodyPr/>
    <a:lstStyle/>
    <a:p>
      <a:pPr>
        <a:defRPr sz="1800"/>
      </a:pPr>
      <a:endParaRPr lang="en-US"/>
    </a:p>
  </c:txPr>
  <c:externalData r:id="rId1"/>
</c:chartSpace>
</file>

<file path=ppt/charts/chart43.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0.16122484689413799"/>
          <c:y val="0.18894235173511925"/>
          <c:w val="0.63555939069260203"/>
          <c:h val="0.78934313740083095"/>
        </c:manualLayout>
      </c:layout>
      <c:pieChart>
        <c:varyColors val="1"/>
        <c:ser>
          <c:idx val="0"/>
          <c:order val="0"/>
          <c:tx>
            <c:strRef>
              <c:f>Sheet1!$B$1</c:f>
              <c:strCache>
                <c:ptCount val="1"/>
                <c:pt idx="0">
                  <c:v>Sales</c:v>
                </c:pt>
              </c:strCache>
            </c:strRef>
          </c:tx>
          <c:spPr>
            <a:scene3d>
              <a:camera prst="orthographicFront"/>
              <a:lightRig rig="threePt" dir="t"/>
            </a:scene3d>
            <a:sp3d>
              <a:bevelT/>
            </a:sp3d>
          </c:spPr>
          <c:dPt>
            <c:idx val="0"/>
            <c:explosion val="15"/>
          </c:dPt>
          <c:dPt>
            <c:idx val="1"/>
            <c:spPr>
              <a:solidFill>
                <a:schemeClr val="accent1">
                  <a:lumMod val="50000"/>
                </a:schemeClr>
              </a:solidFill>
              <a:scene3d>
                <a:camera prst="orthographicFront"/>
                <a:lightRig rig="threePt" dir="t"/>
              </a:scene3d>
              <a:sp3d>
                <a:bevelT/>
              </a:sp3d>
            </c:spPr>
          </c:dPt>
          <c:dPt>
            <c:idx val="2"/>
            <c:spPr>
              <a:solidFill>
                <a:schemeClr val="bg1">
                  <a:lumMod val="50000"/>
                </a:schemeClr>
              </a:solidFill>
              <a:scene3d>
                <a:camera prst="orthographicFront"/>
                <a:lightRig rig="threePt" dir="t"/>
              </a:scene3d>
              <a:sp3d>
                <a:bevelT/>
              </a:sp3d>
            </c:spPr>
          </c:dPt>
          <c:dPt>
            <c:idx val="3"/>
            <c:spPr>
              <a:solidFill>
                <a:schemeClr val="bg1">
                  <a:lumMod val="50000"/>
                </a:schemeClr>
              </a:solidFill>
              <a:scene3d>
                <a:camera prst="orthographicFront"/>
                <a:lightRig rig="threePt" dir="t"/>
              </a:scene3d>
              <a:sp3d>
                <a:bevelT/>
              </a:sp3d>
            </c:spPr>
          </c:dPt>
          <c:dLbls>
            <c:dLbl>
              <c:idx val="0"/>
              <c:layout>
                <c:manualLayout>
                  <c:x val="0.21095071449402211"/>
                  <c:y val="0.159675261180588"/>
                </c:manualLayout>
              </c:layout>
              <c:dLblPos val="bestFit"/>
              <c:showVal val="1"/>
              <c:showCatName val="1"/>
              <c:separator>
</c:separator>
            </c:dLbl>
            <c:dLbl>
              <c:idx val="1"/>
              <c:layout>
                <c:manualLayout>
                  <c:x val="-0.2016592543987559"/>
                  <c:y val="-6.0467809170912497E-2"/>
                </c:manualLayout>
              </c:layout>
              <c:spPr/>
              <c:txPr>
                <a:bodyPr/>
                <a:lstStyle/>
                <a:p>
                  <a:pPr>
                    <a:defRPr sz="800" b="1">
                      <a:solidFill>
                        <a:schemeClr val="bg1"/>
                      </a:solidFill>
                    </a:defRPr>
                  </a:pPr>
                  <a:endParaRPr lang="en-US"/>
                </a:p>
              </c:txPr>
              <c:dLblPos val="bestFit"/>
              <c:showVal val="1"/>
              <c:showCatName val="1"/>
              <c:separator>
</c:separator>
            </c:dLbl>
            <c:dLbl>
              <c:idx val="2"/>
              <c:delete val="1"/>
            </c:dLbl>
            <c:dLbl>
              <c:idx val="3"/>
              <c:dLblPos val="outEnd"/>
              <c:showVal val="1"/>
              <c:showCatName val="1"/>
              <c:separator>
</c:separator>
            </c:dLbl>
            <c:txPr>
              <a:bodyPr/>
              <a:lstStyle/>
              <a:p>
                <a:pPr>
                  <a:defRPr sz="800" b="1">
                    <a:solidFill>
                      <a:schemeClr val="tx1"/>
                    </a:solidFill>
                  </a:defRPr>
                </a:pPr>
                <a:endParaRPr lang="en-US"/>
              </a:p>
            </c:txPr>
            <c:dLblPos val="inEnd"/>
            <c:showVal val="1"/>
            <c:showCatName val="1"/>
            <c:separator>
</c:separator>
            <c:showLeaderLines val="1"/>
          </c:dLbls>
          <c:cat>
            <c:strRef>
              <c:f>Sheet1!$A$2:$A$4</c:f>
              <c:strCache>
                <c:ptCount val="3"/>
                <c:pt idx="0">
                  <c:v>Yes</c:v>
                </c:pt>
                <c:pt idx="1">
                  <c:v>No</c:v>
                </c:pt>
                <c:pt idx="2">
                  <c:v>Refused</c:v>
                </c:pt>
              </c:strCache>
            </c:strRef>
          </c:cat>
          <c:val>
            <c:numRef>
              <c:f>Sheet1!$B$2:$B$4</c:f>
              <c:numCache>
                <c:formatCode>0%</c:formatCode>
                <c:ptCount val="3"/>
                <c:pt idx="0">
                  <c:v>0.4</c:v>
                </c:pt>
                <c:pt idx="1">
                  <c:v>0.59</c:v>
                </c:pt>
                <c:pt idx="2">
                  <c:v>1.0000000000000005E-2</c:v>
                </c:pt>
              </c:numCache>
            </c:numRef>
          </c:val>
        </c:ser>
        <c:dLbls>
          <c:showVal val="1"/>
        </c:dLbls>
        <c:firstSliceAng val="227"/>
      </c:pieChart>
    </c:plotArea>
    <c:plotVisOnly val="1"/>
    <c:dispBlanksAs val="zero"/>
  </c:chart>
  <c:txPr>
    <a:bodyPr/>
    <a:lstStyle/>
    <a:p>
      <a:pPr>
        <a:defRPr sz="1800"/>
      </a:pPr>
      <a:endParaRPr lang="en-US"/>
    </a:p>
  </c:txPr>
  <c:externalData r:id="rId1"/>
</c:chartSpace>
</file>

<file path=ppt/charts/chart44.xml><?xml version="1.0" encoding="utf-8"?>
<c:chartSpace xmlns:c="http://schemas.openxmlformats.org/drawingml/2006/chart" xmlns:a="http://schemas.openxmlformats.org/drawingml/2006/main" xmlns:r="http://schemas.openxmlformats.org/officeDocument/2006/relationships">
  <c:lang val="en-US"/>
  <c:chart>
    <c:plotArea>
      <c:layout>
        <c:manualLayout>
          <c:layoutTarget val="inner"/>
          <c:xMode val="edge"/>
          <c:yMode val="edge"/>
          <c:x val="4.2635658914728737E-2"/>
          <c:y val="7.6388888888888895E-2"/>
          <c:w val="0.42386089238845259"/>
          <c:h val="0.80303258967628943"/>
        </c:manualLayout>
      </c:layout>
      <c:barChart>
        <c:barDir val="col"/>
        <c:grouping val="clustered"/>
        <c:ser>
          <c:idx val="0"/>
          <c:order val="0"/>
          <c:tx>
            <c:strRef>
              <c:f>Sheet1!$B$1</c:f>
              <c:strCache>
                <c:ptCount val="1"/>
                <c:pt idx="0">
                  <c:v>Males</c:v>
                </c:pt>
              </c:strCache>
            </c:strRef>
          </c:tx>
          <c:spPr>
            <a:scene3d>
              <a:camera prst="orthographicFront"/>
              <a:lightRig rig="threePt" dir="t"/>
            </a:scene3d>
            <a:sp3d>
              <a:bevelT/>
            </a:sp3d>
          </c:spPr>
          <c:dLbls>
            <c:txPr>
              <a:bodyPr/>
              <a:lstStyle/>
              <a:p>
                <a:pPr>
                  <a:defRPr sz="1200" b="1"/>
                </a:pPr>
                <a:endParaRPr lang="en-US"/>
              </a:p>
            </c:txPr>
            <c:showVal val="1"/>
          </c:dLbls>
          <c:cat>
            <c:numRef>
              <c:f>Sheet1!$A$2</c:f>
              <c:numCache>
                <c:formatCode>General</c:formatCode>
                <c:ptCount val="1"/>
              </c:numCache>
            </c:numRef>
          </c:cat>
          <c:val>
            <c:numRef>
              <c:f>Sheet1!$B$2</c:f>
              <c:numCache>
                <c:formatCode>General</c:formatCode>
                <c:ptCount val="1"/>
                <c:pt idx="0">
                  <c:v>25</c:v>
                </c:pt>
              </c:numCache>
            </c:numRef>
          </c:val>
        </c:ser>
        <c:ser>
          <c:idx val="1"/>
          <c:order val="1"/>
          <c:tx>
            <c:strRef>
              <c:f>Sheet1!$C$1</c:f>
              <c:strCache>
                <c:ptCount val="1"/>
                <c:pt idx="0">
                  <c:v>Females</c:v>
                </c:pt>
              </c:strCache>
            </c:strRef>
          </c:tx>
          <c:spPr>
            <a:scene3d>
              <a:camera prst="orthographicFront"/>
              <a:lightRig rig="threePt" dir="t"/>
            </a:scene3d>
            <a:sp3d>
              <a:bevelT/>
            </a:sp3d>
          </c:spPr>
          <c:dLbls>
            <c:txPr>
              <a:bodyPr/>
              <a:lstStyle/>
              <a:p>
                <a:pPr>
                  <a:defRPr sz="1200" b="1"/>
                </a:pPr>
                <a:endParaRPr lang="en-US"/>
              </a:p>
            </c:txPr>
            <c:showVal val="1"/>
          </c:dLbls>
          <c:cat>
            <c:numRef>
              <c:f>Sheet1!$A$2</c:f>
              <c:numCache>
                <c:formatCode>General</c:formatCode>
                <c:ptCount val="1"/>
              </c:numCache>
            </c:numRef>
          </c:cat>
          <c:val>
            <c:numRef>
              <c:f>Sheet1!$C$2</c:f>
              <c:numCache>
                <c:formatCode>General</c:formatCode>
                <c:ptCount val="1"/>
                <c:pt idx="0">
                  <c:v>43</c:v>
                </c:pt>
              </c:numCache>
            </c:numRef>
          </c:val>
        </c:ser>
        <c:dLbls/>
        <c:axId val="89170688"/>
        <c:axId val="89172224"/>
      </c:barChart>
      <c:catAx>
        <c:axId val="89170688"/>
        <c:scaling>
          <c:orientation val="minMax"/>
        </c:scaling>
        <c:axPos val="b"/>
        <c:numFmt formatCode="General" sourceLinked="1"/>
        <c:tickLblPos val="nextTo"/>
        <c:crossAx val="89172224"/>
        <c:crosses val="autoZero"/>
        <c:auto val="1"/>
        <c:lblAlgn val="ctr"/>
        <c:lblOffset val="100"/>
      </c:catAx>
      <c:valAx>
        <c:axId val="89172224"/>
        <c:scaling>
          <c:orientation val="minMax"/>
        </c:scaling>
        <c:delete val="1"/>
        <c:axPos val="l"/>
        <c:numFmt formatCode="General" sourceLinked="1"/>
        <c:tickLblPos val="none"/>
        <c:crossAx val="89170688"/>
        <c:crosses val="autoZero"/>
        <c:crossBetween val="between"/>
      </c:valAx>
    </c:plotArea>
    <c:plotVisOnly val="1"/>
    <c:dispBlanksAs val="gap"/>
  </c:chart>
  <c:txPr>
    <a:bodyPr/>
    <a:lstStyle/>
    <a:p>
      <a:pPr>
        <a:defRPr sz="1800"/>
      </a:pPr>
      <a:endParaRPr lang="en-US"/>
    </a:p>
  </c:txPr>
  <c:externalData r:id="rId1"/>
</c:chartSpace>
</file>

<file path=ppt/charts/chart45.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0.16122484689413799"/>
          <c:y val="0.18894235173511925"/>
          <c:w val="0.63555939069260203"/>
          <c:h val="0.78934313740083095"/>
        </c:manualLayout>
      </c:layout>
      <c:pieChart>
        <c:varyColors val="1"/>
        <c:ser>
          <c:idx val="0"/>
          <c:order val="0"/>
          <c:tx>
            <c:strRef>
              <c:f>Sheet1!$B$1</c:f>
              <c:strCache>
                <c:ptCount val="1"/>
                <c:pt idx="0">
                  <c:v>Sales</c:v>
                </c:pt>
              </c:strCache>
            </c:strRef>
          </c:tx>
          <c:spPr>
            <a:scene3d>
              <a:camera prst="orthographicFront"/>
              <a:lightRig rig="threePt" dir="t"/>
            </a:scene3d>
            <a:sp3d>
              <a:bevelT/>
            </a:sp3d>
          </c:spPr>
          <c:dPt>
            <c:idx val="0"/>
            <c:explosion val="15"/>
          </c:dPt>
          <c:dPt>
            <c:idx val="1"/>
            <c:spPr>
              <a:solidFill>
                <a:schemeClr val="accent1">
                  <a:lumMod val="50000"/>
                </a:schemeClr>
              </a:solidFill>
              <a:scene3d>
                <a:camera prst="orthographicFront"/>
                <a:lightRig rig="threePt" dir="t"/>
              </a:scene3d>
              <a:sp3d>
                <a:bevelT/>
              </a:sp3d>
            </c:spPr>
          </c:dPt>
          <c:dPt>
            <c:idx val="2"/>
            <c:spPr>
              <a:solidFill>
                <a:schemeClr val="bg1">
                  <a:lumMod val="50000"/>
                </a:schemeClr>
              </a:solidFill>
              <a:scene3d>
                <a:camera prst="orthographicFront"/>
                <a:lightRig rig="threePt" dir="t"/>
              </a:scene3d>
              <a:sp3d>
                <a:bevelT/>
              </a:sp3d>
            </c:spPr>
          </c:dPt>
          <c:dPt>
            <c:idx val="3"/>
            <c:spPr>
              <a:solidFill>
                <a:schemeClr val="bg1">
                  <a:lumMod val="50000"/>
                </a:schemeClr>
              </a:solidFill>
              <a:scene3d>
                <a:camera prst="orthographicFront"/>
                <a:lightRig rig="threePt" dir="t"/>
              </a:scene3d>
              <a:sp3d>
                <a:bevelT/>
              </a:sp3d>
            </c:spPr>
          </c:dPt>
          <c:dLbls>
            <c:dLbl>
              <c:idx val="0"/>
              <c:layout>
                <c:manualLayout>
                  <c:x val="0.16902036550986699"/>
                  <c:y val="7.8092995728475112E-2"/>
                </c:manualLayout>
              </c:layout>
              <c:dLblPos val="bestFit"/>
              <c:showVal val="1"/>
              <c:showCatName val="1"/>
              <c:separator>
</c:separator>
            </c:dLbl>
            <c:dLbl>
              <c:idx val="1"/>
              <c:layout>
                <c:manualLayout>
                  <c:x val="-0.19980618742101711"/>
                  <c:y val="-4.8388528639802399E-2"/>
                </c:manualLayout>
              </c:layout>
              <c:spPr/>
              <c:txPr>
                <a:bodyPr/>
                <a:lstStyle/>
                <a:p>
                  <a:pPr>
                    <a:defRPr sz="800" b="1">
                      <a:solidFill>
                        <a:schemeClr val="bg1"/>
                      </a:solidFill>
                    </a:defRPr>
                  </a:pPr>
                  <a:endParaRPr lang="en-US"/>
                </a:p>
              </c:txPr>
              <c:dLblPos val="bestFit"/>
              <c:showVal val="1"/>
              <c:showCatName val="1"/>
              <c:separator>
</c:separator>
            </c:dLbl>
            <c:dLbl>
              <c:idx val="2"/>
              <c:delete val="1"/>
            </c:dLbl>
            <c:dLbl>
              <c:idx val="3"/>
              <c:dLblPos val="outEnd"/>
              <c:showVal val="1"/>
              <c:showCatName val="1"/>
              <c:separator>
</c:separator>
            </c:dLbl>
            <c:txPr>
              <a:bodyPr/>
              <a:lstStyle/>
              <a:p>
                <a:pPr>
                  <a:defRPr sz="800" b="1">
                    <a:solidFill>
                      <a:schemeClr val="tx1"/>
                    </a:solidFill>
                  </a:defRPr>
                </a:pPr>
                <a:endParaRPr lang="en-US"/>
              </a:p>
            </c:txPr>
            <c:dLblPos val="inEnd"/>
            <c:showVal val="1"/>
            <c:showCatName val="1"/>
            <c:separator>
</c:separator>
          </c:dLbls>
          <c:cat>
            <c:strRef>
              <c:f>Sheet1!$A$2:$A$4</c:f>
              <c:strCache>
                <c:ptCount val="3"/>
                <c:pt idx="0">
                  <c:v>Yes</c:v>
                </c:pt>
                <c:pt idx="1">
                  <c:v>No</c:v>
                </c:pt>
                <c:pt idx="2">
                  <c:v>Refused</c:v>
                </c:pt>
              </c:strCache>
            </c:strRef>
          </c:cat>
          <c:val>
            <c:numRef>
              <c:f>Sheet1!$B$2:$B$4</c:f>
              <c:numCache>
                <c:formatCode>0%</c:formatCode>
                <c:ptCount val="3"/>
                <c:pt idx="0">
                  <c:v>0.33000000000000035</c:v>
                </c:pt>
                <c:pt idx="1">
                  <c:v>0.66000000000000059</c:v>
                </c:pt>
                <c:pt idx="2">
                  <c:v>1.0000000000000005E-2</c:v>
                </c:pt>
              </c:numCache>
            </c:numRef>
          </c:val>
        </c:ser>
        <c:dLbls>
          <c:showVal val="1"/>
        </c:dLbls>
        <c:firstSliceAng val="230"/>
      </c:pieChart>
    </c:plotArea>
    <c:plotVisOnly val="1"/>
    <c:dispBlanksAs val="zero"/>
  </c:chart>
  <c:txPr>
    <a:bodyPr/>
    <a:lstStyle/>
    <a:p>
      <a:pPr>
        <a:defRPr sz="1800"/>
      </a:pPr>
      <a:endParaRPr lang="en-US"/>
    </a:p>
  </c:txPr>
  <c:externalData r:id="rId1"/>
</c:chartSpace>
</file>

<file path=ppt/charts/chart46.xml><?xml version="1.0" encoding="utf-8"?>
<c:chartSpace xmlns:c="http://schemas.openxmlformats.org/drawingml/2006/chart" xmlns:a="http://schemas.openxmlformats.org/drawingml/2006/main" xmlns:r="http://schemas.openxmlformats.org/officeDocument/2006/relationships">
  <c:lang val="en-US"/>
  <c:chart>
    <c:plotArea>
      <c:layout>
        <c:manualLayout>
          <c:layoutTarget val="inner"/>
          <c:xMode val="edge"/>
          <c:yMode val="edge"/>
          <c:x val="4.2635658914728737E-2"/>
          <c:y val="7.6388888888888895E-2"/>
          <c:w val="0.42386089238845259"/>
          <c:h val="0.80303258967628943"/>
        </c:manualLayout>
      </c:layout>
      <c:barChart>
        <c:barDir val="col"/>
        <c:grouping val="clustered"/>
        <c:ser>
          <c:idx val="0"/>
          <c:order val="0"/>
          <c:tx>
            <c:strRef>
              <c:f>Sheet1!$B$1</c:f>
              <c:strCache>
                <c:ptCount val="1"/>
                <c:pt idx="0">
                  <c:v>Males</c:v>
                </c:pt>
              </c:strCache>
            </c:strRef>
          </c:tx>
          <c:spPr>
            <a:scene3d>
              <a:camera prst="orthographicFront"/>
              <a:lightRig rig="threePt" dir="t"/>
            </a:scene3d>
            <a:sp3d>
              <a:bevelT/>
            </a:sp3d>
          </c:spPr>
          <c:dLbls>
            <c:txPr>
              <a:bodyPr/>
              <a:lstStyle/>
              <a:p>
                <a:pPr>
                  <a:defRPr sz="1200" b="1"/>
                </a:pPr>
                <a:endParaRPr lang="en-US"/>
              </a:p>
            </c:txPr>
            <c:showVal val="1"/>
          </c:dLbls>
          <c:cat>
            <c:numRef>
              <c:f>Sheet1!$A$2</c:f>
              <c:numCache>
                <c:formatCode>General</c:formatCode>
                <c:ptCount val="1"/>
              </c:numCache>
            </c:numRef>
          </c:cat>
          <c:val>
            <c:numRef>
              <c:f>Sheet1!$B$2</c:f>
              <c:numCache>
                <c:formatCode>General</c:formatCode>
                <c:ptCount val="1"/>
                <c:pt idx="0">
                  <c:v>34</c:v>
                </c:pt>
              </c:numCache>
            </c:numRef>
          </c:val>
        </c:ser>
        <c:ser>
          <c:idx val="1"/>
          <c:order val="1"/>
          <c:tx>
            <c:strRef>
              <c:f>Sheet1!$C$1</c:f>
              <c:strCache>
                <c:ptCount val="1"/>
                <c:pt idx="0">
                  <c:v>Females</c:v>
                </c:pt>
              </c:strCache>
            </c:strRef>
          </c:tx>
          <c:spPr>
            <a:scene3d>
              <a:camera prst="orthographicFront"/>
              <a:lightRig rig="threePt" dir="t"/>
            </a:scene3d>
            <a:sp3d>
              <a:bevelT/>
            </a:sp3d>
          </c:spPr>
          <c:dLbls>
            <c:txPr>
              <a:bodyPr/>
              <a:lstStyle/>
              <a:p>
                <a:pPr>
                  <a:defRPr sz="1200" b="1"/>
                </a:pPr>
                <a:endParaRPr lang="en-US"/>
              </a:p>
            </c:txPr>
            <c:showVal val="1"/>
          </c:dLbls>
          <c:cat>
            <c:numRef>
              <c:f>Sheet1!$A$2</c:f>
              <c:numCache>
                <c:formatCode>General</c:formatCode>
                <c:ptCount val="1"/>
              </c:numCache>
            </c:numRef>
          </c:cat>
          <c:val>
            <c:numRef>
              <c:f>Sheet1!$C$2</c:f>
              <c:numCache>
                <c:formatCode>General</c:formatCode>
                <c:ptCount val="1"/>
                <c:pt idx="0">
                  <c:v>46</c:v>
                </c:pt>
              </c:numCache>
            </c:numRef>
          </c:val>
        </c:ser>
        <c:dLbls/>
        <c:axId val="89335296"/>
        <c:axId val="89336832"/>
      </c:barChart>
      <c:catAx>
        <c:axId val="89335296"/>
        <c:scaling>
          <c:orientation val="minMax"/>
        </c:scaling>
        <c:axPos val="b"/>
        <c:numFmt formatCode="General" sourceLinked="1"/>
        <c:tickLblPos val="nextTo"/>
        <c:crossAx val="89336832"/>
        <c:crosses val="autoZero"/>
        <c:auto val="1"/>
        <c:lblAlgn val="ctr"/>
        <c:lblOffset val="100"/>
      </c:catAx>
      <c:valAx>
        <c:axId val="89336832"/>
        <c:scaling>
          <c:orientation val="minMax"/>
        </c:scaling>
        <c:delete val="1"/>
        <c:axPos val="l"/>
        <c:numFmt formatCode="General" sourceLinked="1"/>
        <c:tickLblPos val="none"/>
        <c:crossAx val="89335296"/>
        <c:crosses val="autoZero"/>
        <c:crossBetween val="between"/>
      </c:valAx>
    </c:plotArea>
    <c:plotVisOnly val="1"/>
    <c:dispBlanksAs val="gap"/>
  </c:chart>
  <c:txPr>
    <a:bodyPr/>
    <a:lstStyle/>
    <a:p>
      <a:pPr>
        <a:defRPr sz="1800"/>
      </a:pPr>
      <a:endParaRPr lang="en-US"/>
    </a:p>
  </c:txPr>
  <c:externalData r:id="rId1"/>
</c:chartSpace>
</file>

<file path=ppt/charts/chart47.xml><?xml version="1.0" encoding="utf-8"?>
<c:chartSpace xmlns:c="http://schemas.openxmlformats.org/drawingml/2006/chart" xmlns:a="http://schemas.openxmlformats.org/drawingml/2006/main" xmlns:r="http://schemas.openxmlformats.org/officeDocument/2006/relationships">
  <c:lang val="en-US"/>
  <c:chart>
    <c:plotArea>
      <c:layout>
        <c:manualLayout>
          <c:layoutTarget val="inner"/>
          <c:xMode val="edge"/>
          <c:yMode val="edge"/>
          <c:x val="4.2635658914728737E-2"/>
          <c:y val="7.6388888888888895E-2"/>
          <c:w val="0.42179362754074301"/>
          <c:h val="0.80303258967628943"/>
        </c:manualLayout>
      </c:layout>
      <c:barChart>
        <c:barDir val="col"/>
        <c:grouping val="clustered"/>
        <c:ser>
          <c:idx val="0"/>
          <c:order val="0"/>
          <c:tx>
            <c:strRef>
              <c:f>Sheet1!$B$1</c:f>
              <c:strCache>
                <c:ptCount val="1"/>
                <c:pt idx="0">
                  <c:v>Males</c:v>
                </c:pt>
              </c:strCache>
            </c:strRef>
          </c:tx>
          <c:spPr>
            <a:scene3d>
              <a:camera prst="orthographicFront"/>
              <a:lightRig rig="threePt" dir="t"/>
            </a:scene3d>
            <a:sp3d>
              <a:bevelT/>
            </a:sp3d>
          </c:spPr>
          <c:dLbls>
            <c:txPr>
              <a:bodyPr/>
              <a:lstStyle/>
              <a:p>
                <a:pPr>
                  <a:defRPr sz="1200" b="1"/>
                </a:pPr>
                <a:endParaRPr lang="en-US"/>
              </a:p>
            </c:txPr>
            <c:showVal val="1"/>
          </c:dLbls>
          <c:cat>
            <c:numRef>
              <c:f>Sheet1!$A$2</c:f>
              <c:numCache>
                <c:formatCode>General</c:formatCode>
                <c:ptCount val="1"/>
              </c:numCache>
            </c:numRef>
          </c:cat>
          <c:val>
            <c:numRef>
              <c:f>Sheet1!$B$2</c:f>
              <c:numCache>
                <c:formatCode>General</c:formatCode>
                <c:ptCount val="1"/>
                <c:pt idx="0">
                  <c:v>21</c:v>
                </c:pt>
              </c:numCache>
            </c:numRef>
          </c:val>
        </c:ser>
        <c:ser>
          <c:idx val="1"/>
          <c:order val="1"/>
          <c:tx>
            <c:strRef>
              <c:f>Sheet1!$C$1</c:f>
              <c:strCache>
                <c:ptCount val="1"/>
                <c:pt idx="0">
                  <c:v>Females</c:v>
                </c:pt>
              </c:strCache>
            </c:strRef>
          </c:tx>
          <c:spPr>
            <a:scene3d>
              <a:camera prst="orthographicFront"/>
              <a:lightRig rig="threePt" dir="t"/>
            </a:scene3d>
            <a:sp3d>
              <a:bevelT/>
            </a:sp3d>
          </c:spPr>
          <c:dLbls>
            <c:txPr>
              <a:bodyPr/>
              <a:lstStyle/>
              <a:p>
                <a:pPr>
                  <a:defRPr sz="1200" b="1"/>
                </a:pPr>
                <a:endParaRPr lang="en-US"/>
              </a:p>
            </c:txPr>
            <c:showVal val="1"/>
          </c:dLbls>
          <c:cat>
            <c:numRef>
              <c:f>Sheet1!$A$2</c:f>
              <c:numCache>
                <c:formatCode>General</c:formatCode>
                <c:ptCount val="1"/>
              </c:numCache>
            </c:numRef>
          </c:cat>
          <c:val>
            <c:numRef>
              <c:f>Sheet1!$C$2</c:f>
              <c:numCache>
                <c:formatCode>General</c:formatCode>
                <c:ptCount val="1"/>
                <c:pt idx="0">
                  <c:v>43</c:v>
                </c:pt>
              </c:numCache>
            </c:numRef>
          </c:val>
        </c:ser>
        <c:dLbls/>
        <c:axId val="89275776"/>
        <c:axId val="89285760"/>
      </c:barChart>
      <c:catAx>
        <c:axId val="89275776"/>
        <c:scaling>
          <c:orientation val="minMax"/>
        </c:scaling>
        <c:axPos val="b"/>
        <c:numFmt formatCode="General" sourceLinked="1"/>
        <c:tickLblPos val="nextTo"/>
        <c:crossAx val="89285760"/>
        <c:crosses val="autoZero"/>
        <c:auto val="1"/>
        <c:lblAlgn val="ctr"/>
        <c:lblOffset val="100"/>
      </c:catAx>
      <c:valAx>
        <c:axId val="89285760"/>
        <c:scaling>
          <c:orientation val="minMax"/>
        </c:scaling>
        <c:delete val="1"/>
        <c:axPos val="l"/>
        <c:numFmt formatCode="General" sourceLinked="1"/>
        <c:tickLblPos val="none"/>
        <c:crossAx val="89275776"/>
        <c:crosses val="autoZero"/>
        <c:crossBetween val="between"/>
      </c:valAx>
    </c:plotArea>
    <c:plotVisOnly val="1"/>
    <c:dispBlanksAs val="gap"/>
  </c:chart>
  <c:txPr>
    <a:bodyPr/>
    <a:lstStyle/>
    <a:p>
      <a:pPr>
        <a:defRPr sz="1800"/>
      </a:pPr>
      <a:endParaRPr lang="en-US"/>
    </a:p>
  </c:txPr>
  <c:externalData r:id="rId1"/>
</c:chartSpace>
</file>

<file path=ppt/charts/chart48.xml><?xml version="1.0" encoding="utf-8"?>
<c:chartSpace xmlns:c="http://schemas.openxmlformats.org/drawingml/2006/chart" xmlns:a="http://schemas.openxmlformats.org/drawingml/2006/main" xmlns:r="http://schemas.openxmlformats.org/officeDocument/2006/relationships">
  <c:lang val="en-US"/>
  <c:chart>
    <c:plotArea>
      <c:layout>
        <c:manualLayout>
          <c:layoutTarget val="inner"/>
          <c:xMode val="edge"/>
          <c:yMode val="edge"/>
          <c:x val="4.2635658914728737E-2"/>
          <c:y val="7.6388888888888895E-2"/>
          <c:w val="0.42386089238845259"/>
          <c:h val="0.80303258967628943"/>
        </c:manualLayout>
      </c:layout>
      <c:barChart>
        <c:barDir val="col"/>
        <c:grouping val="clustered"/>
        <c:ser>
          <c:idx val="0"/>
          <c:order val="0"/>
          <c:tx>
            <c:strRef>
              <c:f>Sheet1!$B$1</c:f>
              <c:strCache>
                <c:ptCount val="1"/>
                <c:pt idx="0">
                  <c:v>Whites</c:v>
                </c:pt>
              </c:strCache>
            </c:strRef>
          </c:tx>
          <c:spPr>
            <a:scene3d>
              <a:camera prst="orthographicFront"/>
              <a:lightRig rig="threePt" dir="t"/>
            </a:scene3d>
            <a:sp3d>
              <a:bevelT/>
            </a:sp3d>
          </c:spPr>
          <c:dLbls>
            <c:txPr>
              <a:bodyPr/>
              <a:lstStyle/>
              <a:p>
                <a:pPr>
                  <a:defRPr sz="1200" b="1"/>
                </a:pPr>
                <a:endParaRPr lang="en-US"/>
              </a:p>
            </c:txPr>
            <c:showVal val="1"/>
          </c:dLbls>
          <c:cat>
            <c:numRef>
              <c:f>Sheet1!$A$2</c:f>
              <c:numCache>
                <c:formatCode>General</c:formatCode>
                <c:ptCount val="1"/>
              </c:numCache>
            </c:numRef>
          </c:cat>
          <c:val>
            <c:numRef>
              <c:f>Sheet1!$B$2</c:f>
              <c:numCache>
                <c:formatCode>General</c:formatCode>
                <c:ptCount val="1"/>
                <c:pt idx="0">
                  <c:v>33</c:v>
                </c:pt>
              </c:numCache>
            </c:numRef>
          </c:val>
        </c:ser>
        <c:ser>
          <c:idx val="1"/>
          <c:order val="1"/>
          <c:tx>
            <c:strRef>
              <c:f>Sheet1!$C$1</c:f>
              <c:strCache>
                <c:ptCount val="1"/>
                <c:pt idx="0">
                  <c:v>African Americans</c:v>
                </c:pt>
              </c:strCache>
            </c:strRef>
          </c:tx>
          <c:spPr>
            <a:scene3d>
              <a:camera prst="orthographicFront"/>
              <a:lightRig rig="threePt" dir="t"/>
            </a:scene3d>
            <a:sp3d>
              <a:bevelT/>
            </a:sp3d>
          </c:spPr>
          <c:dLbls>
            <c:txPr>
              <a:bodyPr/>
              <a:lstStyle/>
              <a:p>
                <a:pPr>
                  <a:defRPr sz="1200" b="1"/>
                </a:pPr>
                <a:endParaRPr lang="en-US"/>
              </a:p>
            </c:txPr>
            <c:showVal val="1"/>
          </c:dLbls>
          <c:cat>
            <c:numRef>
              <c:f>Sheet1!$A$2</c:f>
              <c:numCache>
                <c:formatCode>General</c:formatCode>
                <c:ptCount val="1"/>
              </c:numCache>
            </c:numRef>
          </c:cat>
          <c:val>
            <c:numRef>
              <c:f>Sheet1!$C$2</c:f>
              <c:numCache>
                <c:formatCode>General</c:formatCode>
                <c:ptCount val="1"/>
                <c:pt idx="0">
                  <c:v>54</c:v>
                </c:pt>
              </c:numCache>
            </c:numRef>
          </c:val>
        </c:ser>
        <c:ser>
          <c:idx val="2"/>
          <c:order val="2"/>
          <c:tx>
            <c:strRef>
              <c:f>Sheet1!$D$1</c:f>
              <c:strCache>
                <c:ptCount val="1"/>
                <c:pt idx="0">
                  <c:v>Hispanics</c:v>
                </c:pt>
              </c:strCache>
            </c:strRef>
          </c:tx>
          <c:spPr>
            <a:scene3d>
              <a:camera prst="orthographicFront"/>
              <a:lightRig rig="threePt" dir="t"/>
            </a:scene3d>
            <a:sp3d>
              <a:bevelT/>
            </a:sp3d>
          </c:spPr>
          <c:dLbls>
            <c:txPr>
              <a:bodyPr/>
              <a:lstStyle/>
              <a:p>
                <a:pPr>
                  <a:defRPr sz="1200" b="1"/>
                </a:pPr>
                <a:endParaRPr lang="en-US"/>
              </a:p>
            </c:txPr>
            <c:showVal val="1"/>
          </c:dLbls>
          <c:cat>
            <c:numRef>
              <c:f>Sheet1!$A$2</c:f>
              <c:numCache>
                <c:formatCode>General</c:formatCode>
                <c:ptCount val="1"/>
              </c:numCache>
            </c:numRef>
          </c:cat>
          <c:val>
            <c:numRef>
              <c:f>Sheet1!$D$2</c:f>
              <c:numCache>
                <c:formatCode>General</c:formatCode>
                <c:ptCount val="1"/>
                <c:pt idx="0">
                  <c:v>23</c:v>
                </c:pt>
              </c:numCache>
            </c:numRef>
          </c:val>
        </c:ser>
        <c:dLbls/>
        <c:axId val="83731968"/>
        <c:axId val="83733504"/>
      </c:barChart>
      <c:catAx>
        <c:axId val="83731968"/>
        <c:scaling>
          <c:orientation val="minMax"/>
        </c:scaling>
        <c:axPos val="b"/>
        <c:numFmt formatCode="General" sourceLinked="1"/>
        <c:tickLblPos val="nextTo"/>
        <c:crossAx val="83733504"/>
        <c:crosses val="autoZero"/>
        <c:auto val="1"/>
        <c:lblAlgn val="ctr"/>
        <c:lblOffset val="100"/>
      </c:catAx>
      <c:valAx>
        <c:axId val="83733504"/>
        <c:scaling>
          <c:orientation val="minMax"/>
        </c:scaling>
        <c:delete val="1"/>
        <c:axPos val="l"/>
        <c:numFmt formatCode="General" sourceLinked="1"/>
        <c:tickLblPos val="none"/>
        <c:crossAx val="83731968"/>
        <c:crosses val="autoZero"/>
        <c:crossBetween val="between"/>
      </c:valAx>
    </c:plotArea>
    <c:legend>
      <c:legendPos val="r"/>
      <c:layout>
        <c:manualLayout>
          <c:xMode val="edge"/>
          <c:yMode val="edge"/>
          <c:x val="0.65765820939049402"/>
          <c:y val="0.11520737327188911"/>
          <c:w val="0.34234179060950698"/>
          <c:h val="0.285379146155118"/>
        </c:manualLayout>
      </c:layout>
      <c:overlay val="1"/>
      <c:txPr>
        <a:bodyPr/>
        <a:lstStyle/>
        <a:p>
          <a:pPr>
            <a:defRPr sz="900"/>
          </a:pPr>
          <a:endParaRPr lang="en-US"/>
        </a:p>
      </c:txPr>
    </c:legend>
    <c:plotVisOnly val="1"/>
    <c:dispBlanksAs val="gap"/>
  </c:chart>
  <c:txPr>
    <a:bodyPr/>
    <a:lstStyle/>
    <a:p>
      <a:pPr>
        <a:defRPr sz="1800"/>
      </a:pPr>
      <a:endParaRPr lang="en-US"/>
    </a:p>
  </c:txPr>
  <c:externalData r:id="rId1"/>
</c:chartSpace>
</file>

<file path=ppt/charts/chart49.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0.16122484689413799"/>
          <c:y val="0.18894235173511925"/>
          <c:w val="0.63555939069260203"/>
          <c:h val="0.78934313740083095"/>
        </c:manualLayout>
      </c:layout>
      <c:pieChart>
        <c:varyColors val="1"/>
        <c:ser>
          <c:idx val="0"/>
          <c:order val="0"/>
          <c:tx>
            <c:strRef>
              <c:f>Sheet1!$B$1</c:f>
              <c:strCache>
                <c:ptCount val="1"/>
                <c:pt idx="0">
                  <c:v>Sales</c:v>
                </c:pt>
              </c:strCache>
            </c:strRef>
          </c:tx>
          <c:spPr>
            <a:scene3d>
              <a:camera prst="orthographicFront"/>
              <a:lightRig rig="threePt" dir="t"/>
            </a:scene3d>
            <a:sp3d>
              <a:bevelT/>
            </a:sp3d>
          </c:spPr>
          <c:dPt>
            <c:idx val="0"/>
            <c:explosion val="15"/>
          </c:dPt>
          <c:dPt>
            <c:idx val="1"/>
            <c:spPr>
              <a:solidFill>
                <a:schemeClr val="accent1">
                  <a:lumMod val="50000"/>
                </a:schemeClr>
              </a:solidFill>
              <a:scene3d>
                <a:camera prst="orthographicFront"/>
                <a:lightRig rig="threePt" dir="t"/>
              </a:scene3d>
              <a:sp3d>
                <a:bevelT/>
              </a:sp3d>
            </c:spPr>
          </c:dPt>
          <c:dPt>
            <c:idx val="2"/>
            <c:spPr>
              <a:solidFill>
                <a:schemeClr val="bg1">
                  <a:lumMod val="50000"/>
                </a:schemeClr>
              </a:solidFill>
              <a:scene3d>
                <a:camera prst="orthographicFront"/>
                <a:lightRig rig="threePt" dir="t"/>
              </a:scene3d>
              <a:sp3d>
                <a:bevelT/>
              </a:sp3d>
            </c:spPr>
          </c:dPt>
          <c:dPt>
            <c:idx val="3"/>
            <c:spPr>
              <a:solidFill>
                <a:schemeClr val="bg1">
                  <a:lumMod val="50000"/>
                </a:schemeClr>
              </a:solidFill>
              <a:scene3d>
                <a:camera prst="orthographicFront"/>
                <a:lightRig rig="threePt" dir="t"/>
              </a:scene3d>
              <a:sp3d>
                <a:bevelT/>
              </a:sp3d>
            </c:spPr>
          </c:dPt>
          <c:dLbls>
            <c:dLbl>
              <c:idx val="0"/>
              <c:layout>
                <c:manualLayout>
                  <c:x val="-0.16336395450568678"/>
                  <c:y val="0.16064407390252688"/>
                </c:manualLayout>
              </c:layout>
              <c:dLblPos val="bestFit"/>
              <c:showVal val="1"/>
              <c:showCatName val="1"/>
              <c:separator>
</c:separator>
            </c:dLbl>
            <c:dLbl>
              <c:idx val="1"/>
              <c:layout>
                <c:manualLayout>
                  <c:x val="0.15382566905164297"/>
                  <c:y val="-0.17008550865239311"/>
                </c:manualLayout>
              </c:layout>
              <c:spPr/>
              <c:txPr>
                <a:bodyPr/>
                <a:lstStyle/>
                <a:p>
                  <a:pPr>
                    <a:defRPr sz="800" b="1">
                      <a:solidFill>
                        <a:schemeClr val="bg1"/>
                      </a:solidFill>
                    </a:defRPr>
                  </a:pPr>
                  <a:endParaRPr lang="en-US"/>
                </a:p>
              </c:txPr>
              <c:dLblPos val="bestFit"/>
              <c:showVal val="1"/>
              <c:showCatName val="1"/>
              <c:separator>
</c:separator>
            </c:dLbl>
            <c:dLbl>
              <c:idx val="2"/>
              <c:delete val="1"/>
            </c:dLbl>
            <c:dLbl>
              <c:idx val="3"/>
              <c:dLblPos val="outEnd"/>
              <c:showVal val="1"/>
              <c:showCatName val="1"/>
              <c:separator>
</c:separator>
            </c:dLbl>
            <c:txPr>
              <a:bodyPr/>
              <a:lstStyle/>
              <a:p>
                <a:pPr>
                  <a:defRPr sz="800" b="1">
                    <a:solidFill>
                      <a:schemeClr val="tx1"/>
                    </a:solidFill>
                  </a:defRPr>
                </a:pPr>
                <a:endParaRPr lang="en-US"/>
              </a:p>
            </c:txPr>
            <c:dLblPos val="inEnd"/>
            <c:showVal val="1"/>
            <c:showCatName val="1"/>
            <c:separator>
</c:separator>
            <c:showLeaderLines val="1"/>
          </c:dLbls>
          <c:cat>
            <c:strRef>
              <c:f>Sheet1!$A$2:$A$4</c:f>
              <c:strCache>
                <c:ptCount val="3"/>
                <c:pt idx="0">
                  <c:v>Yes</c:v>
                </c:pt>
                <c:pt idx="1">
                  <c:v>No</c:v>
                </c:pt>
                <c:pt idx="2">
                  <c:v>Refused</c:v>
                </c:pt>
              </c:strCache>
            </c:strRef>
          </c:cat>
          <c:val>
            <c:numRef>
              <c:f>Sheet1!$B$2:$B$4</c:f>
              <c:numCache>
                <c:formatCode>0%</c:formatCode>
                <c:ptCount val="3"/>
                <c:pt idx="0">
                  <c:v>0.32000000000000023</c:v>
                </c:pt>
                <c:pt idx="1">
                  <c:v>0.67000000000000071</c:v>
                </c:pt>
                <c:pt idx="2">
                  <c:v>1.0000000000000005E-2</c:v>
                </c:pt>
              </c:numCache>
            </c:numRef>
          </c:val>
        </c:ser>
        <c:dLbls>
          <c:showVal val="1"/>
        </c:dLbls>
        <c:firstSliceAng val="0"/>
      </c:pieChart>
    </c:plotArea>
    <c:plotVisOnly val="1"/>
    <c:dispBlanksAs val="zero"/>
  </c:chart>
  <c:txPr>
    <a:bodyPr/>
    <a:lstStyle/>
    <a:p>
      <a:pPr>
        <a:defRPr sz="1800"/>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0.44463476312036321"/>
          <c:y val="0.2"/>
          <c:w val="0.54794520547945258"/>
          <c:h val="0.5625"/>
        </c:manualLayout>
      </c:layout>
      <c:pieChart>
        <c:varyColors val="1"/>
        <c:ser>
          <c:idx val="0"/>
          <c:order val="0"/>
          <c:tx>
            <c:strRef>
              <c:f>Sheet1!$B$1</c:f>
              <c:strCache>
                <c:ptCount val="1"/>
                <c:pt idx="0">
                  <c:v>Sales</c:v>
                </c:pt>
              </c:strCache>
            </c:strRef>
          </c:tx>
          <c:spPr>
            <a:scene3d>
              <a:camera prst="orthographicFront"/>
              <a:lightRig rig="threePt" dir="t"/>
            </a:scene3d>
            <a:sp3d>
              <a:bevelT/>
            </a:sp3d>
          </c:spPr>
          <c:dPt>
            <c:idx val="1"/>
            <c:spPr>
              <a:solidFill>
                <a:schemeClr val="accent1">
                  <a:lumMod val="50000"/>
                </a:schemeClr>
              </a:solidFill>
              <a:scene3d>
                <a:camera prst="orthographicFront"/>
                <a:lightRig rig="threePt" dir="t"/>
              </a:scene3d>
              <a:sp3d>
                <a:bevelT/>
              </a:sp3d>
            </c:spPr>
          </c:dPt>
          <c:dPt>
            <c:idx val="2"/>
            <c:spPr>
              <a:solidFill>
                <a:schemeClr val="bg1">
                  <a:lumMod val="50000"/>
                </a:schemeClr>
              </a:solidFill>
              <a:scene3d>
                <a:camera prst="orthographicFront"/>
                <a:lightRig rig="threePt" dir="t"/>
              </a:scene3d>
              <a:sp3d>
                <a:bevelT/>
              </a:sp3d>
            </c:spPr>
          </c:dPt>
          <c:dPt>
            <c:idx val="3"/>
            <c:spPr>
              <a:solidFill>
                <a:schemeClr val="bg1">
                  <a:lumMod val="50000"/>
                </a:schemeClr>
              </a:solidFill>
              <a:scene3d>
                <a:camera prst="orthographicFront"/>
                <a:lightRig rig="threePt" dir="t"/>
              </a:scene3d>
              <a:sp3d>
                <a:bevelT/>
              </a:sp3d>
            </c:spPr>
          </c:dPt>
          <c:dLbls>
            <c:dLbl>
              <c:idx val="0"/>
              <c:layout>
                <c:manualLayout>
                  <c:x val="-4.8429391531538024E-2"/>
                  <c:y val="5.8221237970253704E-3"/>
                </c:manualLayout>
              </c:layout>
              <c:dLblPos val="bestFit"/>
              <c:showVal val="1"/>
              <c:showCatName val="1"/>
              <c:separator>
</c:separator>
            </c:dLbl>
            <c:dLbl>
              <c:idx val="1"/>
              <c:spPr/>
              <c:txPr>
                <a:bodyPr/>
                <a:lstStyle/>
                <a:p>
                  <a:pPr>
                    <a:defRPr sz="1200" b="1">
                      <a:solidFill>
                        <a:schemeClr val="bg1"/>
                      </a:solidFill>
                    </a:defRPr>
                  </a:pPr>
                  <a:endParaRPr lang="en-US"/>
                </a:p>
              </c:txPr>
              <c:dLblPos val="ctr"/>
              <c:showVal val="1"/>
              <c:showCatName val="1"/>
            </c:dLbl>
            <c:dLbl>
              <c:idx val="2"/>
              <c:layout>
                <c:manualLayout>
                  <c:x val="2.5106005584918316E-2"/>
                  <c:y val="8.7785433070866475E-3"/>
                </c:manualLayout>
              </c:layout>
              <c:dLblPos val="bestFit"/>
              <c:showVal val="1"/>
              <c:showCatName val="1"/>
              <c:separator>
</c:separator>
            </c:dLbl>
            <c:txPr>
              <a:bodyPr/>
              <a:lstStyle/>
              <a:p>
                <a:pPr>
                  <a:defRPr sz="1200" b="1"/>
                </a:pPr>
                <a:endParaRPr lang="en-US"/>
              </a:p>
            </c:txPr>
            <c:dLblPos val="ctr"/>
            <c:showVal val="1"/>
            <c:showCatName val="1"/>
            <c:separator>
</c:separator>
          </c:dLbls>
          <c:cat>
            <c:strRef>
              <c:f>Sheet1!$A$2:$A$4</c:f>
              <c:strCache>
                <c:ptCount val="3"/>
                <c:pt idx="0">
                  <c:v>Yes</c:v>
                </c:pt>
                <c:pt idx="1">
                  <c:v>No</c:v>
                </c:pt>
                <c:pt idx="2">
                  <c:v>Refused</c:v>
                </c:pt>
              </c:strCache>
            </c:strRef>
          </c:cat>
          <c:val>
            <c:numRef>
              <c:f>Sheet1!$B$2:$B$4</c:f>
              <c:numCache>
                <c:formatCode>0%</c:formatCode>
                <c:ptCount val="3"/>
                <c:pt idx="0">
                  <c:v>0.22</c:v>
                </c:pt>
                <c:pt idx="1">
                  <c:v>0.76000000000000045</c:v>
                </c:pt>
                <c:pt idx="2">
                  <c:v>2.0000000000000011E-2</c:v>
                </c:pt>
              </c:numCache>
            </c:numRef>
          </c:val>
        </c:ser>
        <c:dLbls>
          <c:showVal val="1"/>
        </c:dLbls>
        <c:firstSliceAng val="48"/>
      </c:pieChart>
    </c:plotArea>
    <c:plotVisOnly val="1"/>
    <c:dispBlanksAs val="zero"/>
  </c:chart>
  <c:txPr>
    <a:bodyPr/>
    <a:lstStyle/>
    <a:p>
      <a:pPr>
        <a:defRPr sz="1800"/>
      </a:pPr>
      <a:endParaRPr lang="en-US"/>
    </a:p>
  </c:txPr>
  <c:externalData r:id="rId1"/>
</c:chartSpace>
</file>

<file path=ppt/charts/chart50.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0.16122484689413799"/>
          <c:y val="0.18894235173511925"/>
          <c:w val="0.63555939069260203"/>
          <c:h val="0.78934313740083095"/>
        </c:manualLayout>
      </c:layout>
      <c:pieChart>
        <c:varyColors val="1"/>
        <c:ser>
          <c:idx val="0"/>
          <c:order val="0"/>
          <c:tx>
            <c:strRef>
              <c:f>Sheet1!$B$1</c:f>
              <c:strCache>
                <c:ptCount val="1"/>
                <c:pt idx="0">
                  <c:v>Sales</c:v>
                </c:pt>
              </c:strCache>
            </c:strRef>
          </c:tx>
          <c:spPr>
            <a:scene3d>
              <a:camera prst="orthographicFront"/>
              <a:lightRig rig="threePt" dir="t"/>
            </a:scene3d>
            <a:sp3d>
              <a:bevelT/>
            </a:sp3d>
          </c:spPr>
          <c:dPt>
            <c:idx val="0"/>
            <c:explosion val="15"/>
          </c:dPt>
          <c:dPt>
            <c:idx val="1"/>
            <c:spPr>
              <a:solidFill>
                <a:schemeClr val="accent1">
                  <a:lumMod val="50000"/>
                </a:schemeClr>
              </a:solidFill>
              <a:scene3d>
                <a:camera prst="orthographicFront"/>
                <a:lightRig rig="threePt" dir="t"/>
              </a:scene3d>
              <a:sp3d>
                <a:bevelT/>
              </a:sp3d>
            </c:spPr>
          </c:dPt>
          <c:dPt>
            <c:idx val="2"/>
            <c:spPr>
              <a:solidFill>
                <a:schemeClr val="bg1">
                  <a:lumMod val="50000"/>
                </a:schemeClr>
              </a:solidFill>
              <a:scene3d>
                <a:camera prst="orthographicFront"/>
                <a:lightRig rig="threePt" dir="t"/>
              </a:scene3d>
              <a:sp3d>
                <a:bevelT/>
              </a:sp3d>
            </c:spPr>
          </c:dPt>
          <c:dPt>
            <c:idx val="3"/>
            <c:spPr>
              <a:solidFill>
                <a:schemeClr val="bg1">
                  <a:lumMod val="50000"/>
                </a:schemeClr>
              </a:solidFill>
              <a:scene3d>
                <a:camera prst="orthographicFront"/>
                <a:lightRig rig="threePt" dir="t"/>
              </a:scene3d>
              <a:sp3d>
                <a:bevelT/>
              </a:sp3d>
            </c:spPr>
          </c:dPt>
          <c:dLbls>
            <c:dLbl>
              <c:idx val="0"/>
              <c:layout>
                <c:manualLayout>
                  <c:x val="0.21095071449402211"/>
                  <c:y val="0.159675261180588"/>
                </c:manualLayout>
              </c:layout>
              <c:dLblPos val="bestFit"/>
              <c:showVal val="1"/>
              <c:showCatName val="1"/>
              <c:separator>
</c:separator>
            </c:dLbl>
            <c:dLbl>
              <c:idx val="1"/>
              <c:layout>
                <c:manualLayout>
                  <c:x val="-0.2016592543987559"/>
                  <c:y val="-6.0467809170912497E-2"/>
                </c:manualLayout>
              </c:layout>
              <c:spPr/>
              <c:txPr>
                <a:bodyPr/>
                <a:lstStyle/>
                <a:p>
                  <a:pPr>
                    <a:defRPr sz="800" b="1">
                      <a:solidFill>
                        <a:schemeClr val="bg1"/>
                      </a:solidFill>
                    </a:defRPr>
                  </a:pPr>
                  <a:endParaRPr lang="en-US"/>
                </a:p>
              </c:txPr>
              <c:dLblPos val="bestFit"/>
              <c:showVal val="1"/>
              <c:showCatName val="1"/>
              <c:separator>
</c:separator>
            </c:dLbl>
            <c:dLbl>
              <c:idx val="2"/>
              <c:delete val="1"/>
            </c:dLbl>
            <c:dLbl>
              <c:idx val="3"/>
              <c:dLblPos val="outEnd"/>
              <c:showVal val="1"/>
              <c:showCatName val="1"/>
              <c:separator>
</c:separator>
            </c:dLbl>
            <c:txPr>
              <a:bodyPr/>
              <a:lstStyle/>
              <a:p>
                <a:pPr>
                  <a:defRPr sz="800" b="1">
                    <a:solidFill>
                      <a:schemeClr val="tx1"/>
                    </a:solidFill>
                  </a:defRPr>
                </a:pPr>
                <a:endParaRPr lang="en-US"/>
              </a:p>
            </c:txPr>
            <c:dLblPos val="inEnd"/>
            <c:showVal val="1"/>
            <c:showCatName val="1"/>
            <c:separator>
</c:separator>
            <c:showLeaderLines val="1"/>
          </c:dLbls>
          <c:cat>
            <c:strRef>
              <c:f>Sheet1!$A$2:$A$4</c:f>
              <c:strCache>
                <c:ptCount val="3"/>
                <c:pt idx="0">
                  <c:v>Yes</c:v>
                </c:pt>
                <c:pt idx="1">
                  <c:v>No</c:v>
                </c:pt>
                <c:pt idx="2">
                  <c:v>Refused</c:v>
                </c:pt>
              </c:strCache>
            </c:strRef>
          </c:cat>
          <c:val>
            <c:numRef>
              <c:f>Sheet1!$B$2:$B$4</c:f>
              <c:numCache>
                <c:formatCode>0%</c:formatCode>
                <c:ptCount val="3"/>
                <c:pt idx="0">
                  <c:v>0.4</c:v>
                </c:pt>
                <c:pt idx="1">
                  <c:v>0.59</c:v>
                </c:pt>
                <c:pt idx="2">
                  <c:v>1.0000000000000005E-2</c:v>
                </c:pt>
              </c:numCache>
            </c:numRef>
          </c:val>
        </c:ser>
        <c:dLbls>
          <c:showVal val="1"/>
        </c:dLbls>
        <c:firstSliceAng val="227"/>
      </c:pieChart>
    </c:plotArea>
    <c:plotVisOnly val="1"/>
    <c:dispBlanksAs val="zero"/>
  </c:chart>
  <c:txPr>
    <a:bodyPr/>
    <a:lstStyle/>
    <a:p>
      <a:pPr>
        <a:defRPr sz="1800"/>
      </a:pPr>
      <a:endParaRPr lang="en-US"/>
    </a:p>
  </c:txPr>
  <c:externalData r:id="rId1"/>
</c:chartSpace>
</file>

<file path=ppt/charts/chart51.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0.16122484689413799"/>
          <c:y val="0.18894235173511925"/>
          <c:w val="0.63555939069260203"/>
          <c:h val="0.78934313740083095"/>
        </c:manualLayout>
      </c:layout>
      <c:pieChart>
        <c:varyColors val="1"/>
        <c:ser>
          <c:idx val="0"/>
          <c:order val="0"/>
          <c:tx>
            <c:strRef>
              <c:f>Sheet1!$B$1</c:f>
              <c:strCache>
                <c:ptCount val="1"/>
                <c:pt idx="0">
                  <c:v>Sales</c:v>
                </c:pt>
              </c:strCache>
            </c:strRef>
          </c:tx>
          <c:spPr>
            <a:scene3d>
              <a:camera prst="orthographicFront"/>
              <a:lightRig rig="threePt" dir="t"/>
            </a:scene3d>
            <a:sp3d>
              <a:bevelT/>
            </a:sp3d>
          </c:spPr>
          <c:dPt>
            <c:idx val="0"/>
            <c:explosion val="15"/>
          </c:dPt>
          <c:dPt>
            <c:idx val="1"/>
            <c:spPr>
              <a:solidFill>
                <a:schemeClr val="accent1">
                  <a:lumMod val="50000"/>
                </a:schemeClr>
              </a:solidFill>
              <a:scene3d>
                <a:camera prst="orthographicFront"/>
                <a:lightRig rig="threePt" dir="t"/>
              </a:scene3d>
              <a:sp3d>
                <a:bevelT/>
              </a:sp3d>
            </c:spPr>
          </c:dPt>
          <c:dPt>
            <c:idx val="2"/>
            <c:spPr>
              <a:solidFill>
                <a:schemeClr val="bg1">
                  <a:lumMod val="50000"/>
                </a:schemeClr>
              </a:solidFill>
              <a:scene3d>
                <a:camera prst="orthographicFront"/>
                <a:lightRig rig="threePt" dir="t"/>
              </a:scene3d>
              <a:sp3d>
                <a:bevelT/>
              </a:sp3d>
            </c:spPr>
          </c:dPt>
          <c:dPt>
            <c:idx val="3"/>
            <c:spPr>
              <a:solidFill>
                <a:schemeClr val="bg1">
                  <a:lumMod val="50000"/>
                </a:schemeClr>
              </a:solidFill>
              <a:scene3d>
                <a:camera prst="orthographicFront"/>
                <a:lightRig rig="threePt" dir="t"/>
              </a:scene3d>
              <a:sp3d>
                <a:bevelT/>
              </a:sp3d>
            </c:spPr>
          </c:dPt>
          <c:dLbls>
            <c:dLbl>
              <c:idx val="0"/>
              <c:layout>
                <c:manualLayout>
                  <c:x val="0.16902036550986699"/>
                  <c:y val="7.8092995728475112E-2"/>
                </c:manualLayout>
              </c:layout>
              <c:dLblPos val="bestFit"/>
              <c:showVal val="1"/>
              <c:showCatName val="1"/>
              <c:separator>
</c:separator>
            </c:dLbl>
            <c:dLbl>
              <c:idx val="1"/>
              <c:layout>
                <c:manualLayout>
                  <c:x val="-0.19980618742101711"/>
                  <c:y val="-4.8388528639802399E-2"/>
                </c:manualLayout>
              </c:layout>
              <c:spPr/>
              <c:txPr>
                <a:bodyPr/>
                <a:lstStyle/>
                <a:p>
                  <a:pPr>
                    <a:defRPr sz="800" b="1">
                      <a:solidFill>
                        <a:schemeClr val="bg1"/>
                      </a:solidFill>
                    </a:defRPr>
                  </a:pPr>
                  <a:endParaRPr lang="en-US"/>
                </a:p>
              </c:txPr>
              <c:dLblPos val="bestFit"/>
              <c:showVal val="1"/>
              <c:showCatName val="1"/>
              <c:separator>
</c:separator>
            </c:dLbl>
            <c:dLbl>
              <c:idx val="2"/>
              <c:delete val="1"/>
            </c:dLbl>
            <c:dLbl>
              <c:idx val="3"/>
              <c:dLblPos val="outEnd"/>
              <c:showVal val="1"/>
              <c:showCatName val="1"/>
              <c:separator>
</c:separator>
            </c:dLbl>
            <c:txPr>
              <a:bodyPr/>
              <a:lstStyle/>
              <a:p>
                <a:pPr>
                  <a:defRPr sz="800" b="1">
                    <a:solidFill>
                      <a:schemeClr val="tx1"/>
                    </a:solidFill>
                  </a:defRPr>
                </a:pPr>
                <a:endParaRPr lang="en-US"/>
              </a:p>
            </c:txPr>
            <c:dLblPos val="inEnd"/>
            <c:showVal val="1"/>
            <c:showCatName val="1"/>
            <c:separator>
</c:separator>
            <c:showLeaderLines val="1"/>
          </c:dLbls>
          <c:cat>
            <c:strRef>
              <c:f>Sheet1!$A$2:$A$4</c:f>
              <c:strCache>
                <c:ptCount val="3"/>
                <c:pt idx="0">
                  <c:v>Yes</c:v>
                </c:pt>
                <c:pt idx="1">
                  <c:v>No</c:v>
                </c:pt>
                <c:pt idx="2">
                  <c:v>Refused</c:v>
                </c:pt>
              </c:strCache>
            </c:strRef>
          </c:cat>
          <c:val>
            <c:numRef>
              <c:f>Sheet1!$B$2:$B$4</c:f>
              <c:numCache>
                <c:formatCode>0%</c:formatCode>
                <c:ptCount val="3"/>
                <c:pt idx="0">
                  <c:v>0.33000000000000035</c:v>
                </c:pt>
                <c:pt idx="1">
                  <c:v>0.66000000000000059</c:v>
                </c:pt>
                <c:pt idx="2">
                  <c:v>1.0000000000000005E-2</c:v>
                </c:pt>
              </c:numCache>
            </c:numRef>
          </c:val>
        </c:ser>
        <c:dLbls>
          <c:showVal val="1"/>
        </c:dLbls>
        <c:firstSliceAng val="230"/>
      </c:pieChart>
    </c:plotArea>
    <c:plotVisOnly val="1"/>
    <c:dispBlanksAs val="zero"/>
  </c:chart>
  <c:txPr>
    <a:bodyPr/>
    <a:lstStyle/>
    <a:p>
      <a:pPr>
        <a:defRPr sz="1800"/>
      </a:pPr>
      <a:endParaRPr lang="en-US"/>
    </a:p>
  </c:txPr>
  <c:externalData r:id="rId1"/>
</c:chartSpace>
</file>

<file path=ppt/charts/chart52.xml><?xml version="1.0" encoding="utf-8"?>
<c:chartSpace xmlns:c="http://schemas.openxmlformats.org/drawingml/2006/chart" xmlns:a="http://schemas.openxmlformats.org/drawingml/2006/main" xmlns:r="http://schemas.openxmlformats.org/officeDocument/2006/relationships">
  <c:lang val="en-US"/>
  <c:chart>
    <c:plotArea>
      <c:layout>
        <c:manualLayout>
          <c:layoutTarget val="inner"/>
          <c:xMode val="edge"/>
          <c:yMode val="edge"/>
          <c:x val="4.2635658914728737E-2"/>
          <c:y val="7.6388888888888895E-2"/>
          <c:w val="0.42386089238845259"/>
          <c:h val="0.80303258967628943"/>
        </c:manualLayout>
      </c:layout>
      <c:barChart>
        <c:barDir val="col"/>
        <c:grouping val="clustered"/>
        <c:ser>
          <c:idx val="0"/>
          <c:order val="0"/>
          <c:tx>
            <c:strRef>
              <c:f>Sheet1!$B$1</c:f>
              <c:strCache>
                <c:ptCount val="1"/>
                <c:pt idx="0">
                  <c:v>Whites</c:v>
                </c:pt>
              </c:strCache>
            </c:strRef>
          </c:tx>
          <c:spPr>
            <a:scene3d>
              <a:camera prst="orthographicFront"/>
              <a:lightRig rig="threePt" dir="t"/>
            </a:scene3d>
            <a:sp3d>
              <a:bevelT/>
            </a:sp3d>
          </c:spPr>
          <c:dLbls>
            <c:txPr>
              <a:bodyPr/>
              <a:lstStyle/>
              <a:p>
                <a:pPr>
                  <a:defRPr sz="1200" b="1"/>
                </a:pPr>
                <a:endParaRPr lang="en-US"/>
              </a:p>
            </c:txPr>
            <c:showVal val="1"/>
          </c:dLbls>
          <c:cat>
            <c:numRef>
              <c:f>Sheet1!$A$2</c:f>
              <c:numCache>
                <c:formatCode>General</c:formatCode>
                <c:ptCount val="1"/>
              </c:numCache>
            </c:numRef>
          </c:cat>
          <c:val>
            <c:numRef>
              <c:f>Sheet1!$B$2</c:f>
              <c:numCache>
                <c:formatCode>General</c:formatCode>
                <c:ptCount val="1"/>
                <c:pt idx="0">
                  <c:v>33</c:v>
                </c:pt>
              </c:numCache>
            </c:numRef>
          </c:val>
        </c:ser>
        <c:ser>
          <c:idx val="1"/>
          <c:order val="1"/>
          <c:tx>
            <c:strRef>
              <c:f>Sheet1!$C$1</c:f>
              <c:strCache>
                <c:ptCount val="1"/>
                <c:pt idx="0">
                  <c:v>African Americans</c:v>
                </c:pt>
              </c:strCache>
            </c:strRef>
          </c:tx>
          <c:spPr>
            <a:scene3d>
              <a:camera prst="orthographicFront"/>
              <a:lightRig rig="threePt" dir="t"/>
            </a:scene3d>
            <a:sp3d>
              <a:bevelT/>
            </a:sp3d>
          </c:spPr>
          <c:dLbls>
            <c:txPr>
              <a:bodyPr/>
              <a:lstStyle/>
              <a:p>
                <a:pPr>
                  <a:defRPr sz="1200" b="1"/>
                </a:pPr>
                <a:endParaRPr lang="en-US"/>
              </a:p>
            </c:txPr>
            <c:showVal val="1"/>
          </c:dLbls>
          <c:cat>
            <c:numRef>
              <c:f>Sheet1!$A$2</c:f>
              <c:numCache>
                <c:formatCode>General</c:formatCode>
                <c:ptCount val="1"/>
              </c:numCache>
            </c:numRef>
          </c:cat>
          <c:val>
            <c:numRef>
              <c:f>Sheet1!$C$2</c:f>
              <c:numCache>
                <c:formatCode>General</c:formatCode>
                <c:ptCount val="1"/>
                <c:pt idx="0">
                  <c:v>56</c:v>
                </c:pt>
              </c:numCache>
            </c:numRef>
          </c:val>
        </c:ser>
        <c:ser>
          <c:idx val="2"/>
          <c:order val="2"/>
          <c:tx>
            <c:strRef>
              <c:f>Sheet1!$D$1</c:f>
              <c:strCache>
                <c:ptCount val="1"/>
                <c:pt idx="0">
                  <c:v>Hispanics</c:v>
                </c:pt>
              </c:strCache>
            </c:strRef>
          </c:tx>
          <c:spPr>
            <a:scene3d>
              <a:camera prst="orthographicFront"/>
              <a:lightRig rig="threePt" dir="t"/>
            </a:scene3d>
            <a:sp3d>
              <a:bevelT/>
            </a:sp3d>
          </c:spPr>
          <c:dLbls>
            <c:txPr>
              <a:bodyPr/>
              <a:lstStyle/>
              <a:p>
                <a:pPr>
                  <a:defRPr sz="1200" b="1"/>
                </a:pPr>
                <a:endParaRPr lang="en-US"/>
              </a:p>
            </c:txPr>
            <c:showVal val="1"/>
          </c:dLbls>
          <c:cat>
            <c:numRef>
              <c:f>Sheet1!$A$2</c:f>
              <c:numCache>
                <c:formatCode>General</c:formatCode>
                <c:ptCount val="1"/>
              </c:numCache>
            </c:numRef>
          </c:cat>
          <c:val>
            <c:numRef>
              <c:f>Sheet1!$D$2</c:f>
              <c:numCache>
                <c:formatCode>General</c:formatCode>
                <c:ptCount val="1"/>
                <c:pt idx="0">
                  <c:v>37</c:v>
                </c:pt>
              </c:numCache>
            </c:numRef>
          </c:val>
        </c:ser>
        <c:dLbls/>
        <c:axId val="89989120"/>
        <c:axId val="89990656"/>
      </c:barChart>
      <c:catAx>
        <c:axId val="89989120"/>
        <c:scaling>
          <c:orientation val="minMax"/>
        </c:scaling>
        <c:axPos val="b"/>
        <c:numFmt formatCode="General" sourceLinked="1"/>
        <c:tickLblPos val="nextTo"/>
        <c:crossAx val="89990656"/>
        <c:crosses val="autoZero"/>
        <c:auto val="1"/>
        <c:lblAlgn val="ctr"/>
        <c:lblOffset val="100"/>
      </c:catAx>
      <c:valAx>
        <c:axId val="89990656"/>
        <c:scaling>
          <c:orientation val="minMax"/>
        </c:scaling>
        <c:delete val="1"/>
        <c:axPos val="l"/>
        <c:numFmt formatCode="General" sourceLinked="1"/>
        <c:tickLblPos val="none"/>
        <c:crossAx val="89989120"/>
        <c:crosses val="autoZero"/>
        <c:crossBetween val="between"/>
      </c:valAx>
    </c:plotArea>
    <c:plotVisOnly val="1"/>
    <c:dispBlanksAs val="gap"/>
  </c:chart>
  <c:txPr>
    <a:bodyPr/>
    <a:lstStyle/>
    <a:p>
      <a:pPr>
        <a:defRPr sz="1800"/>
      </a:pPr>
      <a:endParaRPr lang="en-US"/>
    </a:p>
  </c:txPr>
  <c:externalData r:id="rId1"/>
</c:chartSpace>
</file>

<file path=ppt/charts/chart53.xml><?xml version="1.0" encoding="utf-8"?>
<c:chartSpace xmlns:c="http://schemas.openxmlformats.org/drawingml/2006/chart" xmlns:a="http://schemas.openxmlformats.org/drawingml/2006/main" xmlns:r="http://schemas.openxmlformats.org/officeDocument/2006/relationships">
  <c:lang val="en-US"/>
  <c:chart>
    <c:plotArea>
      <c:layout>
        <c:manualLayout>
          <c:layoutTarget val="inner"/>
          <c:xMode val="edge"/>
          <c:yMode val="edge"/>
          <c:x val="4.2635658914728737E-2"/>
          <c:y val="7.6388888888888895E-2"/>
          <c:w val="0.42386089238845259"/>
          <c:h val="0.80303258967628943"/>
        </c:manualLayout>
      </c:layout>
      <c:barChart>
        <c:barDir val="col"/>
        <c:grouping val="clustered"/>
        <c:ser>
          <c:idx val="0"/>
          <c:order val="0"/>
          <c:tx>
            <c:strRef>
              <c:f>Sheet1!$B$1</c:f>
              <c:strCache>
                <c:ptCount val="1"/>
                <c:pt idx="0">
                  <c:v>Whites</c:v>
                </c:pt>
              </c:strCache>
            </c:strRef>
          </c:tx>
          <c:spPr>
            <a:scene3d>
              <a:camera prst="orthographicFront"/>
              <a:lightRig rig="threePt" dir="t"/>
            </a:scene3d>
            <a:sp3d>
              <a:bevelT/>
            </a:sp3d>
          </c:spPr>
          <c:dLbls>
            <c:txPr>
              <a:bodyPr/>
              <a:lstStyle/>
              <a:p>
                <a:pPr>
                  <a:defRPr sz="1200" b="1"/>
                </a:pPr>
                <a:endParaRPr lang="en-US"/>
              </a:p>
            </c:txPr>
            <c:showVal val="1"/>
          </c:dLbls>
          <c:cat>
            <c:numRef>
              <c:f>Sheet1!$A$2</c:f>
              <c:numCache>
                <c:formatCode>General</c:formatCode>
                <c:ptCount val="1"/>
              </c:numCache>
            </c:numRef>
          </c:cat>
          <c:val>
            <c:numRef>
              <c:f>Sheet1!$B$2</c:f>
              <c:numCache>
                <c:formatCode>General</c:formatCode>
                <c:ptCount val="1"/>
                <c:pt idx="0">
                  <c:v>39</c:v>
                </c:pt>
              </c:numCache>
            </c:numRef>
          </c:val>
        </c:ser>
        <c:ser>
          <c:idx val="1"/>
          <c:order val="1"/>
          <c:tx>
            <c:strRef>
              <c:f>Sheet1!$C$1</c:f>
              <c:strCache>
                <c:ptCount val="1"/>
                <c:pt idx="0">
                  <c:v>African Americans</c:v>
                </c:pt>
              </c:strCache>
            </c:strRef>
          </c:tx>
          <c:spPr>
            <a:scene3d>
              <a:camera prst="orthographicFront"/>
              <a:lightRig rig="threePt" dir="t"/>
            </a:scene3d>
            <a:sp3d>
              <a:bevelT/>
            </a:sp3d>
          </c:spPr>
          <c:dLbls>
            <c:txPr>
              <a:bodyPr/>
              <a:lstStyle/>
              <a:p>
                <a:pPr>
                  <a:defRPr sz="1200" b="1"/>
                </a:pPr>
                <a:endParaRPr lang="en-US"/>
              </a:p>
            </c:txPr>
            <c:showVal val="1"/>
          </c:dLbls>
          <c:cat>
            <c:numRef>
              <c:f>Sheet1!$A$2</c:f>
              <c:numCache>
                <c:formatCode>General</c:formatCode>
                <c:ptCount val="1"/>
              </c:numCache>
            </c:numRef>
          </c:cat>
          <c:val>
            <c:numRef>
              <c:f>Sheet1!$C$2</c:f>
              <c:numCache>
                <c:formatCode>General</c:formatCode>
                <c:ptCount val="1"/>
                <c:pt idx="0">
                  <c:v>60</c:v>
                </c:pt>
              </c:numCache>
            </c:numRef>
          </c:val>
        </c:ser>
        <c:ser>
          <c:idx val="2"/>
          <c:order val="2"/>
          <c:tx>
            <c:strRef>
              <c:f>Sheet1!$D$1</c:f>
              <c:strCache>
                <c:ptCount val="1"/>
                <c:pt idx="0">
                  <c:v>Hispanics</c:v>
                </c:pt>
              </c:strCache>
            </c:strRef>
          </c:tx>
          <c:spPr>
            <a:scene3d>
              <a:camera prst="orthographicFront"/>
              <a:lightRig rig="threePt" dir="t"/>
            </a:scene3d>
            <a:sp3d>
              <a:bevelT/>
            </a:sp3d>
          </c:spPr>
          <c:dLbls>
            <c:txPr>
              <a:bodyPr/>
              <a:lstStyle/>
              <a:p>
                <a:pPr>
                  <a:defRPr sz="1200" b="1"/>
                </a:pPr>
                <a:endParaRPr lang="en-US"/>
              </a:p>
            </c:txPr>
            <c:showVal val="1"/>
          </c:dLbls>
          <c:cat>
            <c:numRef>
              <c:f>Sheet1!$A$2</c:f>
              <c:numCache>
                <c:formatCode>General</c:formatCode>
                <c:ptCount val="1"/>
              </c:numCache>
            </c:numRef>
          </c:cat>
          <c:val>
            <c:numRef>
              <c:f>Sheet1!$D$2</c:f>
              <c:numCache>
                <c:formatCode>General</c:formatCode>
                <c:ptCount val="1"/>
                <c:pt idx="0">
                  <c:v>36</c:v>
                </c:pt>
              </c:numCache>
            </c:numRef>
          </c:val>
        </c:ser>
        <c:dLbls/>
        <c:axId val="90041344"/>
        <c:axId val="90047232"/>
      </c:barChart>
      <c:catAx>
        <c:axId val="90041344"/>
        <c:scaling>
          <c:orientation val="minMax"/>
        </c:scaling>
        <c:axPos val="b"/>
        <c:numFmt formatCode="General" sourceLinked="1"/>
        <c:tickLblPos val="nextTo"/>
        <c:crossAx val="90047232"/>
        <c:crosses val="autoZero"/>
        <c:auto val="1"/>
        <c:lblAlgn val="ctr"/>
        <c:lblOffset val="100"/>
      </c:catAx>
      <c:valAx>
        <c:axId val="90047232"/>
        <c:scaling>
          <c:orientation val="minMax"/>
          <c:max val="60"/>
        </c:scaling>
        <c:delete val="1"/>
        <c:axPos val="l"/>
        <c:numFmt formatCode="General" sourceLinked="1"/>
        <c:tickLblPos val="none"/>
        <c:crossAx val="90041344"/>
        <c:crosses val="autoZero"/>
        <c:crossBetween val="between"/>
      </c:valAx>
    </c:plotArea>
    <c:plotVisOnly val="1"/>
    <c:dispBlanksAs val="gap"/>
  </c:chart>
  <c:txPr>
    <a:bodyPr/>
    <a:lstStyle/>
    <a:p>
      <a:pPr>
        <a:defRPr sz="1800"/>
      </a:pPr>
      <a:endParaRPr lang="en-US"/>
    </a:p>
  </c:txPr>
  <c:externalData r:id="rId1"/>
</c:chartSpace>
</file>

<file path=ppt/charts/chart54.xml><?xml version="1.0" encoding="utf-8"?>
<c:chartSpace xmlns:c="http://schemas.openxmlformats.org/drawingml/2006/chart" xmlns:a="http://schemas.openxmlformats.org/drawingml/2006/main" xmlns:r="http://schemas.openxmlformats.org/officeDocument/2006/relationships">
  <c:lang val="en-US"/>
  <c:chart>
    <c:plotArea>
      <c:layout>
        <c:manualLayout>
          <c:layoutTarget val="inner"/>
          <c:xMode val="edge"/>
          <c:yMode val="edge"/>
          <c:x val="4.2635658914728737E-2"/>
          <c:y val="7.6388888888888895E-2"/>
          <c:w val="0.42179362754074301"/>
          <c:h val="0.80303258967628943"/>
        </c:manualLayout>
      </c:layout>
      <c:barChart>
        <c:barDir val="col"/>
        <c:grouping val="clustered"/>
        <c:ser>
          <c:idx val="0"/>
          <c:order val="0"/>
          <c:tx>
            <c:strRef>
              <c:f>Sheet1!$B$1</c:f>
              <c:strCache>
                <c:ptCount val="1"/>
                <c:pt idx="0">
                  <c:v>Whites</c:v>
                </c:pt>
              </c:strCache>
            </c:strRef>
          </c:tx>
          <c:spPr>
            <a:scene3d>
              <a:camera prst="orthographicFront"/>
              <a:lightRig rig="threePt" dir="t"/>
            </a:scene3d>
            <a:sp3d>
              <a:bevelT/>
            </a:sp3d>
          </c:spPr>
          <c:dLbls>
            <c:txPr>
              <a:bodyPr/>
              <a:lstStyle/>
              <a:p>
                <a:pPr>
                  <a:defRPr sz="1200" b="1"/>
                </a:pPr>
                <a:endParaRPr lang="en-US"/>
              </a:p>
            </c:txPr>
            <c:showVal val="1"/>
          </c:dLbls>
          <c:cat>
            <c:numRef>
              <c:f>Sheet1!$A$2</c:f>
              <c:numCache>
                <c:formatCode>General</c:formatCode>
                <c:ptCount val="1"/>
              </c:numCache>
            </c:numRef>
          </c:cat>
          <c:val>
            <c:numRef>
              <c:f>Sheet1!$B$2</c:f>
              <c:numCache>
                <c:formatCode>General</c:formatCode>
                <c:ptCount val="1"/>
                <c:pt idx="0">
                  <c:v>30</c:v>
                </c:pt>
              </c:numCache>
            </c:numRef>
          </c:val>
        </c:ser>
        <c:ser>
          <c:idx val="1"/>
          <c:order val="1"/>
          <c:tx>
            <c:strRef>
              <c:f>Sheet1!$C$1</c:f>
              <c:strCache>
                <c:ptCount val="1"/>
                <c:pt idx="0">
                  <c:v>African Americans</c:v>
                </c:pt>
              </c:strCache>
            </c:strRef>
          </c:tx>
          <c:spPr>
            <a:scene3d>
              <a:camera prst="orthographicFront"/>
              <a:lightRig rig="threePt" dir="t"/>
            </a:scene3d>
            <a:sp3d>
              <a:bevelT/>
            </a:sp3d>
          </c:spPr>
          <c:dLbls>
            <c:txPr>
              <a:bodyPr/>
              <a:lstStyle/>
              <a:p>
                <a:pPr>
                  <a:defRPr sz="1200" b="1"/>
                </a:pPr>
                <a:endParaRPr lang="en-US"/>
              </a:p>
            </c:txPr>
            <c:showVal val="1"/>
          </c:dLbls>
          <c:cat>
            <c:numRef>
              <c:f>Sheet1!$A$2</c:f>
              <c:numCache>
                <c:formatCode>General</c:formatCode>
                <c:ptCount val="1"/>
              </c:numCache>
            </c:numRef>
          </c:cat>
          <c:val>
            <c:numRef>
              <c:f>Sheet1!$C$2</c:f>
              <c:numCache>
                <c:formatCode>General</c:formatCode>
                <c:ptCount val="1"/>
                <c:pt idx="0">
                  <c:v>46</c:v>
                </c:pt>
              </c:numCache>
            </c:numRef>
          </c:val>
        </c:ser>
        <c:ser>
          <c:idx val="2"/>
          <c:order val="2"/>
          <c:tx>
            <c:strRef>
              <c:f>Sheet1!$D$1</c:f>
              <c:strCache>
                <c:ptCount val="1"/>
                <c:pt idx="0">
                  <c:v>Hispanics</c:v>
                </c:pt>
              </c:strCache>
            </c:strRef>
          </c:tx>
          <c:spPr>
            <a:scene3d>
              <a:camera prst="orthographicFront"/>
              <a:lightRig rig="threePt" dir="t"/>
            </a:scene3d>
            <a:sp3d>
              <a:bevelT/>
            </a:sp3d>
          </c:spPr>
          <c:dLbls>
            <c:txPr>
              <a:bodyPr/>
              <a:lstStyle/>
              <a:p>
                <a:pPr>
                  <a:defRPr sz="1200" b="1"/>
                </a:pPr>
                <a:endParaRPr lang="en-US"/>
              </a:p>
            </c:txPr>
            <c:showVal val="1"/>
          </c:dLbls>
          <c:cat>
            <c:numRef>
              <c:f>Sheet1!$A$2</c:f>
              <c:numCache>
                <c:formatCode>General</c:formatCode>
                <c:ptCount val="1"/>
              </c:numCache>
            </c:numRef>
          </c:cat>
          <c:val>
            <c:numRef>
              <c:f>Sheet1!$D$2</c:f>
              <c:numCache>
                <c:formatCode>General</c:formatCode>
                <c:ptCount val="1"/>
                <c:pt idx="0">
                  <c:v>33</c:v>
                </c:pt>
              </c:numCache>
            </c:numRef>
          </c:val>
        </c:ser>
        <c:dLbls/>
        <c:axId val="90089728"/>
        <c:axId val="90112000"/>
      </c:barChart>
      <c:catAx>
        <c:axId val="90089728"/>
        <c:scaling>
          <c:orientation val="minMax"/>
        </c:scaling>
        <c:axPos val="b"/>
        <c:numFmt formatCode="General" sourceLinked="1"/>
        <c:tickLblPos val="nextTo"/>
        <c:crossAx val="90112000"/>
        <c:crosses val="autoZero"/>
        <c:auto val="1"/>
        <c:lblAlgn val="ctr"/>
        <c:lblOffset val="100"/>
      </c:catAx>
      <c:valAx>
        <c:axId val="90112000"/>
        <c:scaling>
          <c:orientation val="minMax"/>
        </c:scaling>
        <c:delete val="1"/>
        <c:axPos val="l"/>
        <c:numFmt formatCode="General" sourceLinked="1"/>
        <c:tickLblPos val="none"/>
        <c:crossAx val="90089728"/>
        <c:crosses val="autoZero"/>
        <c:crossBetween val="between"/>
      </c:valAx>
    </c:plotArea>
    <c:plotVisOnly val="1"/>
    <c:dispBlanksAs val="gap"/>
  </c:chart>
  <c:txPr>
    <a:bodyPr/>
    <a:lstStyle/>
    <a:p>
      <a:pPr>
        <a:defRPr sz="1800"/>
      </a:pPr>
      <a:endParaRPr lang="en-US"/>
    </a:p>
  </c:txPr>
  <c:externalData r:id="rId1"/>
</c:chartSpace>
</file>

<file path=ppt/charts/chart55.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0.16122484689413799"/>
          <c:y val="0.18894235173511925"/>
          <c:w val="0.63555939069260203"/>
          <c:h val="0.78934313740083095"/>
        </c:manualLayout>
      </c:layout>
      <c:pieChart>
        <c:varyColors val="1"/>
        <c:ser>
          <c:idx val="0"/>
          <c:order val="0"/>
          <c:tx>
            <c:strRef>
              <c:f>Sheet1!$B$1</c:f>
              <c:strCache>
                <c:ptCount val="1"/>
                <c:pt idx="0">
                  <c:v>Sales</c:v>
                </c:pt>
              </c:strCache>
            </c:strRef>
          </c:tx>
          <c:spPr>
            <a:scene3d>
              <a:camera prst="orthographicFront"/>
              <a:lightRig rig="threePt" dir="t"/>
            </a:scene3d>
            <a:sp3d>
              <a:bevelT/>
            </a:sp3d>
          </c:spPr>
          <c:dPt>
            <c:idx val="0"/>
            <c:explosion val="15"/>
          </c:dPt>
          <c:dPt>
            <c:idx val="1"/>
            <c:spPr>
              <a:solidFill>
                <a:schemeClr val="accent1">
                  <a:lumMod val="50000"/>
                </a:schemeClr>
              </a:solidFill>
              <a:scene3d>
                <a:camera prst="orthographicFront"/>
                <a:lightRig rig="threePt" dir="t"/>
              </a:scene3d>
              <a:sp3d>
                <a:bevelT/>
              </a:sp3d>
            </c:spPr>
          </c:dPt>
          <c:dPt>
            <c:idx val="2"/>
            <c:spPr>
              <a:solidFill>
                <a:schemeClr val="bg1">
                  <a:lumMod val="50000"/>
                </a:schemeClr>
              </a:solidFill>
              <a:scene3d>
                <a:camera prst="orthographicFront"/>
                <a:lightRig rig="threePt" dir="t"/>
              </a:scene3d>
              <a:sp3d>
                <a:bevelT/>
              </a:sp3d>
            </c:spPr>
          </c:dPt>
          <c:dPt>
            <c:idx val="3"/>
            <c:spPr>
              <a:solidFill>
                <a:schemeClr val="bg1">
                  <a:lumMod val="50000"/>
                </a:schemeClr>
              </a:solidFill>
              <a:scene3d>
                <a:camera prst="orthographicFront"/>
                <a:lightRig rig="threePt" dir="t"/>
              </a:scene3d>
              <a:sp3d>
                <a:bevelT/>
              </a:sp3d>
            </c:spPr>
          </c:dPt>
          <c:dLbls>
            <c:dLbl>
              <c:idx val="0"/>
              <c:layout>
                <c:manualLayout>
                  <c:x val="-0.18587780694079906"/>
                  <c:y val="8.6145849415881867E-2"/>
                </c:manualLayout>
              </c:layout>
              <c:dLblPos val="bestFit"/>
              <c:showVal val="1"/>
              <c:showCatName val="1"/>
              <c:separator>
</c:separator>
            </c:dLbl>
            <c:dLbl>
              <c:idx val="1"/>
              <c:layout>
                <c:manualLayout>
                  <c:x val="0.16904636920384997"/>
                  <c:y val="-0.10131742125984194"/>
                </c:manualLayout>
              </c:layout>
              <c:spPr/>
              <c:txPr>
                <a:bodyPr/>
                <a:lstStyle/>
                <a:p>
                  <a:pPr>
                    <a:defRPr sz="800" b="1">
                      <a:solidFill>
                        <a:schemeClr val="bg1"/>
                      </a:solidFill>
                    </a:defRPr>
                  </a:pPr>
                  <a:endParaRPr lang="en-US"/>
                </a:p>
              </c:txPr>
              <c:dLblPos val="bestFit"/>
              <c:showVal val="1"/>
              <c:showCatName val="1"/>
              <c:separator>
</c:separator>
            </c:dLbl>
            <c:dLbl>
              <c:idx val="2"/>
              <c:delete val="1"/>
            </c:dLbl>
            <c:dLbl>
              <c:idx val="3"/>
              <c:dLblPos val="outEnd"/>
              <c:showVal val="1"/>
              <c:showCatName val="1"/>
              <c:separator>
</c:separator>
            </c:dLbl>
            <c:txPr>
              <a:bodyPr/>
              <a:lstStyle/>
              <a:p>
                <a:pPr>
                  <a:defRPr sz="800" b="1">
                    <a:solidFill>
                      <a:schemeClr val="tx1"/>
                    </a:solidFill>
                  </a:defRPr>
                </a:pPr>
                <a:endParaRPr lang="en-US"/>
              </a:p>
            </c:txPr>
            <c:dLblPos val="inEnd"/>
            <c:showVal val="1"/>
            <c:showCatName val="1"/>
            <c:separator>
</c:separator>
            <c:showLeaderLines val="1"/>
          </c:dLbls>
          <c:cat>
            <c:strRef>
              <c:f>Sheet1!$A$2:$A$4</c:f>
              <c:strCache>
                <c:ptCount val="3"/>
                <c:pt idx="0">
                  <c:v>Yes</c:v>
                </c:pt>
                <c:pt idx="1">
                  <c:v>No</c:v>
                </c:pt>
                <c:pt idx="2">
                  <c:v>Refused</c:v>
                </c:pt>
              </c:strCache>
            </c:strRef>
          </c:cat>
          <c:val>
            <c:numRef>
              <c:f>Sheet1!$B$2:$B$4</c:f>
              <c:numCache>
                <c:formatCode>0%</c:formatCode>
                <c:ptCount val="3"/>
                <c:pt idx="0">
                  <c:v>0.37000000000000022</c:v>
                </c:pt>
                <c:pt idx="1">
                  <c:v>0.63000000000000045</c:v>
                </c:pt>
                <c:pt idx="2">
                  <c:v>1.0000000000000005E-2</c:v>
                </c:pt>
              </c:numCache>
            </c:numRef>
          </c:val>
        </c:ser>
        <c:dLbls>
          <c:showVal val="1"/>
        </c:dLbls>
        <c:firstSliceAng val="0"/>
      </c:pieChart>
    </c:plotArea>
    <c:plotVisOnly val="1"/>
    <c:dispBlanksAs val="zero"/>
  </c:chart>
  <c:txPr>
    <a:bodyPr/>
    <a:lstStyle/>
    <a:p>
      <a:pPr>
        <a:defRPr sz="1800"/>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9.3227387672431394E-3"/>
          <c:y val="0.2"/>
          <c:w val="0.54794520547945258"/>
          <c:h val="0.5625"/>
        </c:manualLayout>
      </c:layout>
      <c:pieChart>
        <c:varyColors val="1"/>
        <c:ser>
          <c:idx val="0"/>
          <c:order val="0"/>
          <c:tx>
            <c:strRef>
              <c:f>Sheet1!$B$1</c:f>
              <c:strCache>
                <c:ptCount val="1"/>
                <c:pt idx="0">
                  <c:v>Sales</c:v>
                </c:pt>
              </c:strCache>
            </c:strRef>
          </c:tx>
          <c:spPr>
            <a:scene3d>
              <a:camera prst="orthographicFront"/>
              <a:lightRig rig="threePt" dir="t"/>
            </a:scene3d>
            <a:sp3d>
              <a:bevelT/>
            </a:sp3d>
          </c:spPr>
          <c:dPt>
            <c:idx val="1"/>
            <c:spPr>
              <a:solidFill>
                <a:schemeClr val="accent1">
                  <a:lumMod val="50000"/>
                </a:schemeClr>
              </a:solidFill>
              <a:scene3d>
                <a:camera prst="orthographicFront"/>
                <a:lightRig rig="threePt" dir="t"/>
              </a:scene3d>
              <a:sp3d>
                <a:bevelT/>
              </a:sp3d>
            </c:spPr>
          </c:dPt>
          <c:dPt>
            <c:idx val="2"/>
            <c:spPr>
              <a:solidFill>
                <a:schemeClr val="bg1">
                  <a:lumMod val="50000"/>
                </a:schemeClr>
              </a:solidFill>
              <a:scene3d>
                <a:camera prst="orthographicFront"/>
                <a:lightRig rig="threePt" dir="t"/>
              </a:scene3d>
              <a:sp3d>
                <a:bevelT/>
              </a:sp3d>
            </c:spPr>
          </c:dPt>
          <c:dPt>
            <c:idx val="3"/>
            <c:spPr>
              <a:solidFill>
                <a:schemeClr val="bg1">
                  <a:lumMod val="50000"/>
                </a:schemeClr>
              </a:solidFill>
              <a:scene3d>
                <a:camera prst="orthographicFront"/>
                <a:lightRig rig="threePt" dir="t"/>
              </a:scene3d>
              <a:sp3d>
                <a:bevelT/>
              </a:sp3d>
            </c:spPr>
          </c:dPt>
          <c:dLbls>
            <c:dLbl>
              <c:idx val="0"/>
              <c:layout>
                <c:manualLayout>
                  <c:x val="-9.9532832368556798E-2"/>
                  <c:y val="5.8603455818022822E-2"/>
                </c:manualLayout>
              </c:layout>
              <c:dLblPos val="bestFit"/>
              <c:showVal val="1"/>
              <c:showCatName val="1"/>
              <c:separator>
</c:separator>
            </c:dLbl>
            <c:dLbl>
              <c:idx val="1"/>
              <c:spPr/>
              <c:txPr>
                <a:bodyPr/>
                <a:lstStyle/>
                <a:p>
                  <a:pPr>
                    <a:defRPr sz="1200" b="1">
                      <a:solidFill>
                        <a:schemeClr val="bg1"/>
                      </a:solidFill>
                    </a:defRPr>
                  </a:pPr>
                  <a:endParaRPr lang="en-US"/>
                </a:p>
              </c:txPr>
              <c:dLblPos val="ctr"/>
              <c:showVal val="1"/>
              <c:showCatName val="1"/>
            </c:dLbl>
            <c:dLbl>
              <c:idx val="2"/>
              <c:layout>
                <c:manualLayout>
                  <c:x val="-4.8335910066036339E-2"/>
                  <c:y val="1.9419838145231814E-2"/>
                </c:manualLayout>
              </c:layout>
              <c:spPr/>
              <c:txPr>
                <a:bodyPr/>
                <a:lstStyle/>
                <a:p>
                  <a:pPr>
                    <a:defRPr sz="1200" b="1">
                      <a:solidFill>
                        <a:schemeClr val="tx1"/>
                      </a:solidFill>
                    </a:defRPr>
                  </a:pPr>
                  <a:endParaRPr lang="en-US"/>
                </a:p>
              </c:txPr>
              <c:dLblPos val="bestFit"/>
              <c:showVal val="1"/>
              <c:showCatName val="1"/>
              <c:separator>
</c:separator>
            </c:dLbl>
            <c:txPr>
              <a:bodyPr/>
              <a:lstStyle/>
              <a:p>
                <a:pPr>
                  <a:defRPr sz="1200" b="1"/>
                </a:pPr>
                <a:endParaRPr lang="en-US"/>
              </a:p>
            </c:txPr>
            <c:dLblPos val="ctr"/>
            <c:showVal val="1"/>
            <c:showCatName val="1"/>
            <c:separator>
</c:separator>
          </c:dLbls>
          <c:cat>
            <c:strRef>
              <c:f>Sheet1!$A$2:$A$4</c:f>
              <c:strCache>
                <c:ptCount val="3"/>
                <c:pt idx="0">
                  <c:v>Yes</c:v>
                </c:pt>
                <c:pt idx="1">
                  <c:v>No</c:v>
                </c:pt>
                <c:pt idx="2">
                  <c:v>Refused</c:v>
                </c:pt>
              </c:strCache>
            </c:strRef>
          </c:cat>
          <c:val>
            <c:numRef>
              <c:f>Sheet1!$B$2:$B$4</c:f>
              <c:numCache>
                <c:formatCode>0%</c:formatCode>
                <c:ptCount val="3"/>
                <c:pt idx="0">
                  <c:v>9.0000000000000024E-2</c:v>
                </c:pt>
                <c:pt idx="1">
                  <c:v>0.89</c:v>
                </c:pt>
                <c:pt idx="2">
                  <c:v>2.0000000000000011E-2</c:v>
                </c:pt>
              </c:numCache>
            </c:numRef>
          </c:val>
        </c:ser>
        <c:dLbls>
          <c:showVal val="1"/>
        </c:dLbls>
        <c:firstSliceAng val="48"/>
      </c:pieChart>
    </c:plotArea>
    <c:plotVisOnly val="1"/>
    <c:dispBlanksAs val="zero"/>
  </c:chart>
  <c:txPr>
    <a:bodyPr/>
    <a:lstStyle/>
    <a:p>
      <a:pPr>
        <a:defRPr sz="1800"/>
      </a:pPr>
      <a:endParaRPr lang="en-U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9.3227387672431394E-3"/>
          <c:y val="0.2"/>
          <c:w val="0.54794520547945258"/>
          <c:h val="0.5625"/>
        </c:manualLayout>
      </c:layout>
      <c:pieChart>
        <c:varyColors val="1"/>
        <c:ser>
          <c:idx val="0"/>
          <c:order val="0"/>
          <c:tx>
            <c:strRef>
              <c:f>Sheet1!$B$1</c:f>
              <c:strCache>
                <c:ptCount val="1"/>
                <c:pt idx="0">
                  <c:v>Sales</c:v>
                </c:pt>
              </c:strCache>
            </c:strRef>
          </c:tx>
          <c:spPr>
            <a:scene3d>
              <a:camera prst="orthographicFront"/>
              <a:lightRig rig="threePt" dir="t"/>
            </a:scene3d>
            <a:sp3d>
              <a:bevelT/>
            </a:sp3d>
          </c:spPr>
          <c:dPt>
            <c:idx val="0"/>
            <c:explosion val="2"/>
          </c:dPt>
          <c:dPt>
            <c:idx val="1"/>
            <c:spPr>
              <a:solidFill>
                <a:schemeClr val="accent1">
                  <a:lumMod val="50000"/>
                </a:schemeClr>
              </a:solidFill>
              <a:scene3d>
                <a:camera prst="orthographicFront"/>
                <a:lightRig rig="threePt" dir="t"/>
              </a:scene3d>
              <a:sp3d>
                <a:bevelT/>
              </a:sp3d>
            </c:spPr>
          </c:dPt>
          <c:dPt>
            <c:idx val="2"/>
            <c:spPr>
              <a:solidFill>
                <a:schemeClr val="bg1">
                  <a:lumMod val="50000"/>
                </a:schemeClr>
              </a:solidFill>
              <a:scene3d>
                <a:camera prst="orthographicFront"/>
                <a:lightRig rig="threePt" dir="t"/>
              </a:scene3d>
              <a:sp3d>
                <a:bevelT/>
              </a:sp3d>
            </c:spPr>
          </c:dPt>
          <c:dPt>
            <c:idx val="3"/>
            <c:spPr>
              <a:solidFill>
                <a:schemeClr val="bg1">
                  <a:lumMod val="50000"/>
                </a:schemeClr>
              </a:solidFill>
              <a:scene3d>
                <a:camera prst="orthographicFront"/>
                <a:lightRig rig="threePt" dir="t"/>
              </a:scene3d>
              <a:sp3d>
                <a:bevelT/>
              </a:sp3d>
            </c:spPr>
          </c:dPt>
          <c:dLbls>
            <c:dLbl>
              <c:idx val="1"/>
              <c:spPr/>
              <c:txPr>
                <a:bodyPr/>
                <a:lstStyle/>
                <a:p>
                  <a:pPr>
                    <a:defRPr sz="1200" b="1">
                      <a:solidFill>
                        <a:schemeClr val="bg1"/>
                      </a:solidFill>
                    </a:defRPr>
                  </a:pPr>
                  <a:endParaRPr lang="en-US"/>
                </a:p>
              </c:txPr>
              <c:dLblPos val="ctr"/>
              <c:showVal val="1"/>
              <c:showCatName val="1"/>
            </c:dLbl>
            <c:dLbl>
              <c:idx val="2"/>
              <c:layout>
                <c:manualLayout>
                  <c:x val="1.2546890542791699E-2"/>
                  <c:y val="9.0031988188976272E-3"/>
                </c:manualLayout>
              </c:layout>
              <c:spPr/>
              <c:txPr>
                <a:bodyPr/>
                <a:lstStyle/>
                <a:p>
                  <a:pPr>
                    <a:defRPr sz="1200" b="1">
                      <a:solidFill>
                        <a:schemeClr val="tx1"/>
                      </a:solidFill>
                    </a:defRPr>
                  </a:pPr>
                  <a:endParaRPr lang="en-US"/>
                </a:p>
              </c:txPr>
              <c:dLblPos val="bestFit"/>
              <c:showVal val="1"/>
              <c:showCatName val="1"/>
              <c:separator>
</c:separator>
            </c:dLbl>
            <c:txPr>
              <a:bodyPr/>
              <a:lstStyle/>
              <a:p>
                <a:pPr>
                  <a:defRPr sz="1200" b="1"/>
                </a:pPr>
                <a:endParaRPr lang="en-US"/>
              </a:p>
            </c:txPr>
            <c:dLblPos val="ctr"/>
            <c:showVal val="1"/>
            <c:showCatName val="1"/>
            <c:separator>
</c:separator>
            <c:showLeaderLines val="1"/>
          </c:dLbls>
          <c:cat>
            <c:strRef>
              <c:f>Sheet1!$A$2:$A$4</c:f>
              <c:strCache>
                <c:ptCount val="3"/>
                <c:pt idx="0">
                  <c:v>Yes</c:v>
                </c:pt>
                <c:pt idx="1">
                  <c:v>No</c:v>
                </c:pt>
                <c:pt idx="2">
                  <c:v>Refused</c:v>
                </c:pt>
              </c:strCache>
            </c:strRef>
          </c:cat>
          <c:val>
            <c:numRef>
              <c:f>Sheet1!$B$2:$B$4</c:f>
              <c:numCache>
                <c:formatCode>0%</c:formatCode>
                <c:ptCount val="3"/>
                <c:pt idx="0">
                  <c:v>0.44</c:v>
                </c:pt>
                <c:pt idx="1">
                  <c:v>0.55000000000000004</c:v>
                </c:pt>
                <c:pt idx="2">
                  <c:v>1.0000000000000005E-2</c:v>
                </c:pt>
              </c:numCache>
            </c:numRef>
          </c:val>
        </c:ser>
        <c:dLbls>
          <c:showVal val="1"/>
        </c:dLbls>
        <c:firstSliceAng val="0"/>
      </c:pieChart>
    </c:plotArea>
    <c:plotVisOnly val="1"/>
    <c:dispBlanksAs val="zero"/>
  </c:chart>
  <c:txPr>
    <a:bodyPr/>
    <a:lstStyle/>
    <a:p>
      <a:pPr>
        <a:defRPr sz="1800"/>
      </a:pPr>
      <a:endParaRPr lang="en-US"/>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4.3432578740157497E-2"/>
          <c:y val="0.43412698412698436"/>
          <c:w val="0.54794520547945258"/>
          <c:h val="0.5625"/>
        </c:manualLayout>
      </c:layout>
      <c:pieChart>
        <c:varyColors val="1"/>
        <c:ser>
          <c:idx val="0"/>
          <c:order val="0"/>
          <c:tx>
            <c:strRef>
              <c:f>Sheet1!$B$1</c:f>
              <c:strCache>
                <c:ptCount val="1"/>
                <c:pt idx="0">
                  <c:v>Sales</c:v>
                </c:pt>
              </c:strCache>
            </c:strRef>
          </c:tx>
          <c:spPr>
            <a:scene3d>
              <a:camera prst="orthographicFront"/>
              <a:lightRig rig="threePt" dir="t"/>
            </a:scene3d>
            <a:sp3d>
              <a:bevelT/>
            </a:sp3d>
          </c:spPr>
          <c:dPt>
            <c:idx val="1"/>
            <c:spPr>
              <a:solidFill>
                <a:schemeClr val="accent1">
                  <a:lumMod val="50000"/>
                </a:schemeClr>
              </a:solidFill>
              <a:scene3d>
                <a:camera prst="orthographicFront"/>
                <a:lightRig rig="threePt" dir="t"/>
              </a:scene3d>
              <a:sp3d>
                <a:bevelT/>
              </a:sp3d>
            </c:spPr>
          </c:dPt>
          <c:dPt>
            <c:idx val="2"/>
            <c:spPr>
              <a:solidFill>
                <a:schemeClr val="accent1">
                  <a:lumMod val="50000"/>
                </a:schemeClr>
              </a:solidFill>
              <a:scene3d>
                <a:camera prst="orthographicFront"/>
                <a:lightRig rig="threePt" dir="t"/>
              </a:scene3d>
              <a:sp3d>
                <a:bevelT/>
              </a:sp3d>
            </c:spPr>
          </c:dPt>
          <c:dPt>
            <c:idx val="3"/>
            <c:spPr>
              <a:solidFill>
                <a:schemeClr val="bg1">
                  <a:lumMod val="50000"/>
                </a:schemeClr>
              </a:solidFill>
              <a:scene3d>
                <a:camera prst="orthographicFront"/>
                <a:lightRig rig="threePt" dir="t"/>
              </a:scene3d>
              <a:sp3d>
                <a:bevelT/>
              </a:sp3d>
            </c:spPr>
          </c:dPt>
          <c:dLbls>
            <c:dLbl>
              <c:idx val="1"/>
              <c:spPr/>
              <c:txPr>
                <a:bodyPr/>
                <a:lstStyle/>
                <a:p>
                  <a:pPr>
                    <a:defRPr sz="1200" b="1">
                      <a:solidFill>
                        <a:schemeClr val="bg1"/>
                      </a:solidFill>
                    </a:defRPr>
                  </a:pPr>
                  <a:endParaRPr lang="en-US"/>
                </a:p>
              </c:txPr>
              <c:dLblPos val="ctr"/>
              <c:showVal val="1"/>
              <c:showCatName val="1"/>
            </c:dLbl>
            <c:txPr>
              <a:bodyPr/>
              <a:lstStyle/>
              <a:p>
                <a:pPr>
                  <a:defRPr sz="1200" b="1"/>
                </a:pPr>
                <a:endParaRPr lang="en-US"/>
              </a:p>
            </c:txPr>
            <c:dLblPos val="ctr"/>
            <c:showVal val="1"/>
            <c:showCatName val="1"/>
            <c:separator>
</c:separator>
          </c:dLbls>
          <c:cat>
            <c:strRef>
              <c:f>Sheet1!$A$2:$A$3</c:f>
              <c:strCache>
                <c:ptCount val="2"/>
                <c:pt idx="0">
                  <c:v>Yes</c:v>
                </c:pt>
                <c:pt idx="1">
                  <c:v>No</c:v>
                </c:pt>
              </c:strCache>
            </c:strRef>
          </c:cat>
          <c:val>
            <c:numRef>
              <c:f>Sheet1!$B$2:$B$3</c:f>
              <c:numCache>
                <c:formatCode>0%</c:formatCode>
                <c:ptCount val="2"/>
                <c:pt idx="0">
                  <c:v>0.54</c:v>
                </c:pt>
                <c:pt idx="1">
                  <c:v>0.46</c:v>
                </c:pt>
              </c:numCache>
            </c:numRef>
          </c:val>
        </c:ser>
        <c:dLbls>
          <c:showVal val="1"/>
        </c:dLbls>
        <c:firstSliceAng val="0"/>
      </c:pieChart>
    </c:plotArea>
    <c:plotVisOnly val="1"/>
    <c:dispBlanksAs val="zero"/>
  </c:chart>
  <c:txPr>
    <a:bodyPr/>
    <a:lstStyle/>
    <a:p>
      <a:pPr>
        <a:defRPr sz="1800"/>
      </a:pPr>
      <a:endParaRPr lang="en-US"/>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2.7878937007874059E-2"/>
          <c:y val="0.43750000000000022"/>
          <c:w val="0.54794520547945258"/>
          <c:h val="0.5625"/>
        </c:manualLayout>
      </c:layout>
      <c:pieChart>
        <c:varyColors val="1"/>
        <c:ser>
          <c:idx val="0"/>
          <c:order val="0"/>
          <c:tx>
            <c:strRef>
              <c:f>Sheet1!$B$1</c:f>
              <c:strCache>
                <c:ptCount val="1"/>
                <c:pt idx="0">
                  <c:v>Sales</c:v>
                </c:pt>
              </c:strCache>
            </c:strRef>
          </c:tx>
          <c:spPr>
            <a:scene3d>
              <a:camera prst="orthographicFront"/>
              <a:lightRig rig="threePt" dir="t"/>
            </a:scene3d>
            <a:sp3d>
              <a:bevelT/>
            </a:sp3d>
          </c:spPr>
          <c:dPt>
            <c:idx val="1"/>
            <c:spPr>
              <a:solidFill>
                <a:schemeClr val="accent1">
                  <a:lumMod val="50000"/>
                </a:schemeClr>
              </a:solidFill>
              <a:scene3d>
                <a:camera prst="orthographicFront"/>
                <a:lightRig rig="threePt" dir="t"/>
              </a:scene3d>
              <a:sp3d>
                <a:bevelT/>
              </a:sp3d>
            </c:spPr>
          </c:dPt>
          <c:dPt>
            <c:idx val="2"/>
            <c:spPr>
              <a:solidFill>
                <a:schemeClr val="bg1">
                  <a:lumMod val="50000"/>
                </a:schemeClr>
              </a:solidFill>
              <a:scene3d>
                <a:camera prst="orthographicFront"/>
                <a:lightRig rig="threePt" dir="t"/>
              </a:scene3d>
              <a:sp3d>
                <a:bevelT/>
              </a:sp3d>
            </c:spPr>
          </c:dPt>
          <c:dPt>
            <c:idx val="3"/>
            <c:spPr>
              <a:solidFill>
                <a:schemeClr val="bg1">
                  <a:lumMod val="50000"/>
                </a:schemeClr>
              </a:solidFill>
              <a:scene3d>
                <a:camera prst="orthographicFront"/>
                <a:lightRig rig="threePt" dir="t"/>
              </a:scene3d>
              <a:sp3d>
                <a:bevelT/>
              </a:sp3d>
            </c:spPr>
          </c:dPt>
          <c:dLbls>
            <c:dLbl>
              <c:idx val="1"/>
              <c:spPr/>
              <c:txPr>
                <a:bodyPr/>
                <a:lstStyle/>
                <a:p>
                  <a:pPr>
                    <a:defRPr sz="1200" b="1">
                      <a:solidFill>
                        <a:schemeClr val="bg1"/>
                      </a:solidFill>
                    </a:defRPr>
                  </a:pPr>
                  <a:endParaRPr lang="en-US"/>
                </a:p>
              </c:txPr>
              <c:dLblPos val="ctr"/>
              <c:showVal val="1"/>
              <c:showCatName val="1"/>
            </c:dLbl>
            <c:txPr>
              <a:bodyPr/>
              <a:lstStyle/>
              <a:p>
                <a:pPr>
                  <a:defRPr sz="1200" b="1"/>
                </a:pPr>
                <a:endParaRPr lang="en-US"/>
              </a:p>
            </c:txPr>
            <c:dLblPos val="ctr"/>
            <c:showVal val="1"/>
            <c:showCatName val="1"/>
            <c:separator>
</c:separator>
          </c:dLbls>
          <c:cat>
            <c:strRef>
              <c:f>Sheet1!$A$2:$A$3</c:f>
              <c:strCache>
                <c:ptCount val="2"/>
                <c:pt idx="0">
                  <c:v>Yes</c:v>
                </c:pt>
                <c:pt idx="1">
                  <c:v>No</c:v>
                </c:pt>
              </c:strCache>
            </c:strRef>
          </c:cat>
          <c:val>
            <c:numRef>
              <c:f>Sheet1!$B$2:$B$3</c:f>
              <c:numCache>
                <c:formatCode>0%</c:formatCode>
                <c:ptCount val="2"/>
                <c:pt idx="0">
                  <c:v>0.60000000000000042</c:v>
                </c:pt>
                <c:pt idx="1">
                  <c:v>0.4</c:v>
                </c:pt>
              </c:numCache>
            </c:numRef>
          </c:val>
        </c:ser>
        <c:dLbls>
          <c:showVal val="1"/>
        </c:dLbls>
        <c:firstSliceAng val="0"/>
      </c:pieChart>
    </c:plotArea>
    <c:plotVisOnly val="1"/>
    <c:dispBlanksAs val="zero"/>
  </c:chart>
  <c:txPr>
    <a:bodyPr/>
    <a:lstStyle/>
    <a:p>
      <a:pPr>
        <a:defRPr sz="1800"/>
      </a:pPr>
      <a:endParaRPr lang="en-US"/>
    </a:p>
  </c:txPr>
  <c:externalData r:id="rId1"/>
</c:chartSpace>
</file>

<file path=ppt/handoutMasters/_rels/handoutMaster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bwMode="gray">
          <a:xfrm>
            <a:off x="5860727" y="8772113"/>
            <a:ext cx="689275" cy="267965"/>
          </a:xfrm>
          <a:prstGeom prst="rect">
            <a:avLst/>
          </a:prstGeom>
        </p:spPr>
        <p:txBody>
          <a:bodyPr vert="horz" lIns="0" tIns="0" rIns="0" bIns="0" rtlCol="0" anchor="b"/>
          <a:lstStyle>
            <a:lvl1pPr algn="r">
              <a:defRPr sz="1200"/>
            </a:lvl1pPr>
          </a:lstStyle>
          <a:p>
            <a:r>
              <a:rPr lang="en-US" sz="800" dirty="0" smtClean="0">
                <a:solidFill>
                  <a:schemeClr val="bg2"/>
                </a:solidFill>
              </a:rPr>
              <a:t>Page </a:t>
            </a:r>
            <a:fld id="{631115FC-FCCC-412E-8B45-85A3F482063D}" type="slidenum">
              <a:rPr lang="en-US" sz="800" smtClean="0">
                <a:solidFill>
                  <a:schemeClr val="bg2"/>
                </a:solidFill>
              </a:rPr>
              <a:pPr/>
              <a:t>‹#›</a:t>
            </a:fld>
            <a:endParaRPr lang="en-US" sz="800" dirty="0">
              <a:solidFill>
                <a:schemeClr val="bg2"/>
              </a:solidFill>
            </a:endParaRP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xmlns="" val="0"/>
              </a:ext>
            </a:extLst>
          </a:blip>
          <a:stretch>
            <a:fillRect/>
          </a:stretch>
        </p:blipFill>
        <p:spPr bwMode="gray">
          <a:xfrm>
            <a:off x="6107755" y="190331"/>
            <a:ext cx="445519" cy="401948"/>
          </a:xfrm>
          <a:prstGeom prst="rect">
            <a:avLst/>
          </a:prstGeom>
          <a:noFill/>
          <a:extLst>
            <a:ext uri="{909E8E84-426E-40DD-AFC4-6F175D3DCCD1}">
              <a14:hiddenFill xmlns:a14="http://schemas.microsoft.com/office/drawing/2010/main" xmlns="">
                <a:solidFill>
                  <a:srgbClr val="FFFFFF"/>
                </a:solidFill>
              </a14:hiddenFill>
            </a:ext>
          </a:extLst>
        </p:spPr>
      </p:pic>
      <p:sp>
        <p:nvSpPr>
          <p:cNvPr id="3" name="TextBox 2"/>
          <p:cNvSpPr txBox="1"/>
          <p:nvPr/>
        </p:nvSpPr>
        <p:spPr>
          <a:xfrm>
            <a:off x="460052" y="8772075"/>
            <a:ext cx="5124529" cy="267965"/>
          </a:xfrm>
          <a:prstGeom prst="rect">
            <a:avLst/>
          </a:prstGeom>
        </p:spPr>
        <p:txBody>
          <a:bodyPr vert="horz" lIns="0" tIns="0" rIns="0" bIns="0" rtlCol="0" anchor="b"/>
          <a:lstStyle>
            <a:defPPr>
              <a:defRPr lang="en-US"/>
            </a:defPPr>
            <a:lvl1pPr>
              <a:defRPr sz="800">
                <a:solidFill>
                  <a:schemeClr val="bg2"/>
                </a:solidFill>
              </a:defRPr>
            </a:lvl1pPr>
          </a:lstStyle>
          <a:p>
            <a:r>
              <a:rPr lang="en-US" dirty="0"/>
              <a:t>© GfK 2012 | Title of presentation | DD. Month 2012</a:t>
            </a:r>
          </a:p>
        </p:txBody>
      </p:sp>
    </p:spTree>
    <p:extLst>
      <p:ext uri="{BB962C8B-B14F-4D97-AF65-F5344CB8AC3E}">
        <p14:creationId xmlns:p14="http://schemas.microsoft.com/office/powerpoint/2010/main" xmlns="" val="16671370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bwMode="gray">
          <a:xfrm>
            <a:off x="708025" y="763588"/>
            <a:ext cx="4618038" cy="3462337"/>
          </a:xfrm>
          <a:prstGeom prst="rect">
            <a:avLst/>
          </a:prstGeom>
          <a:noFill/>
          <a:ln w="12700">
            <a:solidFill>
              <a:prstClr val="black"/>
            </a:solidFill>
          </a:ln>
        </p:spPr>
        <p:txBody>
          <a:bodyPr vert="horz" lIns="91440" tIns="45720" rIns="91440" bIns="45720" rtlCol="0" anchor="ctr"/>
          <a:lstStyle/>
          <a:p>
            <a:endParaRPr lang="en-US" dirty="0"/>
          </a:p>
        </p:txBody>
      </p:sp>
      <p:sp>
        <p:nvSpPr>
          <p:cNvPr id="13" name="Slide Number Placeholder 4"/>
          <p:cNvSpPr>
            <a:spLocks noGrp="1"/>
          </p:cNvSpPr>
          <p:nvPr>
            <p:ph type="sldNum" sz="quarter" idx="5"/>
          </p:nvPr>
        </p:nvSpPr>
        <p:spPr bwMode="gray">
          <a:xfrm>
            <a:off x="5860728" y="8772113"/>
            <a:ext cx="689626" cy="267965"/>
          </a:xfrm>
          <a:prstGeom prst="rect">
            <a:avLst/>
          </a:prstGeom>
        </p:spPr>
        <p:txBody>
          <a:bodyPr vert="horz" lIns="0" tIns="0" rIns="0" bIns="0" rtlCol="0" anchor="b"/>
          <a:lstStyle>
            <a:lvl1pPr algn="r">
              <a:defRPr sz="1200"/>
            </a:lvl1pPr>
          </a:lstStyle>
          <a:p>
            <a:r>
              <a:rPr lang="en-US" sz="800" dirty="0" smtClean="0">
                <a:solidFill>
                  <a:schemeClr val="bg2"/>
                </a:solidFill>
              </a:rPr>
              <a:t>Page </a:t>
            </a:r>
            <a:fld id="{631115FC-FCCC-412E-8B45-85A3F482063D}" type="slidenum">
              <a:rPr lang="en-US" sz="800" smtClean="0">
                <a:solidFill>
                  <a:schemeClr val="bg2"/>
                </a:solidFill>
              </a:rPr>
              <a:pPr/>
              <a:t>‹#›</a:t>
            </a:fld>
            <a:endParaRPr lang="en-US" sz="800" dirty="0">
              <a:solidFill>
                <a:schemeClr val="bg2"/>
              </a:solidFill>
            </a:endParaRPr>
          </a:p>
        </p:txBody>
      </p:sp>
      <p:sp>
        <p:nvSpPr>
          <p:cNvPr id="6" name="TextBox 5"/>
          <p:cNvSpPr txBox="1"/>
          <p:nvPr/>
        </p:nvSpPr>
        <p:spPr>
          <a:xfrm>
            <a:off x="460052" y="8772075"/>
            <a:ext cx="5124529" cy="267965"/>
          </a:xfrm>
          <a:prstGeom prst="rect">
            <a:avLst/>
          </a:prstGeom>
        </p:spPr>
        <p:txBody>
          <a:bodyPr vert="horz" lIns="0" tIns="0" rIns="0" bIns="0" rtlCol="0" anchor="b"/>
          <a:lstStyle>
            <a:defPPr>
              <a:defRPr lang="en-US"/>
            </a:defPPr>
            <a:lvl1pPr>
              <a:defRPr sz="800">
                <a:solidFill>
                  <a:schemeClr val="bg2"/>
                </a:solidFill>
              </a:defRPr>
            </a:lvl1pPr>
          </a:lstStyle>
          <a:p>
            <a:r>
              <a:rPr lang="en-US" dirty="0"/>
              <a:t>© GfK 2012 | Title of presentation | DD. Month 2012</a:t>
            </a:r>
          </a:p>
        </p:txBody>
      </p:sp>
    </p:spTree>
    <p:extLst>
      <p:ext uri="{BB962C8B-B14F-4D97-AF65-F5344CB8AC3E}">
        <p14:creationId xmlns:p14="http://schemas.microsoft.com/office/powerpoint/2010/main" xmlns="" val="466329642"/>
      </p:ext>
    </p:extLst>
  </p:cSld>
  <p:clrMap bg1="lt1" tx1="dk1" bg2="lt2" tx2="dk2" accent1="accent1" accent2="accent2" accent3="accent3" accent4="accent4" accent5="accent5" accent6="accent6" hlink="hlink" folHlink="folHlink"/>
  <p:notesStyle>
    <a:lvl1pPr marL="0" indent="0" algn="l" defTabSz="914400" rtl="0" eaLnBrk="1" latinLnBrk="0" hangingPunct="1">
      <a:spcAft>
        <a:spcPts val="300"/>
      </a:spcAft>
      <a:buFont typeface="Arial" pitchFamily="34" charset="0"/>
      <a:buNone/>
      <a:defRPr sz="1000" kern="1200">
        <a:solidFill>
          <a:schemeClr val="tx2"/>
        </a:solidFill>
        <a:latin typeface="+mn-lt"/>
        <a:ea typeface="+mn-ea"/>
        <a:cs typeface="+mn-cs"/>
      </a:defRPr>
    </a:lvl1pPr>
    <a:lvl2pPr marL="0" indent="0" algn="l" defTabSz="914400" rtl="0" eaLnBrk="1" latinLnBrk="0" hangingPunct="1">
      <a:spcAft>
        <a:spcPts val="300"/>
      </a:spcAft>
      <a:buFont typeface="Arial" pitchFamily="34" charset="0"/>
      <a:buNone/>
      <a:defRPr sz="1000" kern="1200">
        <a:solidFill>
          <a:schemeClr val="tx1"/>
        </a:solidFill>
        <a:latin typeface="+mn-lt"/>
        <a:ea typeface="+mn-ea"/>
        <a:cs typeface="+mn-cs"/>
      </a:defRPr>
    </a:lvl2pPr>
    <a:lvl3pPr marL="90488" indent="-90488" algn="l" defTabSz="914400" rtl="0" eaLnBrk="1" latinLnBrk="0" hangingPunct="1">
      <a:spcAft>
        <a:spcPts val="300"/>
      </a:spcAft>
      <a:buFont typeface="Arial" pitchFamily="34" charset="0"/>
      <a:buChar char="•"/>
      <a:defRPr sz="1000" kern="1200">
        <a:solidFill>
          <a:schemeClr val="tx1"/>
        </a:solidFill>
        <a:latin typeface="+mn-lt"/>
        <a:ea typeface="+mn-ea"/>
        <a:cs typeface="+mn-cs"/>
      </a:defRPr>
    </a:lvl3pPr>
    <a:lvl4pPr marL="179388" indent="-90488" algn="l" defTabSz="914400" rtl="0" eaLnBrk="1" latinLnBrk="0" hangingPunct="1">
      <a:spcAft>
        <a:spcPts val="300"/>
      </a:spcAft>
      <a:buFont typeface="Arial" pitchFamily="34" charset="0"/>
      <a:buChar char="•"/>
      <a:defRPr sz="1000" kern="1200">
        <a:solidFill>
          <a:schemeClr val="tx1"/>
        </a:solidFill>
        <a:latin typeface="+mn-lt"/>
        <a:ea typeface="+mn-ea"/>
        <a:cs typeface="+mn-cs"/>
      </a:defRPr>
    </a:lvl4pPr>
    <a:lvl5pPr marL="263525" indent="-88900" algn="l" defTabSz="914400" rtl="0" eaLnBrk="1" latinLnBrk="0" hangingPunct="1">
      <a:spcAft>
        <a:spcPts val="300"/>
      </a:spcAft>
      <a:buFont typeface="Arial" pitchFamily="34" charset="0"/>
      <a:buChar char="•"/>
      <a:defRPr sz="1000" kern="1200">
        <a:solidFill>
          <a:schemeClr val="tx1"/>
        </a:solidFill>
        <a:latin typeface="+mn-lt"/>
        <a:ea typeface="+mn-ea"/>
        <a:cs typeface="+mn-cs"/>
      </a:defRPr>
    </a:lvl5pPr>
    <a:lvl6pPr marL="263525" indent="-88900" algn="l" defTabSz="914400" rtl="0" eaLnBrk="1" latinLnBrk="0" hangingPunct="1">
      <a:spcAft>
        <a:spcPts val="300"/>
      </a:spcAft>
      <a:buFont typeface="Arial" pitchFamily="34" charset="0"/>
      <a:buChar char="•"/>
      <a:defRPr sz="1000" kern="1200">
        <a:solidFill>
          <a:schemeClr val="tx1"/>
        </a:solidFill>
        <a:latin typeface="+mn-lt"/>
        <a:ea typeface="+mn-ea"/>
        <a:cs typeface="+mn-cs"/>
      </a:defRPr>
    </a:lvl6pPr>
    <a:lvl7pPr marL="266700" indent="-88900" algn="l" defTabSz="914400" rtl="0" eaLnBrk="1" latinLnBrk="0" hangingPunct="1">
      <a:spcAft>
        <a:spcPts val="300"/>
      </a:spcAft>
      <a:buFont typeface="Arial" pitchFamily="34" charset="0"/>
      <a:buChar char="•"/>
      <a:defRPr sz="1000" kern="1200">
        <a:solidFill>
          <a:schemeClr val="tx1"/>
        </a:solidFill>
        <a:latin typeface="+mn-lt"/>
        <a:ea typeface="+mn-ea"/>
        <a:cs typeface="+mn-cs"/>
      </a:defRPr>
    </a:lvl7pPr>
    <a:lvl8pPr marL="266700" indent="-88900" algn="l" defTabSz="914400" rtl="0" eaLnBrk="1" latinLnBrk="0" hangingPunct="1">
      <a:spcAft>
        <a:spcPts val="300"/>
      </a:spcAft>
      <a:buFont typeface="Arial" pitchFamily="34" charset="0"/>
      <a:buChar char="•"/>
      <a:defRPr sz="1000" kern="1200">
        <a:solidFill>
          <a:schemeClr val="tx1"/>
        </a:solidFill>
        <a:latin typeface="+mn-lt"/>
        <a:ea typeface="+mn-ea"/>
        <a:cs typeface="+mn-cs"/>
      </a:defRPr>
    </a:lvl8pPr>
    <a:lvl9pPr marL="266700" indent="-88900" algn="l" defTabSz="914400" rtl="0" eaLnBrk="1" latinLnBrk="0" hangingPunct="1">
      <a:spcAft>
        <a:spcPts val="300"/>
      </a:spcAft>
      <a:buFont typeface="Arial" pitchFamily="34" charset="0"/>
      <a:buChar char="•"/>
      <a:defRPr sz="1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60049" y="4399839"/>
            <a:ext cx="6090306" cy="4145901"/>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r>
              <a:rPr lang="en-US" sz="800" dirty="0" smtClean="0">
                <a:solidFill>
                  <a:schemeClr val="bg2"/>
                </a:solidFill>
              </a:rPr>
              <a:t>Page </a:t>
            </a:r>
            <a:fld id="{631115FC-FCCC-412E-8B45-85A3F482063D}" type="slidenum">
              <a:rPr lang="en-US" sz="800" smtClean="0">
                <a:solidFill>
                  <a:schemeClr val="bg2"/>
                </a:solidFill>
              </a:rPr>
              <a:pPr/>
              <a:t>1</a:t>
            </a:fld>
            <a:endParaRPr lang="en-US" sz="800" dirty="0">
              <a:solidFill>
                <a:schemeClr val="bg2"/>
              </a:solidFill>
            </a:endParaRPr>
          </a:p>
        </p:txBody>
      </p:sp>
    </p:spTree>
    <p:extLst>
      <p:ext uri="{BB962C8B-B14F-4D97-AF65-F5344CB8AC3E}">
        <p14:creationId xmlns:p14="http://schemas.microsoft.com/office/powerpoint/2010/main" xmlns="" val="16501390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60049" y="4399834"/>
            <a:ext cx="6090306" cy="4145901"/>
          </a:xfrm>
          <a:prstGeom prst="rect">
            <a:avLst/>
          </a:prstGeom>
        </p:spPr>
        <p:txBody>
          <a:bodyPr lIns="92830" tIns="46415" rIns="92830" bIns="46415"/>
          <a:lstStyle/>
          <a:p>
            <a:endParaRPr lang="en-US" dirty="0"/>
          </a:p>
        </p:txBody>
      </p:sp>
      <p:sp>
        <p:nvSpPr>
          <p:cNvPr id="4" name="Slide Number Placeholder 3"/>
          <p:cNvSpPr>
            <a:spLocks noGrp="1"/>
          </p:cNvSpPr>
          <p:nvPr>
            <p:ph type="sldNum" sz="quarter" idx="10"/>
          </p:nvPr>
        </p:nvSpPr>
        <p:spPr/>
        <p:txBody>
          <a:bodyPr/>
          <a:lstStyle/>
          <a:p>
            <a:r>
              <a:rPr lang="en-US" sz="800" dirty="0">
                <a:solidFill>
                  <a:srgbClr val="EEECE1"/>
                </a:solidFill>
              </a:rPr>
              <a:t>Page </a:t>
            </a:r>
            <a:fld id="{631115FC-FCCC-412E-8B45-85A3F482063D}" type="slidenum">
              <a:rPr lang="en-US" sz="800">
                <a:solidFill>
                  <a:srgbClr val="EEECE1"/>
                </a:solidFill>
              </a:rPr>
              <a:pPr/>
              <a:t>17</a:t>
            </a:fld>
            <a:endParaRPr lang="en-US" sz="800" dirty="0">
              <a:solidFill>
                <a:srgbClr val="EEECE1"/>
              </a:solidFill>
            </a:endParaRPr>
          </a:p>
        </p:txBody>
      </p:sp>
    </p:spTree>
    <p:extLst>
      <p:ext uri="{BB962C8B-B14F-4D97-AF65-F5344CB8AC3E}">
        <p14:creationId xmlns:p14="http://schemas.microsoft.com/office/powerpoint/2010/main" xmlns="" val="19504702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60049" y="4399839"/>
            <a:ext cx="6090306" cy="4145901"/>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r>
              <a:rPr lang="en-US" sz="800" dirty="0" smtClean="0">
                <a:solidFill>
                  <a:schemeClr val="bg2"/>
                </a:solidFill>
              </a:rPr>
              <a:t>Page </a:t>
            </a:r>
            <a:fld id="{631115FC-FCCC-412E-8B45-85A3F482063D}" type="slidenum">
              <a:rPr lang="en-US" sz="800" smtClean="0">
                <a:solidFill>
                  <a:schemeClr val="bg2"/>
                </a:solidFill>
              </a:rPr>
              <a:pPr/>
              <a:t>18</a:t>
            </a:fld>
            <a:endParaRPr lang="en-US" sz="800" dirty="0">
              <a:solidFill>
                <a:schemeClr val="bg2"/>
              </a:solidFill>
            </a:endParaRPr>
          </a:p>
        </p:txBody>
      </p:sp>
    </p:spTree>
    <p:extLst>
      <p:ext uri="{BB962C8B-B14F-4D97-AF65-F5344CB8AC3E}">
        <p14:creationId xmlns:p14="http://schemas.microsoft.com/office/powerpoint/2010/main" xmlns="" val="19504702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60049" y="4399839"/>
            <a:ext cx="6090306" cy="4145901"/>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r>
              <a:rPr lang="en-US" sz="800" dirty="0" smtClean="0">
                <a:solidFill>
                  <a:schemeClr val="bg2"/>
                </a:solidFill>
              </a:rPr>
              <a:t>Page </a:t>
            </a:r>
            <a:fld id="{631115FC-FCCC-412E-8B45-85A3F482063D}" type="slidenum">
              <a:rPr lang="en-US" sz="800" smtClean="0">
                <a:solidFill>
                  <a:schemeClr val="bg2"/>
                </a:solidFill>
              </a:rPr>
              <a:pPr/>
              <a:t>19</a:t>
            </a:fld>
            <a:endParaRPr lang="en-US" sz="800" dirty="0">
              <a:solidFill>
                <a:schemeClr val="bg2"/>
              </a:solidFill>
            </a:endParaRPr>
          </a:p>
        </p:txBody>
      </p:sp>
    </p:spTree>
    <p:extLst>
      <p:ext uri="{BB962C8B-B14F-4D97-AF65-F5344CB8AC3E}">
        <p14:creationId xmlns:p14="http://schemas.microsoft.com/office/powerpoint/2010/main" xmlns="" val="19504702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60049" y="4399839"/>
            <a:ext cx="6090306" cy="4145901"/>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r>
              <a:rPr lang="en-US" sz="800" dirty="0" smtClean="0">
                <a:solidFill>
                  <a:schemeClr val="bg2"/>
                </a:solidFill>
              </a:rPr>
              <a:t>Page </a:t>
            </a:r>
            <a:fld id="{631115FC-FCCC-412E-8B45-85A3F482063D}" type="slidenum">
              <a:rPr lang="en-US" sz="800" smtClean="0">
                <a:solidFill>
                  <a:schemeClr val="bg2"/>
                </a:solidFill>
              </a:rPr>
              <a:pPr/>
              <a:t>21</a:t>
            </a:fld>
            <a:endParaRPr lang="en-US" sz="800" dirty="0">
              <a:solidFill>
                <a:schemeClr val="bg2"/>
              </a:solidFill>
            </a:endParaRPr>
          </a:p>
        </p:txBody>
      </p:sp>
    </p:spTree>
    <p:extLst>
      <p:ext uri="{BB962C8B-B14F-4D97-AF65-F5344CB8AC3E}">
        <p14:creationId xmlns:p14="http://schemas.microsoft.com/office/powerpoint/2010/main" xmlns="" val="19504702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60049" y="4399839"/>
            <a:ext cx="6090306" cy="4145901"/>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r>
              <a:rPr lang="en-US" sz="800" dirty="0" smtClean="0">
                <a:solidFill>
                  <a:schemeClr val="bg2"/>
                </a:solidFill>
              </a:rPr>
              <a:t>Page </a:t>
            </a:r>
            <a:fld id="{631115FC-FCCC-412E-8B45-85A3F482063D}" type="slidenum">
              <a:rPr lang="en-US" sz="800" smtClean="0">
                <a:solidFill>
                  <a:schemeClr val="bg2"/>
                </a:solidFill>
              </a:rPr>
              <a:pPr/>
              <a:t>23</a:t>
            </a:fld>
            <a:endParaRPr lang="en-US" sz="800" dirty="0">
              <a:solidFill>
                <a:schemeClr val="bg2"/>
              </a:solidFill>
            </a:endParaRPr>
          </a:p>
        </p:txBody>
      </p:sp>
    </p:spTree>
    <p:extLst>
      <p:ext uri="{BB962C8B-B14F-4D97-AF65-F5344CB8AC3E}">
        <p14:creationId xmlns:p14="http://schemas.microsoft.com/office/powerpoint/2010/main" xmlns="" val="19504702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60049" y="4399839"/>
            <a:ext cx="6090306" cy="4145901"/>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r>
              <a:rPr lang="en-US" sz="800" dirty="0" smtClean="0">
                <a:solidFill>
                  <a:schemeClr val="bg2"/>
                </a:solidFill>
              </a:rPr>
              <a:t>Page </a:t>
            </a:r>
            <a:fld id="{631115FC-FCCC-412E-8B45-85A3F482063D}" type="slidenum">
              <a:rPr lang="en-US" sz="800" smtClean="0">
                <a:solidFill>
                  <a:schemeClr val="bg2"/>
                </a:solidFill>
              </a:rPr>
              <a:pPr/>
              <a:t>24</a:t>
            </a:fld>
            <a:endParaRPr lang="en-US" sz="800" dirty="0">
              <a:solidFill>
                <a:schemeClr val="bg2"/>
              </a:solidFill>
            </a:endParaRPr>
          </a:p>
        </p:txBody>
      </p:sp>
    </p:spTree>
    <p:extLst>
      <p:ext uri="{BB962C8B-B14F-4D97-AF65-F5344CB8AC3E}">
        <p14:creationId xmlns:p14="http://schemas.microsoft.com/office/powerpoint/2010/main" xmlns="" val="19504702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60049" y="4399839"/>
            <a:ext cx="6090306" cy="4145901"/>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r>
              <a:rPr lang="en-US" sz="800" dirty="0" smtClean="0">
                <a:solidFill>
                  <a:schemeClr val="bg2"/>
                </a:solidFill>
              </a:rPr>
              <a:t>Page </a:t>
            </a:r>
            <a:fld id="{631115FC-FCCC-412E-8B45-85A3F482063D}" type="slidenum">
              <a:rPr lang="en-US" sz="800" smtClean="0">
                <a:solidFill>
                  <a:schemeClr val="bg2"/>
                </a:solidFill>
              </a:rPr>
              <a:pPr/>
              <a:t>25</a:t>
            </a:fld>
            <a:endParaRPr lang="en-US" sz="800" dirty="0">
              <a:solidFill>
                <a:schemeClr val="bg2"/>
              </a:solidFill>
            </a:endParaRPr>
          </a:p>
        </p:txBody>
      </p:sp>
    </p:spTree>
    <p:extLst>
      <p:ext uri="{BB962C8B-B14F-4D97-AF65-F5344CB8AC3E}">
        <p14:creationId xmlns:p14="http://schemas.microsoft.com/office/powerpoint/2010/main" xmlns="" val="19504702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60049" y="4399839"/>
            <a:ext cx="6090306" cy="4145901"/>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r>
              <a:rPr lang="en-US" sz="800" dirty="0" smtClean="0">
                <a:solidFill>
                  <a:schemeClr val="bg2"/>
                </a:solidFill>
              </a:rPr>
              <a:t>Page </a:t>
            </a:r>
            <a:fld id="{631115FC-FCCC-412E-8B45-85A3F482063D}" type="slidenum">
              <a:rPr lang="en-US" sz="800" smtClean="0">
                <a:solidFill>
                  <a:schemeClr val="bg2"/>
                </a:solidFill>
              </a:rPr>
              <a:pPr/>
              <a:t>26</a:t>
            </a:fld>
            <a:endParaRPr lang="en-US" sz="800" dirty="0">
              <a:solidFill>
                <a:schemeClr val="bg2"/>
              </a:solidFill>
            </a:endParaRPr>
          </a:p>
        </p:txBody>
      </p:sp>
    </p:spTree>
    <p:extLst>
      <p:ext uri="{BB962C8B-B14F-4D97-AF65-F5344CB8AC3E}">
        <p14:creationId xmlns:p14="http://schemas.microsoft.com/office/powerpoint/2010/main" xmlns="" val="19504702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60049" y="4399839"/>
            <a:ext cx="6090306" cy="4145901"/>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r>
              <a:rPr lang="en-US" sz="800" dirty="0" smtClean="0">
                <a:solidFill>
                  <a:schemeClr val="bg2"/>
                </a:solidFill>
              </a:rPr>
              <a:t>Page </a:t>
            </a:r>
            <a:fld id="{631115FC-FCCC-412E-8B45-85A3F482063D}" type="slidenum">
              <a:rPr lang="en-US" sz="800" smtClean="0">
                <a:solidFill>
                  <a:schemeClr val="bg2"/>
                </a:solidFill>
              </a:rPr>
              <a:pPr/>
              <a:t>29</a:t>
            </a:fld>
            <a:endParaRPr lang="en-US" sz="800" dirty="0">
              <a:solidFill>
                <a:schemeClr val="bg2"/>
              </a:solidFill>
            </a:endParaRPr>
          </a:p>
        </p:txBody>
      </p:sp>
    </p:spTree>
    <p:extLst>
      <p:ext uri="{BB962C8B-B14F-4D97-AF65-F5344CB8AC3E}">
        <p14:creationId xmlns:p14="http://schemas.microsoft.com/office/powerpoint/2010/main" xmlns="" val="19504702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60049" y="4399839"/>
            <a:ext cx="6090306" cy="4145901"/>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r>
              <a:rPr lang="en-US" sz="800" dirty="0" smtClean="0">
                <a:solidFill>
                  <a:schemeClr val="bg2"/>
                </a:solidFill>
              </a:rPr>
              <a:t>Page </a:t>
            </a:r>
            <a:fld id="{631115FC-FCCC-412E-8B45-85A3F482063D}" type="slidenum">
              <a:rPr lang="en-US" sz="800" smtClean="0">
                <a:solidFill>
                  <a:schemeClr val="bg2"/>
                </a:solidFill>
              </a:rPr>
              <a:pPr/>
              <a:t>30</a:t>
            </a:fld>
            <a:endParaRPr lang="en-US" sz="800" dirty="0">
              <a:solidFill>
                <a:schemeClr val="bg2"/>
              </a:solidFill>
            </a:endParaRPr>
          </a:p>
        </p:txBody>
      </p:sp>
    </p:spTree>
    <p:extLst>
      <p:ext uri="{BB962C8B-B14F-4D97-AF65-F5344CB8AC3E}">
        <p14:creationId xmlns:p14="http://schemas.microsoft.com/office/powerpoint/2010/main" xmlns="" val="19504702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60049" y="4399839"/>
            <a:ext cx="6090306" cy="4145901"/>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r>
              <a:rPr lang="en-US" sz="800" dirty="0">
                <a:solidFill>
                  <a:schemeClr val="bg2"/>
                </a:solidFill>
              </a:rPr>
              <a:t>Page </a:t>
            </a:r>
            <a:fld id="{631115FC-FCCC-412E-8B45-85A3F482063D}" type="slidenum">
              <a:rPr lang="en-US" sz="800">
                <a:solidFill>
                  <a:schemeClr val="bg2"/>
                </a:solidFill>
              </a:rPr>
              <a:pPr/>
              <a:t>2</a:t>
            </a:fld>
            <a:endParaRPr lang="en-US" sz="800" dirty="0">
              <a:solidFill>
                <a:schemeClr val="bg2"/>
              </a:solidFill>
            </a:endParaRPr>
          </a:p>
        </p:txBody>
      </p:sp>
    </p:spTree>
    <p:extLst>
      <p:ext uri="{BB962C8B-B14F-4D97-AF65-F5344CB8AC3E}">
        <p14:creationId xmlns:p14="http://schemas.microsoft.com/office/powerpoint/2010/main" xmlns="" val="27815120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60049" y="4399839"/>
            <a:ext cx="6090306" cy="4145901"/>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r>
              <a:rPr lang="en-US" sz="800" dirty="0" smtClean="0">
                <a:solidFill>
                  <a:schemeClr val="bg2"/>
                </a:solidFill>
              </a:rPr>
              <a:t>Page </a:t>
            </a:r>
            <a:fld id="{631115FC-FCCC-412E-8B45-85A3F482063D}" type="slidenum">
              <a:rPr lang="en-US" sz="800" smtClean="0">
                <a:solidFill>
                  <a:schemeClr val="bg2"/>
                </a:solidFill>
              </a:rPr>
              <a:pPr/>
              <a:t>31</a:t>
            </a:fld>
            <a:endParaRPr lang="en-US" sz="800" dirty="0">
              <a:solidFill>
                <a:schemeClr val="bg2"/>
              </a:solidFill>
            </a:endParaRPr>
          </a:p>
        </p:txBody>
      </p:sp>
    </p:spTree>
    <p:extLst>
      <p:ext uri="{BB962C8B-B14F-4D97-AF65-F5344CB8AC3E}">
        <p14:creationId xmlns:p14="http://schemas.microsoft.com/office/powerpoint/2010/main" xmlns="" val="195047020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60049" y="4399839"/>
            <a:ext cx="6090306" cy="4145901"/>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r>
              <a:rPr lang="en-US" sz="800" dirty="0" smtClean="0">
                <a:solidFill>
                  <a:schemeClr val="bg2"/>
                </a:solidFill>
              </a:rPr>
              <a:t>Page </a:t>
            </a:r>
            <a:fld id="{631115FC-FCCC-412E-8B45-85A3F482063D}" type="slidenum">
              <a:rPr lang="en-US" sz="800" smtClean="0">
                <a:solidFill>
                  <a:schemeClr val="bg2"/>
                </a:solidFill>
              </a:rPr>
              <a:pPr/>
              <a:t>36</a:t>
            </a:fld>
            <a:endParaRPr lang="en-US" sz="800" dirty="0">
              <a:solidFill>
                <a:schemeClr val="bg2"/>
              </a:solidFill>
            </a:endParaRPr>
          </a:p>
        </p:txBody>
      </p:sp>
    </p:spTree>
    <p:extLst>
      <p:ext uri="{BB962C8B-B14F-4D97-AF65-F5344CB8AC3E}">
        <p14:creationId xmlns:p14="http://schemas.microsoft.com/office/powerpoint/2010/main" xmlns="" val="195047020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60049" y="4399839"/>
            <a:ext cx="6090306" cy="4145901"/>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r>
              <a:rPr lang="en-US" sz="800" dirty="0" smtClean="0">
                <a:solidFill>
                  <a:schemeClr val="bg2"/>
                </a:solidFill>
              </a:rPr>
              <a:t>Page </a:t>
            </a:r>
            <a:fld id="{631115FC-FCCC-412E-8B45-85A3F482063D}" type="slidenum">
              <a:rPr lang="en-US" sz="800" smtClean="0">
                <a:solidFill>
                  <a:schemeClr val="bg2"/>
                </a:solidFill>
              </a:rPr>
              <a:pPr/>
              <a:t>37</a:t>
            </a:fld>
            <a:endParaRPr lang="en-US" sz="800" dirty="0">
              <a:solidFill>
                <a:schemeClr val="bg2"/>
              </a:solidFill>
            </a:endParaRPr>
          </a:p>
        </p:txBody>
      </p:sp>
    </p:spTree>
    <p:extLst>
      <p:ext uri="{BB962C8B-B14F-4D97-AF65-F5344CB8AC3E}">
        <p14:creationId xmlns:p14="http://schemas.microsoft.com/office/powerpoint/2010/main" xmlns="" val="19504702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60049" y="4399839"/>
            <a:ext cx="6090306" cy="4145901"/>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r>
              <a:rPr lang="en-US" sz="800" dirty="0">
                <a:solidFill>
                  <a:schemeClr val="bg2"/>
                </a:solidFill>
              </a:rPr>
              <a:t>Page </a:t>
            </a:r>
            <a:fld id="{631115FC-FCCC-412E-8B45-85A3F482063D}" type="slidenum">
              <a:rPr lang="en-US" sz="800">
                <a:solidFill>
                  <a:schemeClr val="bg2"/>
                </a:solidFill>
              </a:rPr>
              <a:pPr/>
              <a:t>3</a:t>
            </a:fld>
            <a:endParaRPr lang="en-US" sz="800" dirty="0">
              <a:solidFill>
                <a:schemeClr val="bg2"/>
              </a:solidFill>
            </a:endParaRPr>
          </a:p>
        </p:txBody>
      </p:sp>
    </p:spTree>
    <p:extLst>
      <p:ext uri="{BB962C8B-B14F-4D97-AF65-F5344CB8AC3E}">
        <p14:creationId xmlns:p14="http://schemas.microsoft.com/office/powerpoint/2010/main" xmlns="" val="25939740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60049" y="4399839"/>
            <a:ext cx="6090306" cy="4145901"/>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r>
              <a:rPr lang="en-US" sz="800" dirty="0">
                <a:solidFill>
                  <a:schemeClr val="bg2"/>
                </a:solidFill>
              </a:rPr>
              <a:t>Page </a:t>
            </a:r>
            <a:fld id="{631115FC-FCCC-412E-8B45-85A3F482063D}" type="slidenum">
              <a:rPr lang="en-US" sz="800">
                <a:solidFill>
                  <a:schemeClr val="bg2"/>
                </a:solidFill>
              </a:rPr>
              <a:pPr/>
              <a:t>4</a:t>
            </a:fld>
            <a:endParaRPr lang="en-US" sz="800" dirty="0">
              <a:solidFill>
                <a:schemeClr val="bg2"/>
              </a:solidFill>
            </a:endParaRPr>
          </a:p>
        </p:txBody>
      </p:sp>
    </p:spTree>
    <p:extLst>
      <p:ext uri="{BB962C8B-B14F-4D97-AF65-F5344CB8AC3E}">
        <p14:creationId xmlns:p14="http://schemas.microsoft.com/office/powerpoint/2010/main" xmlns="" val="25939740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60049" y="4399839"/>
            <a:ext cx="6090306" cy="4145901"/>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r>
              <a:rPr lang="en-US" sz="800" dirty="0">
                <a:solidFill>
                  <a:schemeClr val="bg2"/>
                </a:solidFill>
              </a:rPr>
              <a:t>Page </a:t>
            </a:r>
            <a:fld id="{631115FC-FCCC-412E-8B45-85A3F482063D}" type="slidenum">
              <a:rPr lang="en-US" sz="800">
                <a:solidFill>
                  <a:schemeClr val="bg2"/>
                </a:solidFill>
              </a:rPr>
              <a:pPr/>
              <a:t>5</a:t>
            </a:fld>
            <a:endParaRPr lang="en-US" sz="800" dirty="0">
              <a:solidFill>
                <a:schemeClr val="bg2"/>
              </a:solidFill>
            </a:endParaRPr>
          </a:p>
        </p:txBody>
      </p:sp>
    </p:spTree>
    <p:extLst>
      <p:ext uri="{BB962C8B-B14F-4D97-AF65-F5344CB8AC3E}">
        <p14:creationId xmlns:p14="http://schemas.microsoft.com/office/powerpoint/2010/main" xmlns="" val="27815120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60049" y="4399839"/>
            <a:ext cx="6090306" cy="4145901"/>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r>
              <a:rPr lang="en-US" sz="800" dirty="0" smtClean="0">
                <a:solidFill>
                  <a:schemeClr val="bg2"/>
                </a:solidFill>
              </a:rPr>
              <a:t>Page </a:t>
            </a:r>
            <a:fld id="{631115FC-FCCC-412E-8B45-85A3F482063D}" type="slidenum">
              <a:rPr lang="en-US" sz="800" smtClean="0">
                <a:solidFill>
                  <a:schemeClr val="bg2"/>
                </a:solidFill>
              </a:rPr>
              <a:pPr/>
              <a:t>13</a:t>
            </a:fld>
            <a:endParaRPr lang="en-US" sz="800" dirty="0">
              <a:solidFill>
                <a:schemeClr val="bg2"/>
              </a:solidFill>
            </a:endParaRPr>
          </a:p>
        </p:txBody>
      </p:sp>
    </p:spTree>
    <p:extLst>
      <p:ext uri="{BB962C8B-B14F-4D97-AF65-F5344CB8AC3E}">
        <p14:creationId xmlns:p14="http://schemas.microsoft.com/office/powerpoint/2010/main" xmlns="" val="19504702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60049" y="4399839"/>
            <a:ext cx="6090306" cy="4145901"/>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r>
              <a:rPr lang="en-US" sz="800" dirty="0" smtClean="0">
                <a:solidFill>
                  <a:schemeClr val="bg2"/>
                </a:solidFill>
              </a:rPr>
              <a:t>Page </a:t>
            </a:r>
            <a:fld id="{631115FC-FCCC-412E-8B45-85A3F482063D}" type="slidenum">
              <a:rPr lang="en-US" sz="800" smtClean="0">
                <a:solidFill>
                  <a:schemeClr val="bg2"/>
                </a:solidFill>
              </a:rPr>
              <a:pPr/>
              <a:t>14</a:t>
            </a:fld>
            <a:endParaRPr lang="en-US" sz="800" dirty="0">
              <a:solidFill>
                <a:schemeClr val="bg2"/>
              </a:solidFill>
            </a:endParaRPr>
          </a:p>
        </p:txBody>
      </p:sp>
    </p:spTree>
    <p:extLst>
      <p:ext uri="{BB962C8B-B14F-4D97-AF65-F5344CB8AC3E}">
        <p14:creationId xmlns:p14="http://schemas.microsoft.com/office/powerpoint/2010/main" xmlns="" val="19504702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60049" y="4399839"/>
            <a:ext cx="6090306" cy="4145901"/>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r>
              <a:rPr lang="en-US" sz="800" dirty="0" smtClean="0">
                <a:solidFill>
                  <a:schemeClr val="bg2"/>
                </a:solidFill>
              </a:rPr>
              <a:t>Page </a:t>
            </a:r>
            <a:fld id="{631115FC-FCCC-412E-8B45-85A3F482063D}" type="slidenum">
              <a:rPr lang="en-US" sz="800" smtClean="0">
                <a:solidFill>
                  <a:schemeClr val="bg2"/>
                </a:solidFill>
              </a:rPr>
              <a:pPr/>
              <a:t>15</a:t>
            </a:fld>
            <a:endParaRPr lang="en-US" sz="800" dirty="0">
              <a:solidFill>
                <a:schemeClr val="bg2"/>
              </a:solidFill>
            </a:endParaRPr>
          </a:p>
        </p:txBody>
      </p:sp>
    </p:spTree>
    <p:extLst>
      <p:ext uri="{BB962C8B-B14F-4D97-AF65-F5344CB8AC3E}">
        <p14:creationId xmlns:p14="http://schemas.microsoft.com/office/powerpoint/2010/main" xmlns="" val="19504702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60049" y="4399839"/>
            <a:ext cx="6090306" cy="4145901"/>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r>
              <a:rPr lang="en-US" sz="800" dirty="0" smtClean="0">
                <a:solidFill>
                  <a:schemeClr val="bg2"/>
                </a:solidFill>
              </a:rPr>
              <a:t>Page </a:t>
            </a:r>
            <a:fld id="{631115FC-FCCC-412E-8B45-85A3F482063D}" type="slidenum">
              <a:rPr lang="en-US" sz="800" smtClean="0">
                <a:solidFill>
                  <a:schemeClr val="bg2"/>
                </a:solidFill>
              </a:rPr>
              <a:pPr/>
              <a:t>16</a:t>
            </a:fld>
            <a:endParaRPr lang="en-US" sz="800" dirty="0">
              <a:solidFill>
                <a:schemeClr val="bg2"/>
              </a:solidFill>
            </a:endParaRPr>
          </a:p>
        </p:txBody>
      </p:sp>
    </p:spTree>
    <p:extLst>
      <p:ext uri="{BB962C8B-B14F-4D97-AF65-F5344CB8AC3E}">
        <p14:creationId xmlns:p14="http://schemas.microsoft.com/office/powerpoint/2010/main" xmlns="" val="1950470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2" name="Title 1"/>
          <p:cNvSpPr>
            <a:spLocks noGrp="1"/>
          </p:cNvSpPr>
          <p:nvPr>
            <p:ph type="ctrTitle" hasCustomPrompt="1"/>
          </p:nvPr>
        </p:nvSpPr>
        <p:spPr bwMode="gray">
          <a:xfrm>
            <a:off x="323528" y="2205038"/>
            <a:ext cx="8496943" cy="1584002"/>
          </a:xfrm>
        </p:spPr>
        <p:txBody>
          <a:bodyPr anchor="b"/>
          <a:lstStyle>
            <a:lvl1pPr>
              <a:defRPr sz="3800" cap="all" baseline="0">
                <a:solidFill>
                  <a:schemeClr val="tx2"/>
                </a:solidFill>
                <a:latin typeface="Arial" pitchFamily="34" charset="0"/>
              </a:defRPr>
            </a:lvl1pPr>
          </a:lstStyle>
          <a:p>
            <a:r>
              <a:rPr lang="en-US" dirty="0" smtClean="0"/>
              <a:t>Click to add text</a:t>
            </a:r>
            <a:endParaRPr lang="en-US" dirty="0"/>
          </a:p>
        </p:txBody>
      </p:sp>
      <p:sp>
        <p:nvSpPr>
          <p:cNvPr id="3" name="Subtitle 2"/>
          <p:cNvSpPr>
            <a:spLocks noGrp="1"/>
          </p:cNvSpPr>
          <p:nvPr>
            <p:ph type="subTitle" idx="1" hasCustomPrompt="1"/>
          </p:nvPr>
        </p:nvSpPr>
        <p:spPr bwMode="gray">
          <a:xfrm>
            <a:off x="323529" y="3861048"/>
            <a:ext cx="8496944" cy="1439615"/>
          </a:xfrm>
        </p:spPr>
        <p:txBody>
          <a:bodyPr/>
          <a:lstStyle>
            <a:lvl1pPr marL="0" indent="0" algn="l">
              <a:spcBef>
                <a:spcPts val="300"/>
              </a:spcBef>
              <a:spcAft>
                <a:spcPts val="0"/>
              </a:spcAft>
              <a:buNone/>
              <a:defRPr sz="2000">
                <a:solidFill>
                  <a:schemeClr val="tx2"/>
                </a:solidFill>
                <a:latin typeface="Arial" pitchFamily="34" charset="0"/>
              </a:defRPr>
            </a:lvl1pPr>
            <a:lvl2pPr marL="0" indent="0" algn="l">
              <a:spcBef>
                <a:spcPts val="300"/>
              </a:spcBef>
              <a:spcAft>
                <a:spcPts val="0"/>
              </a:spcAft>
              <a:buNone/>
              <a:defRPr sz="2000">
                <a:solidFill>
                  <a:schemeClr val="tx2"/>
                </a:solidFill>
              </a:defRPr>
            </a:lvl2pPr>
            <a:lvl3pPr marL="0" indent="0" algn="l">
              <a:spcBef>
                <a:spcPts val="300"/>
              </a:spcBef>
              <a:spcAft>
                <a:spcPts val="0"/>
              </a:spcAft>
              <a:buNone/>
              <a:defRPr sz="2000">
                <a:solidFill>
                  <a:schemeClr val="tx2"/>
                </a:solidFill>
              </a:defRPr>
            </a:lvl3pPr>
            <a:lvl4pPr marL="0" indent="0" algn="l">
              <a:spcBef>
                <a:spcPts val="300"/>
              </a:spcBef>
              <a:spcAft>
                <a:spcPts val="0"/>
              </a:spcAft>
              <a:buNone/>
              <a:defRPr sz="2000">
                <a:solidFill>
                  <a:schemeClr val="tx2"/>
                </a:solidFill>
              </a:defRPr>
            </a:lvl4pPr>
            <a:lvl5pPr marL="0" indent="0" algn="l">
              <a:spcBef>
                <a:spcPts val="300"/>
              </a:spcBef>
              <a:spcAft>
                <a:spcPts val="0"/>
              </a:spcAft>
              <a:buNone/>
              <a:defRPr sz="2000" b="0">
                <a:solidFill>
                  <a:schemeClr val="tx2"/>
                </a:solidFill>
              </a:defRPr>
            </a:lvl5pPr>
            <a:lvl6pPr marL="0" indent="0" algn="l">
              <a:spcBef>
                <a:spcPts val="300"/>
              </a:spcBef>
              <a:spcAft>
                <a:spcPts val="0"/>
              </a:spcAft>
              <a:buNone/>
              <a:defRPr sz="2000">
                <a:solidFill>
                  <a:schemeClr val="tx2"/>
                </a:solidFill>
              </a:defRPr>
            </a:lvl6pPr>
            <a:lvl7pPr marL="0" indent="0" algn="l">
              <a:spcBef>
                <a:spcPts val="300"/>
              </a:spcBef>
              <a:spcAft>
                <a:spcPts val="0"/>
              </a:spcAft>
              <a:buNone/>
              <a:defRPr sz="2000">
                <a:solidFill>
                  <a:schemeClr val="tx2"/>
                </a:solidFill>
              </a:defRPr>
            </a:lvl7pPr>
            <a:lvl8pPr marL="0" indent="0" algn="l">
              <a:spcBef>
                <a:spcPts val="300"/>
              </a:spcBef>
              <a:spcAft>
                <a:spcPts val="0"/>
              </a:spcAft>
              <a:buNone/>
              <a:defRPr sz="2000">
                <a:solidFill>
                  <a:schemeClr val="tx2"/>
                </a:solidFill>
              </a:defRPr>
            </a:lvl8pPr>
            <a:lvl9pPr marL="0" indent="0" algn="l">
              <a:spcBef>
                <a:spcPts val="300"/>
              </a:spcBef>
              <a:spcAft>
                <a:spcPts val="0"/>
              </a:spcAft>
              <a:buNone/>
              <a:defRPr sz="2000">
                <a:solidFill>
                  <a:schemeClr val="tx2"/>
                </a:solidFill>
              </a:defRPr>
            </a:lvl9pPr>
          </a:lstStyle>
          <a:p>
            <a:r>
              <a:rPr lang="en-US" dirty="0" smtClean="0"/>
              <a:t>Click to add text</a:t>
            </a:r>
          </a:p>
        </p:txBody>
      </p:sp>
      <p:sp>
        <p:nvSpPr>
          <p:cNvPr id="4" name="Rechteck 3"/>
          <p:cNvSpPr/>
          <p:nvPr userDrawn="1"/>
        </p:nvSpPr>
        <p:spPr bwMode="gray">
          <a:xfrm>
            <a:off x="0" y="6597650"/>
            <a:ext cx="9144000" cy="260350"/>
          </a:xfrm>
          <a:prstGeom prst="rect">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indent="0" algn="ctr"/>
            <a:endParaRPr lang="en-US" sz="1600" dirty="0" smtClean="0">
              <a:solidFill>
                <a:schemeClr val="tx1"/>
              </a:solidFill>
              <a:latin typeface="Arial" pitchFamily="34" charset="0"/>
            </a:endParaRPr>
          </a:p>
        </p:txBody>
      </p:sp>
    </p:spTree>
    <p:extLst>
      <p:ext uri="{BB962C8B-B14F-4D97-AF65-F5344CB8AC3E}">
        <p14:creationId xmlns:p14="http://schemas.microsoft.com/office/powerpoint/2010/main" xmlns="" val="109560431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ure White">
    <p:spTree>
      <p:nvGrpSpPr>
        <p:cNvPr id="1" name=""/>
        <p:cNvGrpSpPr/>
        <p:nvPr/>
      </p:nvGrpSpPr>
      <p:grpSpPr>
        <a:xfrm>
          <a:off x="0" y="0"/>
          <a:ext cx="0" cy="0"/>
          <a:chOff x="0" y="0"/>
          <a:chExt cx="0" cy="0"/>
        </a:xfrm>
      </p:grpSpPr>
      <p:sp>
        <p:nvSpPr>
          <p:cNvPr id="3" name="Rechteck 2"/>
          <p:cNvSpPr/>
          <p:nvPr userDrawn="1"/>
        </p:nvSpPr>
        <p:spPr bwMode="gray">
          <a:xfrm>
            <a:off x="0" y="0"/>
            <a:ext cx="9144000" cy="6858000"/>
          </a:xfrm>
          <a:prstGeom prst="rect">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indent="0" algn="ctr"/>
            <a:endParaRPr lang="en-US" sz="1600" dirty="0" smtClean="0">
              <a:solidFill>
                <a:schemeClr val="tx1"/>
              </a:solidFill>
              <a:latin typeface="Arial" pitchFamily="34" charset="0"/>
            </a:endParaRPr>
          </a:p>
        </p:txBody>
      </p:sp>
      <p:grpSp>
        <p:nvGrpSpPr>
          <p:cNvPr id="6" name="Gruppieren 5"/>
          <p:cNvGrpSpPr/>
          <p:nvPr/>
        </p:nvGrpSpPr>
        <p:grpSpPr bwMode="gray">
          <a:xfrm>
            <a:off x="-324680" y="908650"/>
            <a:ext cx="216030" cy="5688790"/>
            <a:chOff x="-540710" y="908650"/>
            <a:chExt cx="432060" cy="5688790"/>
          </a:xfrm>
        </p:grpSpPr>
        <p:cxnSp>
          <p:nvCxnSpPr>
            <p:cNvPr id="59" name="Gerade Verbindung 58"/>
            <p:cNvCxnSpPr/>
            <p:nvPr userDrawn="1"/>
          </p:nvCxnSpPr>
          <p:spPr bwMode="gray">
            <a:xfrm>
              <a:off x="-540710" y="112468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Gerade Verbindung 59"/>
            <p:cNvCxnSpPr/>
            <p:nvPr userDrawn="1"/>
          </p:nvCxnSpPr>
          <p:spPr bwMode="gray">
            <a:xfrm>
              <a:off x="-540710" y="90865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Gerade Verbindung 60"/>
            <p:cNvCxnSpPr/>
            <p:nvPr userDrawn="1"/>
          </p:nvCxnSpPr>
          <p:spPr bwMode="gray">
            <a:xfrm>
              <a:off x="-540710" y="659744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Gerade Verbindung 61"/>
            <p:cNvCxnSpPr/>
            <p:nvPr userDrawn="1"/>
          </p:nvCxnSpPr>
          <p:spPr bwMode="gray">
            <a:xfrm>
              <a:off x="-540710" y="64534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Gerade Verbindung 62"/>
            <p:cNvCxnSpPr/>
            <p:nvPr userDrawn="1"/>
          </p:nvCxnSpPr>
          <p:spPr bwMode="gray">
            <a:xfrm>
              <a:off x="-540710" y="638141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 name="Gruppieren 6"/>
          <p:cNvGrpSpPr/>
          <p:nvPr/>
        </p:nvGrpSpPr>
        <p:grpSpPr bwMode="gray">
          <a:xfrm>
            <a:off x="323850" y="-315520"/>
            <a:ext cx="8496740" cy="216030"/>
            <a:chOff x="323850" y="-531550"/>
            <a:chExt cx="8496740" cy="432060"/>
          </a:xfrm>
        </p:grpSpPr>
        <p:cxnSp>
          <p:nvCxnSpPr>
            <p:cNvPr id="47" name="Gerade Verbindung 46"/>
            <p:cNvCxnSpPr/>
            <p:nvPr userDrawn="1"/>
          </p:nvCxnSpPr>
          <p:spPr bwMode="gray">
            <a:xfrm rot="5400000">
              <a:off x="10782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Gerade Verbindung 47"/>
            <p:cNvCxnSpPr/>
            <p:nvPr userDrawn="1"/>
          </p:nvCxnSpPr>
          <p:spPr bwMode="gray">
            <a:xfrm rot="5400000">
              <a:off x="14035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Gerade Verbindung 48"/>
            <p:cNvCxnSpPr/>
            <p:nvPr userDrawn="1"/>
          </p:nvCxnSpPr>
          <p:spPr bwMode="gray">
            <a:xfrm rot="5400000">
              <a:off x="15475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Gerade Verbindung 49"/>
            <p:cNvCxnSpPr/>
            <p:nvPr userDrawn="1"/>
          </p:nvCxnSpPr>
          <p:spPr bwMode="gray">
            <a:xfrm rot="5400000">
              <a:off x="28437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Gerade Verbindung 50"/>
            <p:cNvCxnSpPr/>
            <p:nvPr userDrawn="1"/>
          </p:nvCxnSpPr>
          <p:spPr bwMode="gray">
            <a:xfrm rot="5400000">
              <a:off x="29877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Gerade Verbindung 51"/>
            <p:cNvCxnSpPr/>
            <p:nvPr userDrawn="1"/>
          </p:nvCxnSpPr>
          <p:spPr bwMode="gray">
            <a:xfrm rot="5400000">
              <a:off x="42839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Gerade Verbindung 52"/>
            <p:cNvCxnSpPr/>
            <p:nvPr userDrawn="1"/>
          </p:nvCxnSpPr>
          <p:spPr bwMode="gray">
            <a:xfrm rot="5400000">
              <a:off x="44279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Gerade Verbindung 53"/>
            <p:cNvCxnSpPr/>
            <p:nvPr userDrawn="1"/>
          </p:nvCxnSpPr>
          <p:spPr bwMode="gray">
            <a:xfrm rot="5400000">
              <a:off x="57241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Gerade Verbindung 54"/>
            <p:cNvCxnSpPr/>
            <p:nvPr userDrawn="1"/>
          </p:nvCxnSpPr>
          <p:spPr bwMode="gray">
            <a:xfrm rot="5400000">
              <a:off x="58681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Gerade Verbindung 55"/>
            <p:cNvCxnSpPr/>
            <p:nvPr userDrawn="1"/>
          </p:nvCxnSpPr>
          <p:spPr bwMode="gray">
            <a:xfrm rot="5400000">
              <a:off x="71643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Gerade Verbindung 56"/>
            <p:cNvCxnSpPr/>
            <p:nvPr userDrawn="1"/>
          </p:nvCxnSpPr>
          <p:spPr bwMode="gray">
            <a:xfrm rot="5400000">
              <a:off x="73083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Gerade Verbindung 57"/>
            <p:cNvCxnSpPr/>
            <p:nvPr userDrawn="1"/>
          </p:nvCxnSpPr>
          <p:spPr bwMode="gray">
            <a:xfrm rot="5400000">
              <a:off x="86045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 name="Gruppieren 7"/>
          <p:cNvGrpSpPr/>
          <p:nvPr/>
        </p:nvGrpSpPr>
        <p:grpSpPr bwMode="gray">
          <a:xfrm>
            <a:off x="323410" y="6957490"/>
            <a:ext cx="8496740" cy="216030"/>
            <a:chOff x="323850" y="-531550"/>
            <a:chExt cx="8496740" cy="432060"/>
          </a:xfrm>
        </p:grpSpPr>
        <p:cxnSp>
          <p:nvCxnSpPr>
            <p:cNvPr id="35" name="Gerade Verbindung 34"/>
            <p:cNvCxnSpPr/>
            <p:nvPr userDrawn="1"/>
          </p:nvCxnSpPr>
          <p:spPr bwMode="gray">
            <a:xfrm rot="5400000">
              <a:off x="10782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Gerade Verbindung 35"/>
            <p:cNvCxnSpPr/>
            <p:nvPr userDrawn="1"/>
          </p:nvCxnSpPr>
          <p:spPr bwMode="gray">
            <a:xfrm rot="5400000">
              <a:off x="14035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Gerade Verbindung 36"/>
            <p:cNvCxnSpPr/>
            <p:nvPr userDrawn="1"/>
          </p:nvCxnSpPr>
          <p:spPr bwMode="gray">
            <a:xfrm rot="5400000">
              <a:off x="15475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Gerade Verbindung 37"/>
            <p:cNvCxnSpPr/>
            <p:nvPr userDrawn="1"/>
          </p:nvCxnSpPr>
          <p:spPr bwMode="gray">
            <a:xfrm rot="5400000">
              <a:off x="28437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Gerade Verbindung 38"/>
            <p:cNvCxnSpPr/>
            <p:nvPr userDrawn="1"/>
          </p:nvCxnSpPr>
          <p:spPr bwMode="gray">
            <a:xfrm rot="5400000">
              <a:off x="29877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Gerade Verbindung 39"/>
            <p:cNvCxnSpPr/>
            <p:nvPr userDrawn="1"/>
          </p:nvCxnSpPr>
          <p:spPr bwMode="gray">
            <a:xfrm rot="5400000">
              <a:off x="42839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Gerade Verbindung 40"/>
            <p:cNvCxnSpPr/>
            <p:nvPr userDrawn="1"/>
          </p:nvCxnSpPr>
          <p:spPr bwMode="gray">
            <a:xfrm rot="5400000">
              <a:off x="44279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Gerade Verbindung 41"/>
            <p:cNvCxnSpPr/>
            <p:nvPr userDrawn="1"/>
          </p:nvCxnSpPr>
          <p:spPr bwMode="gray">
            <a:xfrm rot="5400000">
              <a:off x="57241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Gerade Verbindung 42"/>
            <p:cNvCxnSpPr/>
            <p:nvPr userDrawn="1"/>
          </p:nvCxnSpPr>
          <p:spPr bwMode="gray">
            <a:xfrm rot="5400000">
              <a:off x="58681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Gerade Verbindung 43"/>
            <p:cNvCxnSpPr/>
            <p:nvPr userDrawn="1"/>
          </p:nvCxnSpPr>
          <p:spPr bwMode="gray">
            <a:xfrm rot="5400000">
              <a:off x="71643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Gerade Verbindung 44"/>
            <p:cNvCxnSpPr/>
            <p:nvPr userDrawn="1"/>
          </p:nvCxnSpPr>
          <p:spPr bwMode="gray">
            <a:xfrm rot="5400000">
              <a:off x="73083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Gerade Verbindung 45"/>
            <p:cNvCxnSpPr/>
            <p:nvPr userDrawn="1"/>
          </p:nvCxnSpPr>
          <p:spPr bwMode="gray">
            <a:xfrm rot="5400000">
              <a:off x="86045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 name="Gruppieren 8"/>
          <p:cNvGrpSpPr/>
          <p:nvPr/>
        </p:nvGrpSpPr>
        <p:grpSpPr bwMode="gray">
          <a:xfrm>
            <a:off x="9252650" y="908650"/>
            <a:ext cx="216030" cy="5688790"/>
            <a:chOff x="-540710" y="908650"/>
            <a:chExt cx="432060" cy="5688790"/>
          </a:xfrm>
        </p:grpSpPr>
        <p:cxnSp>
          <p:nvCxnSpPr>
            <p:cNvPr id="22" name="Gerade Verbindung 21"/>
            <p:cNvCxnSpPr/>
            <p:nvPr userDrawn="1"/>
          </p:nvCxnSpPr>
          <p:spPr bwMode="gray">
            <a:xfrm>
              <a:off x="-540710" y="112468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Gerade Verbindung 22"/>
            <p:cNvCxnSpPr/>
            <p:nvPr userDrawn="1"/>
          </p:nvCxnSpPr>
          <p:spPr bwMode="gray">
            <a:xfrm>
              <a:off x="-540710" y="90865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Gerade Verbindung 23"/>
            <p:cNvCxnSpPr/>
            <p:nvPr userDrawn="1"/>
          </p:nvCxnSpPr>
          <p:spPr bwMode="gray">
            <a:xfrm>
              <a:off x="-540710" y="659744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Gerade Verbindung 24"/>
            <p:cNvCxnSpPr/>
            <p:nvPr userDrawn="1"/>
          </p:nvCxnSpPr>
          <p:spPr bwMode="gray">
            <a:xfrm>
              <a:off x="-540710" y="64534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Gerade Verbindung 25"/>
            <p:cNvCxnSpPr/>
            <p:nvPr userDrawn="1"/>
          </p:nvCxnSpPr>
          <p:spPr bwMode="gray">
            <a:xfrm>
              <a:off x="-540710" y="544528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Gerade Verbindung 26"/>
            <p:cNvCxnSpPr/>
            <p:nvPr userDrawn="1"/>
          </p:nvCxnSpPr>
          <p:spPr bwMode="gray">
            <a:xfrm>
              <a:off x="-540710" y="530126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Gerade Verbindung 27"/>
            <p:cNvCxnSpPr/>
            <p:nvPr userDrawn="1"/>
          </p:nvCxnSpPr>
          <p:spPr bwMode="gray">
            <a:xfrm>
              <a:off x="-540710" y="436513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Gerade Verbindung 28"/>
            <p:cNvCxnSpPr/>
            <p:nvPr userDrawn="1"/>
          </p:nvCxnSpPr>
          <p:spPr bwMode="gray">
            <a:xfrm>
              <a:off x="-540710" y="422111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Gerade Verbindung 29"/>
            <p:cNvCxnSpPr/>
            <p:nvPr userDrawn="1"/>
          </p:nvCxnSpPr>
          <p:spPr bwMode="gray">
            <a:xfrm>
              <a:off x="-540710" y="328498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Gerade Verbindung 30"/>
            <p:cNvCxnSpPr/>
            <p:nvPr userDrawn="1"/>
          </p:nvCxnSpPr>
          <p:spPr bwMode="gray">
            <a:xfrm>
              <a:off x="-540710" y="314096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Gerade Verbindung 31"/>
            <p:cNvCxnSpPr/>
            <p:nvPr userDrawn="1"/>
          </p:nvCxnSpPr>
          <p:spPr bwMode="gray">
            <a:xfrm>
              <a:off x="-540710" y="220483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Gerade Verbindung 32"/>
            <p:cNvCxnSpPr/>
            <p:nvPr userDrawn="1"/>
          </p:nvCxnSpPr>
          <p:spPr bwMode="gray">
            <a:xfrm>
              <a:off x="-540710" y="206081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Gerade Verbindung 33"/>
            <p:cNvCxnSpPr/>
            <p:nvPr userDrawn="1"/>
          </p:nvCxnSpPr>
          <p:spPr bwMode="gray">
            <a:xfrm>
              <a:off x="-540710" y="638141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userDrawn="1">
            <p:ph type="title" hasCustomPrompt="1"/>
          </p:nvPr>
        </p:nvSpPr>
        <p:spPr bwMode="gray">
          <a:xfrm>
            <a:off x="323528" y="1124680"/>
            <a:ext cx="8496944" cy="2664683"/>
          </a:xfrm>
        </p:spPr>
        <p:txBody>
          <a:bodyPr/>
          <a:lstStyle>
            <a:lvl1pPr>
              <a:defRPr sz="3800" cap="all" baseline="0">
                <a:solidFill>
                  <a:schemeClr val="tx2"/>
                </a:solidFill>
                <a:latin typeface="Arial" pitchFamily="34" charset="0"/>
              </a:defRPr>
            </a:lvl1pPr>
          </a:lstStyle>
          <a:p>
            <a:r>
              <a:rPr lang="en-US" dirty="0" smtClean="0"/>
              <a:t>CLICK TO ADD TEXT</a:t>
            </a:r>
            <a:endParaRPr lang="en-GB" dirty="0"/>
          </a:p>
        </p:txBody>
      </p:sp>
    </p:spTree>
    <p:extLst>
      <p:ext uri="{BB962C8B-B14F-4D97-AF65-F5344CB8AC3E}">
        <p14:creationId xmlns:p14="http://schemas.microsoft.com/office/powerpoint/2010/main" xmlns="" val="316991965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ure Black">
    <p:spTree>
      <p:nvGrpSpPr>
        <p:cNvPr id="1" name=""/>
        <p:cNvGrpSpPr/>
        <p:nvPr/>
      </p:nvGrpSpPr>
      <p:grpSpPr>
        <a:xfrm>
          <a:off x="0" y="0"/>
          <a:ext cx="0" cy="0"/>
          <a:chOff x="0" y="0"/>
          <a:chExt cx="0" cy="0"/>
        </a:xfrm>
      </p:grpSpPr>
      <p:sp>
        <p:nvSpPr>
          <p:cNvPr id="64" name="Rechteck 63"/>
          <p:cNvSpPr/>
          <p:nvPr userDrawn="1"/>
        </p:nvSpPr>
        <p:spPr bwMode="gray">
          <a:xfrm>
            <a:off x="0" y="0"/>
            <a:ext cx="9144000" cy="6858000"/>
          </a:xfrm>
          <a:prstGeom prst="rect">
            <a:avLst/>
          </a:prstGeom>
          <a:solidFill>
            <a:schemeClr val="tx1"/>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indent="0" algn="ctr"/>
            <a:endParaRPr lang="en-US" sz="1600" dirty="0" smtClean="0">
              <a:solidFill>
                <a:schemeClr val="tx1"/>
              </a:solidFill>
              <a:latin typeface="Arial" pitchFamily="34" charset="0"/>
            </a:endParaRPr>
          </a:p>
        </p:txBody>
      </p:sp>
      <p:grpSp>
        <p:nvGrpSpPr>
          <p:cNvPr id="4" name="Gruppieren 3"/>
          <p:cNvGrpSpPr/>
          <p:nvPr userDrawn="1"/>
        </p:nvGrpSpPr>
        <p:grpSpPr bwMode="gray">
          <a:xfrm>
            <a:off x="-324680" y="-315520"/>
            <a:ext cx="9793360" cy="7489040"/>
            <a:chOff x="-324680" y="-315520"/>
            <a:chExt cx="9793360" cy="7489040"/>
          </a:xfrm>
        </p:grpSpPr>
        <p:grpSp>
          <p:nvGrpSpPr>
            <p:cNvPr id="6" name="Gruppieren 5"/>
            <p:cNvGrpSpPr/>
            <p:nvPr/>
          </p:nvGrpSpPr>
          <p:grpSpPr bwMode="gray">
            <a:xfrm>
              <a:off x="-324680" y="908650"/>
              <a:ext cx="216030" cy="5688790"/>
              <a:chOff x="-540710" y="908650"/>
              <a:chExt cx="432060" cy="5688790"/>
            </a:xfrm>
          </p:grpSpPr>
          <p:cxnSp>
            <p:nvCxnSpPr>
              <p:cNvPr id="59" name="Gerade Verbindung 58"/>
              <p:cNvCxnSpPr/>
              <p:nvPr userDrawn="1"/>
            </p:nvCxnSpPr>
            <p:spPr bwMode="gray">
              <a:xfrm>
                <a:off x="-540710" y="112468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Gerade Verbindung 59"/>
              <p:cNvCxnSpPr/>
              <p:nvPr userDrawn="1"/>
            </p:nvCxnSpPr>
            <p:spPr bwMode="gray">
              <a:xfrm>
                <a:off x="-540710" y="90865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Gerade Verbindung 60"/>
              <p:cNvCxnSpPr/>
              <p:nvPr userDrawn="1"/>
            </p:nvCxnSpPr>
            <p:spPr bwMode="gray">
              <a:xfrm>
                <a:off x="-540710" y="659744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Gerade Verbindung 61"/>
              <p:cNvCxnSpPr/>
              <p:nvPr userDrawn="1"/>
            </p:nvCxnSpPr>
            <p:spPr bwMode="gray">
              <a:xfrm>
                <a:off x="-540710" y="64534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Gerade Verbindung 62"/>
              <p:cNvCxnSpPr/>
              <p:nvPr userDrawn="1"/>
            </p:nvCxnSpPr>
            <p:spPr bwMode="gray">
              <a:xfrm>
                <a:off x="-540710" y="638141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 name="Gruppieren 6"/>
            <p:cNvGrpSpPr/>
            <p:nvPr/>
          </p:nvGrpSpPr>
          <p:grpSpPr bwMode="gray">
            <a:xfrm>
              <a:off x="323850" y="-315520"/>
              <a:ext cx="8496740" cy="216030"/>
              <a:chOff x="323850" y="-531550"/>
              <a:chExt cx="8496740" cy="432060"/>
            </a:xfrm>
          </p:grpSpPr>
          <p:cxnSp>
            <p:nvCxnSpPr>
              <p:cNvPr id="47" name="Gerade Verbindung 46"/>
              <p:cNvCxnSpPr/>
              <p:nvPr userDrawn="1"/>
            </p:nvCxnSpPr>
            <p:spPr bwMode="gray">
              <a:xfrm rot="5400000">
                <a:off x="10782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Gerade Verbindung 47"/>
              <p:cNvCxnSpPr/>
              <p:nvPr userDrawn="1"/>
            </p:nvCxnSpPr>
            <p:spPr bwMode="gray">
              <a:xfrm rot="5400000">
                <a:off x="14035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Gerade Verbindung 48"/>
              <p:cNvCxnSpPr/>
              <p:nvPr userDrawn="1"/>
            </p:nvCxnSpPr>
            <p:spPr bwMode="gray">
              <a:xfrm rot="5400000">
                <a:off x="15475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Gerade Verbindung 49"/>
              <p:cNvCxnSpPr/>
              <p:nvPr userDrawn="1"/>
            </p:nvCxnSpPr>
            <p:spPr bwMode="gray">
              <a:xfrm rot="5400000">
                <a:off x="28437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Gerade Verbindung 50"/>
              <p:cNvCxnSpPr/>
              <p:nvPr userDrawn="1"/>
            </p:nvCxnSpPr>
            <p:spPr bwMode="gray">
              <a:xfrm rot="5400000">
                <a:off x="29877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Gerade Verbindung 51"/>
              <p:cNvCxnSpPr/>
              <p:nvPr userDrawn="1"/>
            </p:nvCxnSpPr>
            <p:spPr bwMode="gray">
              <a:xfrm rot="5400000">
                <a:off x="42839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Gerade Verbindung 52"/>
              <p:cNvCxnSpPr/>
              <p:nvPr userDrawn="1"/>
            </p:nvCxnSpPr>
            <p:spPr bwMode="gray">
              <a:xfrm rot="5400000">
                <a:off x="44279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Gerade Verbindung 53"/>
              <p:cNvCxnSpPr/>
              <p:nvPr userDrawn="1"/>
            </p:nvCxnSpPr>
            <p:spPr bwMode="gray">
              <a:xfrm rot="5400000">
                <a:off x="57241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Gerade Verbindung 54"/>
              <p:cNvCxnSpPr/>
              <p:nvPr userDrawn="1"/>
            </p:nvCxnSpPr>
            <p:spPr bwMode="gray">
              <a:xfrm rot="5400000">
                <a:off x="58681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Gerade Verbindung 55"/>
              <p:cNvCxnSpPr/>
              <p:nvPr userDrawn="1"/>
            </p:nvCxnSpPr>
            <p:spPr bwMode="gray">
              <a:xfrm rot="5400000">
                <a:off x="71643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Gerade Verbindung 56"/>
              <p:cNvCxnSpPr/>
              <p:nvPr userDrawn="1"/>
            </p:nvCxnSpPr>
            <p:spPr bwMode="gray">
              <a:xfrm rot="5400000">
                <a:off x="73083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Gerade Verbindung 57"/>
              <p:cNvCxnSpPr/>
              <p:nvPr userDrawn="1"/>
            </p:nvCxnSpPr>
            <p:spPr bwMode="gray">
              <a:xfrm rot="5400000">
                <a:off x="86045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 name="Gruppieren 7"/>
            <p:cNvGrpSpPr/>
            <p:nvPr/>
          </p:nvGrpSpPr>
          <p:grpSpPr bwMode="gray">
            <a:xfrm>
              <a:off x="323410" y="6957490"/>
              <a:ext cx="8496740" cy="216030"/>
              <a:chOff x="323850" y="-531550"/>
              <a:chExt cx="8496740" cy="432060"/>
            </a:xfrm>
          </p:grpSpPr>
          <p:cxnSp>
            <p:nvCxnSpPr>
              <p:cNvPr id="35" name="Gerade Verbindung 34"/>
              <p:cNvCxnSpPr/>
              <p:nvPr userDrawn="1"/>
            </p:nvCxnSpPr>
            <p:spPr bwMode="gray">
              <a:xfrm rot="5400000">
                <a:off x="10782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Gerade Verbindung 35"/>
              <p:cNvCxnSpPr/>
              <p:nvPr userDrawn="1"/>
            </p:nvCxnSpPr>
            <p:spPr bwMode="gray">
              <a:xfrm rot="5400000">
                <a:off x="14035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Gerade Verbindung 36"/>
              <p:cNvCxnSpPr/>
              <p:nvPr userDrawn="1"/>
            </p:nvCxnSpPr>
            <p:spPr bwMode="gray">
              <a:xfrm rot="5400000">
                <a:off x="15475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Gerade Verbindung 37"/>
              <p:cNvCxnSpPr/>
              <p:nvPr userDrawn="1"/>
            </p:nvCxnSpPr>
            <p:spPr bwMode="gray">
              <a:xfrm rot="5400000">
                <a:off x="28437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Gerade Verbindung 38"/>
              <p:cNvCxnSpPr/>
              <p:nvPr userDrawn="1"/>
            </p:nvCxnSpPr>
            <p:spPr bwMode="gray">
              <a:xfrm rot="5400000">
                <a:off x="29877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Gerade Verbindung 39"/>
              <p:cNvCxnSpPr/>
              <p:nvPr userDrawn="1"/>
            </p:nvCxnSpPr>
            <p:spPr bwMode="gray">
              <a:xfrm rot="5400000">
                <a:off x="42839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Gerade Verbindung 40"/>
              <p:cNvCxnSpPr/>
              <p:nvPr userDrawn="1"/>
            </p:nvCxnSpPr>
            <p:spPr bwMode="gray">
              <a:xfrm rot="5400000">
                <a:off x="44279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Gerade Verbindung 41"/>
              <p:cNvCxnSpPr/>
              <p:nvPr userDrawn="1"/>
            </p:nvCxnSpPr>
            <p:spPr bwMode="gray">
              <a:xfrm rot="5400000">
                <a:off x="57241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Gerade Verbindung 42"/>
              <p:cNvCxnSpPr/>
              <p:nvPr userDrawn="1"/>
            </p:nvCxnSpPr>
            <p:spPr bwMode="gray">
              <a:xfrm rot="5400000">
                <a:off x="58681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Gerade Verbindung 43"/>
              <p:cNvCxnSpPr/>
              <p:nvPr userDrawn="1"/>
            </p:nvCxnSpPr>
            <p:spPr bwMode="gray">
              <a:xfrm rot="5400000">
                <a:off x="71643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Gerade Verbindung 44"/>
              <p:cNvCxnSpPr/>
              <p:nvPr userDrawn="1"/>
            </p:nvCxnSpPr>
            <p:spPr bwMode="gray">
              <a:xfrm rot="5400000">
                <a:off x="73083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Gerade Verbindung 45"/>
              <p:cNvCxnSpPr/>
              <p:nvPr userDrawn="1"/>
            </p:nvCxnSpPr>
            <p:spPr bwMode="gray">
              <a:xfrm rot="5400000">
                <a:off x="86045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 name="Gruppieren 8"/>
            <p:cNvGrpSpPr/>
            <p:nvPr/>
          </p:nvGrpSpPr>
          <p:grpSpPr bwMode="gray">
            <a:xfrm>
              <a:off x="9252650" y="908650"/>
              <a:ext cx="216030" cy="5688790"/>
              <a:chOff x="-540710" y="908650"/>
              <a:chExt cx="432060" cy="5688790"/>
            </a:xfrm>
          </p:grpSpPr>
          <p:cxnSp>
            <p:nvCxnSpPr>
              <p:cNvPr id="22" name="Gerade Verbindung 21"/>
              <p:cNvCxnSpPr/>
              <p:nvPr userDrawn="1"/>
            </p:nvCxnSpPr>
            <p:spPr bwMode="gray">
              <a:xfrm>
                <a:off x="-540710" y="112468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Gerade Verbindung 22"/>
              <p:cNvCxnSpPr/>
              <p:nvPr userDrawn="1"/>
            </p:nvCxnSpPr>
            <p:spPr bwMode="gray">
              <a:xfrm>
                <a:off x="-540710" y="90865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Gerade Verbindung 23"/>
              <p:cNvCxnSpPr/>
              <p:nvPr userDrawn="1"/>
            </p:nvCxnSpPr>
            <p:spPr bwMode="gray">
              <a:xfrm>
                <a:off x="-540710" y="659744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Gerade Verbindung 24"/>
              <p:cNvCxnSpPr/>
              <p:nvPr userDrawn="1"/>
            </p:nvCxnSpPr>
            <p:spPr bwMode="gray">
              <a:xfrm>
                <a:off x="-540710" y="64534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Gerade Verbindung 25"/>
              <p:cNvCxnSpPr/>
              <p:nvPr userDrawn="1"/>
            </p:nvCxnSpPr>
            <p:spPr bwMode="gray">
              <a:xfrm>
                <a:off x="-540710" y="544528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Gerade Verbindung 26"/>
              <p:cNvCxnSpPr/>
              <p:nvPr userDrawn="1"/>
            </p:nvCxnSpPr>
            <p:spPr bwMode="gray">
              <a:xfrm>
                <a:off x="-540710" y="530126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Gerade Verbindung 27"/>
              <p:cNvCxnSpPr/>
              <p:nvPr userDrawn="1"/>
            </p:nvCxnSpPr>
            <p:spPr bwMode="gray">
              <a:xfrm>
                <a:off x="-540710" y="436513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Gerade Verbindung 28"/>
              <p:cNvCxnSpPr/>
              <p:nvPr userDrawn="1"/>
            </p:nvCxnSpPr>
            <p:spPr bwMode="gray">
              <a:xfrm>
                <a:off x="-540710" y="422111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Gerade Verbindung 29"/>
              <p:cNvCxnSpPr/>
              <p:nvPr userDrawn="1"/>
            </p:nvCxnSpPr>
            <p:spPr bwMode="gray">
              <a:xfrm>
                <a:off x="-540710" y="328498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Gerade Verbindung 30"/>
              <p:cNvCxnSpPr/>
              <p:nvPr userDrawn="1"/>
            </p:nvCxnSpPr>
            <p:spPr bwMode="gray">
              <a:xfrm>
                <a:off x="-540710" y="314096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Gerade Verbindung 31"/>
              <p:cNvCxnSpPr/>
              <p:nvPr userDrawn="1"/>
            </p:nvCxnSpPr>
            <p:spPr bwMode="gray">
              <a:xfrm>
                <a:off x="-540710" y="220483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Gerade Verbindung 32"/>
              <p:cNvCxnSpPr/>
              <p:nvPr userDrawn="1"/>
            </p:nvCxnSpPr>
            <p:spPr bwMode="gray">
              <a:xfrm>
                <a:off x="-540710" y="206081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Gerade Verbindung 33"/>
              <p:cNvCxnSpPr/>
              <p:nvPr userDrawn="1"/>
            </p:nvCxnSpPr>
            <p:spPr bwMode="gray">
              <a:xfrm>
                <a:off x="-540710" y="638141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title" hasCustomPrompt="1"/>
          </p:nvPr>
        </p:nvSpPr>
        <p:spPr bwMode="gray">
          <a:xfrm>
            <a:off x="323850" y="1123950"/>
            <a:ext cx="8496622" cy="2665413"/>
          </a:xfrm>
        </p:spPr>
        <p:txBody>
          <a:bodyPr/>
          <a:lstStyle>
            <a:lvl1pPr>
              <a:defRPr sz="3800" cap="all" baseline="0">
                <a:solidFill>
                  <a:schemeClr val="bg1"/>
                </a:solidFill>
                <a:latin typeface="Arial" pitchFamily="34" charset="0"/>
              </a:defRPr>
            </a:lvl1pPr>
          </a:lstStyle>
          <a:p>
            <a:r>
              <a:rPr lang="en-US" dirty="0" smtClean="0"/>
              <a:t>CLICK TO ADD TEXT</a:t>
            </a:r>
            <a:endParaRPr lang="en-GB" dirty="0"/>
          </a:p>
        </p:txBody>
      </p:sp>
    </p:spTree>
    <p:extLst>
      <p:ext uri="{BB962C8B-B14F-4D97-AF65-F5344CB8AC3E}">
        <p14:creationId xmlns:p14="http://schemas.microsoft.com/office/powerpoint/2010/main" xmlns="" val="1751704577"/>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ure Orange">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a:extLst>
              <a:ext uri="{28A0092B-C50C-407E-A947-70E740481C1C}">
                <a14:useLocalDpi xmlns:a14="http://schemas.microsoft.com/office/drawing/2010/main" xmlns="" val="0"/>
              </a:ext>
            </a:extLst>
          </a:blip>
          <a:srcRect/>
          <a:stretch/>
        </p:blipFill>
        <p:spPr bwMode="gray">
          <a:xfrm>
            <a:off x="0" y="0"/>
            <a:ext cx="9144000" cy="6858000"/>
          </a:xfrm>
          <a:prstGeom prst="rect">
            <a:avLst/>
          </a:prstGeom>
        </p:spPr>
      </p:pic>
      <p:grpSp>
        <p:nvGrpSpPr>
          <p:cNvPr id="6" name="Gruppieren 5"/>
          <p:cNvGrpSpPr/>
          <p:nvPr userDrawn="1"/>
        </p:nvGrpSpPr>
        <p:grpSpPr bwMode="gray">
          <a:xfrm>
            <a:off x="-324680" y="-315520"/>
            <a:ext cx="9793360" cy="7489040"/>
            <a:chOff x="-324680" y="-315520"/>
            <a:chExt cx="9793360" cy="7489040"/>
          </a:xfrm>
        </p:grpSpPr>
        <p:grpSp>
          <p:nvGrpSpPr>
            <p:cNvPr id="7" name="Gruppieren 6"/>
            <p:cNvGrpSpPr/>
            <p:nvPr/>
          </p:nvGrpSpPr>
          <p:grpSpPr bwMode="gray">
            <a:xfrm>
              <a:off x="-324680" y="908650"/>
              <a:ext cx="216030" cy="5688790"/>
              <a:chOff x="-540710" y="908650"/>
              <a:chExt cx="432060" cy="5688790"/>
            </a:xfrm>
          </p:grpSpPr>
          <p:cxnSp>
            <p:nvCxnSpPr>
              <p:cNvPr id="60" name="Gerade Verbindung 59"/>
              <p:cNvCxnSpPr/>
              <p:nvPr userDrawn="1"/>
            </p:nvCxnSpPr>
            <p:spPr bwMode="gray">
              <a:xfrm>
                <a:off x="-540710" y="112468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Gerade Verbindung 60"/>
              <p:cNvCxnSpPr/>
              <p:nvPr userDrawn="1"/>
            </p:nvCxnSpPr>
            <p:spPr bwMode="gray">
              <a:xfrm>
                <a:off x="-540710" y="90865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Gerade Verbindung 61"/>
              <p:cNvCxnSpPr/>
              <p:nvPr userDrawn="1"/>
            </p:nvCxnSpPr>
            <p:spPr bwMode="gray">
              <a:xfrm>
                <a:off x="-540710" y="659744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Gerade Verbindung 62"/>
              <p:cNvCxnSpPr/>
              <p:nvPr userDrawn="1"/>
            </p:nvCxnSpPr>
            <p:spPr bwMode="gray">
              <a:xfrm>
                <a:off x="-540710" y="64534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Gerade Verbindung 63"/>
              <p:cNvCxnSpPr/>
              <p:nvPr userDrawn="1"/>
            </p:nvCxnSpPr>
            <p:spPr bwMode="gray">
              <a:xfrm>
                <a:off x="-540710" y="638141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 name="Gruppieren 7"/>
            <p:cNvGrpSpPr/>
            <p:nvPr/>
          </p:nvGrpSpPr>
          <p:grpSpPr bwMode="gray">
            <a:xfrm>
              <a:off x="323850" y="-315520"/>
              <a:ext cx="8496740" cy="216030"/>
              <a:chOff x="323850" y="-531550"/>
              <a:chExt cx="8496740" cy="432060"/>
            </a:xfrm>
          </p:grpSpPr>
          <p:cxnSp>
            <p:nvCxnSpPr>
              <p:cNvPr id="48" name="Gerade Verbindung 47"/>
              <p:cNvCxnSpPr/>
              <p:nvPr userDrawn="1"/>
            </p:nvCxnSpPr>
            <p:spPr bwMode="gray">
              <a:xfrm rot="5400000">
                <a:off x="10782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Gerade Verbindung 48"/>
              <p:cNvCxnSpPr/>
              <p:nvPr userDrawn="1"/>
            </p:nvCxnSpPr>
            <p:spPr bwMode="gray">
              <a:xfrm rot="5400000">
                <a:off x="14035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Gerade Verbindung 49"/>
              <p:cNvCxnSpPr/>
              <p:nvPr userDrawn="1"/>
            </p:nvCxnSpPr>
            <p:spPr bwMode="gray">
              <a:xfrm rot="5400000">
                <a:off x="15475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Gerade Verbindung 50"/>
              <p:cNvCxnSpPr/>
              <p:nvPr userDrawn="1"/>
            </p:nvCxnSpPr>
            <p:spPr bwMode="gray">
              <a:xfrm rot="5400000">
                <a:off x="28437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Gerade Verbindung 51"/>
              <p:cNvCxnSpPr/>
              <p:nvPr userDrawn="1"/>
            </p:nvCxnSpPr>
            <p:spPr bwMode="gray">
              <a:xfrm rot="5400000">
                <a:off x="29877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Gerade Verbindung 52"/>
              <p:cNvCxnSpPr/>
              <p:nvPr userDrawn="1"/>
            </p:nvCxnSpPr>
            <p:spPr bwMode="gray">
              <a:xfrm rot="5400000">
                <a:off x="42839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Gerade Verbindung 53"/>
              <p:cNvCxnSpPr/>
              <p:nvPr userDrawn="1"/>
            </p:nvCxnSpPr>
            <p:spPr bwMode="gray">
              <a:xfrm rot="5400000">
                <a:off x="44279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Gerade Verbindung 54"/>
              <p:cNvCxnSpPr/>
              <p:nvPr userDrawn="1"/>
            </p:nvCxnSpPr>
            <p:spPr bwMode="gray">
              <a:xfrm rot="5400000">
                <a:off x="57241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Gerade Verbindung 55"/>
              <p:cNvCxnSpPr/>
              <p:nvPr userDrawn="1"/>
            </p:nvCxnSpPr>
            <p:spPr bwMode="gray">
              <a:xfrm rot="5400000">
                <a:off x="58681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Gerade Verbindung 56"/>
              <p:cNvCxnSpPr/>
              <p:nvPr userDrawn="1"/>
            </p:nvCxnSpPr>
            <p:spPr bwMode="gray">
              <a:xfrm rot="5400000">
                <a:off x="71643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Gerade Verbindung 57"/>
              <p:cNvCxnSpPr/>
              <p:nvPr userDrawn="1"/>
            </p:nvCxnSpPr>
            <p:spPr bwMode="gray">
              <a:xfrm rot="5400000">
                <a:off x="73083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Gerade Verbindung 58"/>
              <p:cNvCxnSpPr/>
              <p:nvPr userDrawn="1"/>
            </p:nvCxnSpPr>
            <p:spPr bwMode="gray">
              <a:xfrm rot="5400000">
                <a:off x="86045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 name="Gruppieren 8"/>
            <p:cNvGrpSpPr/>
            <p:nvPr/>
          </p:nvGrpSpPr>
          <p:grpSpPr bwMode="gray">
            <a:xfrm>
              <a:off x="323410" y="6957490"/>
              <a:ext cx="8496740" cy="216030"/>
              <a:chOff x="323850" y="-531550"/>
              <a:chExt cx="8496740" cy="432060"/>
            </a:xfrm>
          </p:grpSpPr>
          <p:cxnSp>
            <p:nvCxnSpPr>
              <p:cNvPr id="36" name="Gerade Verbindung 35"/>
              <p:cNvCxnSpPr/>
              <p:nvPr userDrawn="1"/>
            </p:nvCxnSpPr>
            <p:spPr bwMode="gray">
              <a:xfrm rot="5400000">
                <a:off x="10782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Gerade Verbindung 36"/>
              <p:cNvCxnSpPr/>
              <p:nvPr userDrawn="1"/>
            </p:nvCxnSpPr>
            <p:spPr bwMode="gray">
              <a:xfrm rot="5400000">
                <a:off x="14035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Gerade Verbindung 37"/>
              <p:cNvCxnSpPr/>
              <p:nvPr userDrawn="1"/>
            </p:nvCxnSpPr>
            <p:spPr bwMode="gray">
              <a:xfrm rot="5400000">
                <a:off x="15475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Gerade Verbindung 38"/>
              <p:cNvCxnSpPr/>
              <p:nvPr userDrawn="1"/>
            </p:nvCxnSpPr>
            <p:spPr bwMode="gray">
              <a:xfrm rot="5400000">
                <a:off x="28437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Gerade Verbindung 39"/>
              <p:cNvCxnSpPr/>
              <p:nvPr userDrawn="1"/>
            </p:nvCxnSpPr>
            <p:spPr bwMode="gray">
              <a:xfrm rot="5400000">
                <a:off x="29877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Gerade Verbindung 40"/>
              <p:cNvCxnSpPr/>
              <p:nvPr userDrawn="1"/>
            </p:nvCxnSpPr>
            <p:spPr bwMode="gray">
              <a:xfrm rot="5400000">
                <a:off x="42839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Gerade Verbindung 41"/>
              <p:cNvCxnSpPr/>
              <p:nvPr userDrawn="1"/>
            </p:nvCxnSpPr>
            <p:spPr bwMode="gray">
              <a:xfrm rot="5400000">
                <a:off x="44279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Gerade Verbindung 42"/>
              <p:cNvCxnSpPr/>
              <p:nvPr userDrawn="1"/>
            </p:nvCxnSpPr>
            <p:spPr bwMode="gray">
              <a:xfrm rot="5400000">
                <a:off x="57241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Gerade Verbindung 43"/>
              <p:cNvCxnSpPr/>
              <p:nvPr userDrawn="1"/>
            </p:nvCxnSpPr>
            <p:spPr bwMode="gray">
              <a:xfrm rot="5400000">
                <a:off x="58681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Gerade Verbindung 44"/>
              <p:cNvCxnSpPr/>
              <p:nvPr userDrawn="1"/>
            </p:nvCxnSpPr>
            <p:spPr bwMode="gray">
              <a:xfrm rot="5400000">
                <a:off x="71643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Gerade Verbindung 45"/>
              <p:cNvCxnSpPr/>
              <p:nvPr userDrawn="1"/>
            </p:nvCxnSpPr>
            <p:spPr bwMode="gray">
              <a:xfrm rot="5400000">
                <a:off x="73083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Gerade Verbindung 46"/>
              <p:cNvCxnSpPr/>
              <p:nvPr userDrawn="1"/>
            </p:nvCxnSpPr>
            <p:spPr bwMode="gray">
              <a:xfrm rot="5400000">
                <a:off x="86045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 name="Gruppieren 9"/>
            <p:cNvGrpSpPr/>
            <p:nvPr/>
          </p:nvGrpSpPr>
          <p:grpSpPr bwMode="gray">
            <a:xfrm>
              <a:off x="9252650" y="908650"/>
              <a:ext cx="216030" cy="5688790"/>
              <a:chOff x="-540710" y="908650"/>
              <a:chExt cx="432060" cy="5688790"/>
            </a:xfrm>
          </p:grpSpPr>
          <p:cxnSp>
            <p:nvCxnSpPr>
              <p:cNvPr id="23" name="Gerade Verbindung 22"/>
              <p:cNvCxnSpPr/>
              <p:nvPr userDrawn="1"/>
            </p:nvCxnSpPr>
            <p:spPr bwMode="gray">
              <a:xfrm>
                <a:off x="-540710" y="112468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Gerade Verbindung 23"/>
              <p:cNvCxnSpPr/>
              <p:nvPr userDrawn="1"/>
            </p:nvCxnSpPr>
            <p:spPr bwMode="gray">
              <a:xfrm>
                <a:off x="-540710" y="90865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Gerade Verbindung 24"/>
              <p:cNvCxnSpPr/>
              <p:nvPr userDrawn="1"/>
            </p:nvCxnSpPr>
            <p:spPr bwMode="gray">
              <a:xfrm>
                <a:off x="-540710" y="659744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Gerade Verbindung 25"/>
              <p:cNvCxnSpPr/>
              <p:nvPr userDrawn="1"/>
            </p:nvCxnSpPr>
            <p:spPr bwMode="gray">
              <a:xfrm>
                <a:off x="-540710" y="64534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Gerade Verbindung 26"/>
              <p:cNvCxnSpPr/>
              <p:nvPr userDrawn="1"/>
            </p:nvCxnSpPr>
            <p:spPr bwMode="gray">
              <a:xfrm>
                <a:off x="-540710" y="544528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Gerade Verbindung 27"/>
              <p:cNvCxnSpPr/>
              <p:nvPr userDrawn="1"/>
            </p:nvCxnSpPr>
            <p:spPr bwMode="gray">
              <a:xfrm>
                <a:off x="-540710" y="530126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Gerade Verbindung 28"/>
              <p:cNvCxnSpPr/>
              <p:nvPr userDrawn="1"/>
            </p:nvCxnSpPr>
            <p:spPr bwMode="gray">
              <a:xfrm>
                <a:off x="-540710" y="436513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Gerade Verbindung 29"/>
              <p:cNvCxnSpPr/>
              <p:nvPr userDrawn="1"/>
            </p:nvCxnSpPr>
            <p:spPr bwMode="gray">
              <a:xfrm>
                <a:off x="-540710" y="422111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Gerade Verbindung 30"/>
              <p:cNvCxnSpPr/>
              <p:nvPr userDrawn="1"/>
            </p:nvCxnSpPr>
            <p:spPr bwMode="gray">
              <a:xfrm>
                <a:off x="-540710" y="328498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Gerade Verbindung 31"/>
              <p:cNvCxnSpPr/>
              <p:nvPr userDrawn="1"/>
            </p:nvCxnSpPr>
            <p:spPr bwMode="gray">
              <a:xfrm>
                <a:off x="-540710" y="314096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Gerade Verbindung 32"/>
              <p:cNvCxnSpPr/>
              <p:nvPr userDrawn="1"/>
            </p:nvCxnSpPr>
            <p:spPr bwMode="gray">
              <a:xfrm>
                <a:off x="-540710" y="220483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Gerade Verbindung 33"/>
              <p:cNvCxnSpPr/>
              <p:nvPr userDrawn="1"/>
            </p:nvCxnSpPr>
            <p:spPr bwMode="gray">
              <a:xfrm>
                <a:off x="-540710" y="206081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Gerade Verbindung 34"/>
              <p:cNvCxnSpPr/>
              <p:nvPr userDrawn="1"/>
            </p:nvCxnSpPr>
            <p:spPr bwMode="gray">
              <a:xfrm>
                <a:off x="-540710" y="638141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65" name="Title 64"/>
          <p:cNvSpPr>
            <a:spLocks noGrp="1"/>
          </p:cNvSpPr>
          <p:nvPr>
            <p:ph type="title" hasCustomPrompt="1"/>
          </p:nvPr>
        </p:nvSpPr>
        <p:spPr bwMode="gray">
          <a:xfrm>
            <a:off x="323850" y="1123950"/>
            <a:ext cx="8496622" cy="2665413"/>
          </a:xfrm>
        </p:spPr>
        <p:txBody>
          <a:bodyPr/>
          <a:lstStyle>
            <a:lvl1pPr>
              <a:defRPr sz="3800" cap="all" baseline="0">
                <a:solidFill>
                  <a:schemeClr val="bg1"/>
                </a:solidFill>
                <a:latin typeface="Arial" pitchFamily="34" charset="0"/>
              </a:defRPr>
            </a:lvl1pPr>
          </a:lstStyle>
          <a:p>
            <a:r>
              <a:rPr lang="en-US" dirty="0" smtClean="0"/>
              <a:t>CLICK TO ADD TEXT</a:t>
            </a:r>
            <a:endParaRPr lang="en-GB" dirty="0"/>
          </a:p>
        </p:txBody>
      </p:sp>
    </p:spTree>
    <p:extLst>
      <p:ext uri="{BB962C8B-B14F-4D97-AF65-F5344CB8AC3E}">
        <p14:creationId xmlns:p14="http://schemas.microsoft.com/office/powerpoint/2010/main" xmlns="" val="2701229683"/>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Contacts with Pictures">
    <p:spTree>
      <p:nvGrpSpPr>
        <p:cNvPr id="1" name=""/>
        <p:cNvGrpSpPr/>
        <p:nvPr/>
      </p:nvGrpSpPr>
      <p:grpSpPr>
        <a:xfrm>
          <a:off x="0" y="0"/>
          <a:ext cx="0" cy="0"/>
          <a:chOff x="0" y="0"/>
          <a:chExt cx="0" cy="0"/>
        </a:xfrm>
      </p:grpSpPr>
      <p:sp>
        <p:nvSpPr>
          <p:cNvPr id="5" name="Picture Placeholder 4"/>
          <p:cNvSpPr>
            <a:spLocks noGrp="1"/>
          </p:cNvSpPr>
          <p:nvPr>
            <p:ph type="pic" sz="quarter" idx="15" hasCustomPrompt="1"/>
          </p:nvPr>
        </p:nvSpPr>
        <p:spPr bwMode="gray">
          <a:xfrm>
            <a:off x="324000" y="3284538"/>
            <a:ext cx="1296144" cy="2016722"/>
          </a:xfrm>
        </p:spPr>
        <p:txBody>
          <a:bodyPr/>
          <a:lstStyle>
            <a:lvl1pPr marL="0" indent="0">
              <a:buNone/>
              <a:defRPr/>
            </a:lvl1pPr>
          </a:lstStyle>
          <a:p>
            <a:r>
              <a:rPr lang="de-DE" dirty="0" smtClean="0"/>
              <a:t>Picture</a:t>
            </a:r>
            <a:endParaRPr lang="en-US" dirty="0"/>
          </a:p>
        </p:txBody>
      </p:sp>
      <p:sp>
        <p:nvSpPr>
          <p:cNvPr id="13" name="Picture Placeholder 4"/>
          <p:cNvSpPr>
            <a:spLocks noGrp="1"/>
          </p:cNvSpPr>
          <p:nvPr>
            <p:ph type="pic" sz="quarter" idx="16" hasCustomPrompt="1"/>
          </p:nvPr>
        </p:nvSpPr>
        <p:spPr bwMode="gray">
          <a:xfrm>
            <a:off x="4644009" y="3284538"/>
            <a:ext cx="1296144" cy="2016722"/>
          </a:xfrm>
        </p:spPr>
        <p:txBody>
          <a:bodyPr/>
          <a:lstStyle>
            <a:lvl1pPr marL="0" indent="0">
              <a:buNone/>
              <a:defRPr/>
            </a:lvl1pPr>
          </a:lstStyle>
          <a:p>
            <a:r>
              <a:rPr lang="de-DE" dirty="0" smtClean="0"/>
              <a:t>Picture</a:t>
            </a:r>
            <a:endParaRPr lang="en-US" dirty="0"/>
          </a:p>
        </p:txBody>
      </p:sp>
      <p:sp>
        <p:nvSpPr>
          <p:cNvPr id="14" name="Text Placeholder 3"/>
          <p:cNvSpPr>
            <a:spLocks noGrp="1"/>
          </p:cNvSpPr>
          <p:nvPr>
            <p:ph type="body" sz="quarter" idx="18" hasCustomPrompt="1"/>
          </p:nvPr>
        </p:nvSpPr>
        <p:spPr bwMode="gray">
          <a:xfrm>
            <a:off x="1763689" y="4653189"/>
            <a:ext cx="2736303" cy="216024"/>
          </a:xfrm>
        </p:spPr>
        <p:txBody>
          <a:bodyPr tIns="0" anchor="b" anchorCtr="0"/>
          <a:lstStyle>
            <a:lvl1pPr marL="0" indent="0">
              <a:spcBef>
                <a:spcPts val="0"/>
              </a:spcBef>
              <a:spcAft>
                <a:spcPts val="0"/>
              </a:spcAft>
              <a:buNone/>
              <a:defRPr sz="1200">
                <a:solidFill>
                  <a:schemeClr val="tx1"/>
                </a:solidFill>
              </a:defRPr>
            </a:lvl1pPr>
            <a:lvl2pPr marL="0" indent="0">
              <a:spcBef>
                <a:spcPts val="0"/>
              </a:spcBef>
              <a:spcAft>
                <a:spcPts val="0"/>
              </a:spcAft>
              <a:buNone/>
              <a:defRPr sz="1200"/>
            </a:lvl2pPr>
            <a:lvl3pPr marL="0" indent="0" algn="l">
              <a:spcBef>
                <a:spcPts val="0"/>
              </a:spcBef>
              <a:spcAft>
                <a:spcPts val="0"/>
              </a:spcAft>
              <a:buFontTx/>
              <a:buNone/>
              <a:tabLst>
                <a:tab pos="630238" algn="l"/>
              </a:tabLst>
              <a:defRPr sz="1200"/>
            </a:lvl3pPr>
            <a:lvl4pPr marL="0" indent="0" algn="l">
              <a:spcBef>
                <a:spcPts val="0"/>
              </a:spcBef>
              <a:spcAft>
                <a:spcPts val="0"/>
              </a:spcAft>
              <a:buFontTx/>
              <a:buNone/>
              <a:defRPr sz="1200">
                <a:solidFill>
                  <a:schemeClr val="tx1"/>
                </a:solidFill>
              </a:defRPr>
            </a:lvl4pPr>
            <a:lvl5pPr marL="0" indent="0" algn="l">
              <a:spcBef>
                <a:spcPts val="0"/>
              </a:spcBef>
              <a:spcAft>
                <a:spcPts val="0"/>
              </a:spcAft>
              <a:buFontTx/>
              <a:buNone/>
              <a:defRPr sz="1200"/>
            </a:lvl5pPr>
            <a:lvl6pPr marL="0" indent="0" algn="l">
              <a:spcBef>
                <a:spcPts val="0"/>
              </a:spcBef>
              <a:spcAft>
                <a:spcPts val="0"/>
              </a:spcAft>
              <a:buFontTx/>
              <a:buNone/>
              <a:defRPr sz="1200"/>
            </a:lvl6pPr>
            <a:lvl7pPr marL="0" indent="0" algn="l">
              <a:spcBef>
                <a:spcPts val="0"/>
              </a:spcBef>
              <a:spcAft>
                <a:spcPts val="0"/>
              </a:spcAft>
              <a:buFontTx/>
              <a:buNone/>
              <a:defRPr sz="1200"/>
            </a:lvl7pPr>
            <a:lvl8pPr marL="0" indent="0" algn="l">
              <a:spcBef>
                <a:spcPts val="0"/>
              </a:spcBef>
              <a:spcAft>
                <a:spcPts val="0"/>
              </a:spcAft>
              <a:buFontTx/>
              <a:buNone/>
              <a:defRPr sz="1200"/>
            </a:lvl8pPr>
            <a:lvl9pPr marL="0" indent="0" algn="l">
              <a:spcBef>
                <a:spcPts val="0"/>
              </a:spcBef>
              <a:spcAft>
                <a:spcPts val="0"/>
              </a:spcAft>
              <a:buFontTx/>
              <a:buNone/>
              <a:defRPr sz="1200"/>
            </a:lvl9pPr>
          </a:lstStyle>
          <a:p>
            <a:pPr lvl="4"/>
            <a:r>
              <a:rPr lang="en-US" dirty="0" smtClean="0"/>
              <a:t>[phone number]</a:t>
            </a:r>
          </a:p>
        </p:txBody>
      </p:sp>
      <p:sp>
        <p:nvSpPr>
          <p:cNvPr id="15" name="Text Placeholder 3"/>
          <p:cNvSpPr>
            <a:spLocks noGrp="1"/>
          </p:cNvSpPr>
          <p:nvPr>
            <p:ph type="body" sz="quarter" idx="19" hasCustomPrompt="1"/>
          </p:nvPr>
        </p:nvSpPr>
        <p:spPr bwMode="gray">
          <a:xfrm>
            <a:off x="1763688" y="4221141"/>
            <a:ext cx="2736304" cy="216024"/>
          </a:xfrm>
        </p:spPr>
        <p:txBody>
          <a:bodyPr tIns="0" anchor="b" anchorCtr="0"/>
          <a:lstStyle>
            <a:lvl1pPr marL="0" indent="0">
              <a:spcBef>
                <a:spcPts val="0"/>
              </a:spcBef>
              <a:spcAft>
                <a:spcPts val="0"/>
              </a:spcAft>
              <a:buNone/>
              <a:defRPr sz="1200">
                <a:solidFill>
                  <a:schemeClr val="tx1"/>
                </a:solidFill>
              </a:defRPr>
            </a:lvl1pPr>
            <a:lvl2pPr marL="0" indent="0">
              <a:spcBef>
                <a:spcPts val="0"/>
              </a:spcBef>
              <a:spcAft>
                <a:spcPts val="0"/>
              </a:spcAft>
              <a:buNone/>
              <a:defRPr sz="1200"/>
            </a:lvl2pPr>
            <a:lvl3pPr marL="0" indent="0" algn="l">
              <a:spcBef>
                <a:spcPts val="0"/>
              </a:spcBef>
              <a:spcAft>
                <a:spcPts val="0"/>
              </a:spcAft>
              <a:buFontTx/>
              <a:buNone/>
              <a:tabLst>
                <a:tab pos="630238" algn="l"/>
              </a:tabLst>
              <a:defRPr sz="1200"/>
            </a:lvl3pPr>
            <a:lvl4pPr marL="0" indent="0" algn="l">
              <a:spcBef>
                <a:spcPts val="0"/>
              </a:spcBef>
              <a:spcAft>
                <a:spcPts val="0"/>
              </a:spcAft>
              <a:buFontTx/>
              <a:buNone/>
              <a:defRPr sz="1200">
                <a:solidFill>
                  <a:schemeClr val="tx1"/>
                </a:solidFill>
              </a:defRPr>
            </a:lvl4pPr>
            <a:lvl5pPr marL="0" indent="0" algn="l">
              <a:spcBef>
                <a:spcPts val="0"/>
              </a:spcBef>
              <a:spcAft>
                <a:spcPts val="0"/>
              </a:spcAft>
              <a:buFontTx/>
              <a:buNone/>
              <a:defRPr sz="1200"/>
            </a:lvl5pPr>
            <a:lvl6pPr marL="0" indent="0" algn="l">
              <a:spcBef>
                <a:spcPts val="0"/>
              </a:spcBef>
              <a:spcAft>
                <a:spcPts val="0"/>
              </a:spcAft>
              <a:buFontTx/>
              <a:buNone/>
              <a:defRPr sz="1200"/>
            </a:lvl6pPr>
            <a:lvl7pPr marL="0" indent="0" algn="l">
              <a:spcBef>
                <a:spcPts val="0"/>
              </a:spcBef>
              <a:spcAft>
                <a:spcPts val="0"/>
              </a:spcAft>
              <a:buFontTx/>
              <a:buNone/>
              <a:defRPr sz="1200"/>
            </a:lvl7pPr>
            <a:lvl8pPr marL="0" indent="0" algn="l">
              <a:spcBef>
                <a:spcPts val="0"/>
              </a:spcBef>
              <a:spcAft>
                <a:spcPts val="0"/>
              </a:spcAft>
              <a:buFontTx/>
              <a:buNone/>
              <a:defRPr sz="1200"/>
            </a:lvl8pPr>
            <a:lvl9pPr marL="0" indent="0" algn="l">
              <a:spcBef>
                <a:spcPts val="0"/>
              </a:spcBef>
              <a:spcAft>
                <a:spcPts val="0"/>
              </a:spcAft>
              <a:buFontTx/>
              <a:buNone/>
              <a:defRPr sz="1200"/>
            </a:lvl9pPr>
          </a:lstStyle>
          <a:p>
            <a:pPr lvl="4"/>
            <a:r>
              <a:rPr lang="en-US" dirty="0" smtClean="0"/>
              <a:t>[title]</a:t>
            </a:r>
          </a:p>
        </p:txBody>
      </p:sp>
      <p:sp>
        <p:nvSpPr>
          <p:cNvPr id="16" name="Text Placeholder 3"/>
          <p:cNvSpPr>
            <a:spLocks noGrp="1"/>
          </p:cNvSpPr>
          <p:nvPr>
            <p:ph type="body" sz="quarter" idx="20" hasCustomPrompt="1"/>
          </p:nvPr>
        </p:nvSpPr>
        <p:spPr bwMode="gray">
          <a:xfrm>
            <a:off x="1763688" y="3284539"/>
            <a:ext cx="2736304" cy="936602"/>
          </a:xfrm>
        </p:spPr>
        <p:txBody>
          <a:bodyPr tIns="0" anchor="b" anchorCtr="0"/>
          <a:lstStyle>
            <a:lvl1pPr marL="0" indent="0">
              <a:spcBef>
                <a:spcPts val="0"/>
              </a:spcBef>
              <a:spcAft>
                <a:spcPts val="0"/>
              </a:spcAft>
              <a:buFontTx/>
              <a:buNone/>
              <a:defRPr sz="1400"/>
            </a:lvl1pPr>
            <a:lvl2pPr marL="0" indent="0">
              <a:spcBef>
                <a:spcPts val="0"/>
              </a:spcBef>
              <a:spcAft>
                <a:spcPts val="0"/>
              </a:spcAft>
              <a:buNone/>
              <a:defRPr sz="1400"/>
            </a:lvl2pPr>
            <a:lvl3pPr marL="0" indent="0" algn="l">
              <a:spcBef>
                <a:spcPts val="0"/>
              </a:spcBef>
              <a:spcAft>
                <a:spcPts val="0"/>
              </a:spcAft>
              <a:buFontTx/>
              <a:buNone/>
              <a:tabLst>
                <a:tab pos="630238" algn="l"/>
              </a:tabLst>
              <a:defRPr sz="1400"/>
            </a:lvl3pPr>
            <a:lvl4pPr marL="0" indent="0" algn="l">
              <a:spcBef>
                <a:spcPts val="0"/>
              </a:spcBef>
              <a:spcAft>
                <a:spcPts val="0"/>
              </a:spcAft>
              <a:buFontTx/>
              <a:buNone/>
              <a:defRPr sz="1400">
                <a:solidFill>
                  <a:schemeClr val="tx1"/>
                </a:solidFill>
              </a:defRPr>
            </a:lvl4pPr>
            <a:lvl5pPr marL="0" indent="0" algn="l">
              <a:spcBef>
                <a:spcPts val="0"/>
              </a:spcBef>
              <a:spcAft>
                <a:spcPts val="0"/>
              </a:spcAft>
              <a:buFontTx/>
              <a:buNone/>
              <a:defRPr sz="1400" b="0"/>
            </a:lvl5pPr>
            <a:lvl6pPr marL="0" indent="0" algn="l">
              <a:spcBef>
                <a:spcPts val="0"/>
              </a:spcBef>
              <a:spcAft>
                <a:spcPts val="0"/>
              </a:spcAft>
              <a:buFontTx/>
              <a:buNone/>
              <a:defRPr sz="1400"/>
            </a:lvl6pPr>
            <a:lvl7pPr marL="0" indent="0" algn="l">
              <a:spcBef>
                <a:spcPts val="0"/>
              </a:spcBef>
              <a:spcAft>
                <a:spcPts val="0"/>
              </a:spcAft>
              <a:buFontTx/>
              <a:buNone/>
              <a:defRPr sz="1400"/>
            </a:lvl7pPr>
            <a:lvl8pPr marL="0" indent="0" algn="l">
              <a:spcBef>
                <a:spcPts val="0"/>
              </a:spcBef>
              <a:spcAft>
                <a:spcPts val="0"/>
              </a:spcAft>
              <a:buFontTx/>
              <a:buNone/>
              <a:defRPr sz="1400"/>
            </a:lvl8pPr>
            <a:lvl9pPr marL="0" indent="0" algn="l">
              <a:spcBef>
                <a:spcPts val="0"/>
              </a:spcBef>
              <a:spcAft>
                <a:spcPts val="0"/>
              </a:spcAft>
              <a:buFontTx/>
              <a:buNone/>
              <a:defRPr sz="1400"/>
            </a:lvl9pPr>
          </a:lstStyle>
          <a:p>
            <a:pPr lvl="0"/>
            <a:r>
              <a:rPr lang="en-US" dirty="0" smtClean="0"/>
              <a:t>[name]</a:t>
            </a:r>
          </a:p>
        </p:txBody>
      </p:sp>
      <p:sp>
        <p:nvSpPr>
          <p:cNvPr id="22" name="Text Placeholder 3"/>
          <p:cNvSpPr>
            <a:spLocks noGrp="1"/>
          </p:cNvSpPr>
          <p:nvPr>
            <p:ph type="body" sz="quarter" idx="26" hasCustomPrompt="1"/>
          </p:nvPr>
        </p:nvSpPr>
        <p:spPr bwMode="gray">
          <a:xfrm>
            <a:off x="1763688" y="4869212"/>
            <a:ext cx="2736304" cy="216024"/>
          </a:xfrm>
        </p:spPr>
        <p:txBody>
          <a:bodyPr tIns="0" anchor="b" anchorCtr="0"/>
          <a:lstStyle>
            <a:lvl1pPr marL="0" indent="0">
              <a:spcBef>
                <a:spcPts val="0"/>
              </a:spcBef>
              <a:spcAft>
                <a:spcPts val="0"/>
              </a:spcAft>
              <a:buNone/>
              <a:defRPr sz="1200">
                <a:solidFill>
                  <a:schemeClr val="tx1"/>
                </a:solidFill>
              </a:defRPr>
            </a:lvl1pPr>
            <a:lvl2pPr marL="0" indent="0">
              <a:spcBef>
                <a:spcPts val="0"/>
              </a:spcBef>
              <a:spcAft>
                <a:spcPts val="0"/>
              </a:spcAft>
              <a:buNone/>
              <a:defRPr sz="1200"/>
            </a:lvl2pPr>
            <a:lvl3pPr marL="0" indent="0" algn="l">
              <a:spcBef>
                <a:spcPts val="0"/>
              </a:spcBef>
              <a:spcAft>
                <a:spcPts val="0"/>
              </a:spcAft>
              <a:buFontTx/>
              <a:buNone/>
              <a:tabLst>
                <a:tab pos="630238" algn="l"/>
              </a:tabLst>
              <a:defRPr sz="1200"/>
            </a:lvl3pPr>
            <a:lvl4pPr marL="0" indent="0" algn="l">
              <a:spcBef>
                <a:spcPts val="0"/>
              </a:spcBef>
              <a:spcAft>
                <a:spcPts val="0"/>
              </a:spcAft>
              <a:buFontTx/>
              <a:buNone/>
              <a:defRPr sz="1200">
                <a:solidFill>
                  <a:schemeClr val="tx1"/>
                </a:solidFill>
              </a:defRPr>
            </a:lvl4pPr>
            <a:lvl5pPr marL="0" indent="0" algn="l">
              <a:spcBef>
                <a:spcPts val="0"/>
              </a:spcBef>
              <a:spcAft>
                <a:spcPts val="0"/>
              </a:spcAft>
              <a:buFontTx/>
              <a:buNone/>
              <a:defRPr sz="1200"/>
            </a:lvl5pPr>
            <a:lvl6pPr marL="0" indent="0" algn="l">
              <a:spcBef>
                <a:spcPts val="0"/>
              </a:spcBef>
              <a:spcAft>
                <a:spcPts val="0"/>
              </a:spcAft>
              <a:buFontTx/>
              <a:buNone/>
              <a:defRPr sz="1200"/>
            </a:lvl6pPr>
            <a:lvl7pPr marL="0" indent="0" algn="l">
              <a:spcBef>
                <a:spcPts val="0"/>
              </a:spcBef>
              <a:spcAft>
                <a:spcPts val="0"/>
              </a:spcAft>
              <a:buFontTx/>
              <a:buNone/>
              <a:defRPr sz="1200"/>
            </a:lvl7pPr>
            <a:lvl8pPr marL="0" indent="0" algn="l">
              <a:spcBef>
                <a:spcPts val="0"/>
              </a:spcBef>
              <a:spcAft>
                <a:spcPts val="0"/>
              </a:spcAft>
              <a:buFontTx/>
              <a:buNone/>
              <a:defRPr sz="1200"/>
            </a:lvl8pPr>
            <a:lvl9pPr marL="0" indent="0" algn="l">
              <a:spcBef>
                <a:spcPts val="0"/>
              </a:spcBef>
              <a:spcAft>
                <a:spcPts val="0"/>
              </a:spcAft>
              <a:buFontTx/>
              <a:buNone/>
              <a:defRPr sz="1200"/>
            </a:lvl9pPr>
          </a:lstStyle>
          <a:p>
            <a:pPr lvl="4"/>
            <a:r>
              <a:rPr lang="en-US" dirty="0" smtClean="0"/>
              <a:t>[email address]</a:t>
            </a:r>
          </a:p>
        </p:txBody>
      </p:sp>
      <p:sp>
        <p:nvSpPr>
          <p:cNvPr id="23" name="Text Placeholder 3"/>
          <p:cNvSpPr>
            <a:spLocks noGrp="1"/>
          </p:cNvSpPr>
          <p:nvPr>
            <p:ph type="body" sz="quarter" idx="27" hasCustomPrompt="1"/>
          </p:nvPr>
        </p:nvSpPr>
        <p:spPr bwMode="gray">
          <a:xfrm>
            <a:off x="1763767" y="5085236"/>
            <a:ext cx="2736226" cy="215014"/>
          </a:xfrm>
        </p:spPr>
        <p:txBody>
          <a:bodyPr tIns="0" anchor="b" anchorCtr="0"/>
          <a:lstStyle>
            <a:lvl1pPr marL="0" indent="0">
              <a:spcBef>
                <a:spcPts val="0"/>
              </a:spcBef>
              <a:spcAft>
                <a:spcPts val="0"/>
              </a:spcAft>
              <a:buNone/>
              <a:defRPr sz="1200">
                <a:solidFill>
                  <a:schemeClr val="tx1"/>
                </a:solidFill>
              </a:defRPr>
            </a:lvl1pPr>
            <a:lvl2pPr marL="0" indent="0">
              <a:spcBef>
                <a:spcPts val="0"/>
              </a:spcBef>
              <a:spcAft>
                <a:spcPts val="0"/>
              </a:spcAft>
              <a:buNone/>
              <a:defRPr sz="1200"/>
            </a:lvl2pPr>
            <a:lvl3pPr marL="0" indent="0" algn="l">
              <a:spcBef>
                <a:spcPts val="0"/>
              </a:spcBef>
              <a:spcAft>
                <a:spcPts val="0"/>
              </a:spcAft>
              <a:buFontTx/>
              <a:buNone/>
              <a:tabLst>
                <a:tab pos="630238" algn="l"/>
              </a:tabLst>
              <a:defRPr sz="1200"/>
            </a:lvl3pPr>
            <a:lvl4pPr marL="0" indent="0" algn="l">
              <a:spcBef>
                <a:spcPts val="0"/>
              </a:spcBef>
              <a:spcAft>
                <a:spcPts val="0"/>
              </a:spcAft>
              <a:buFontTx/>
              <a:buNone/>
              <a:defRPr sz="1200">
                <a:solidFill>
                  <a:schemeClr val="tx1"/>
                </a:solidFill>
              </a:defRPr>
            </a:lvl4pPr>
            <a:lvl5pPr marL="0" indent="0" algn="l">
              <a:spcBef>
                <a:spcPts val="0"/>
              </a:spcBef>
              <a:spcAft>
                <a:spcPts val="0"/>
              </a:spcAft>
              <a:buFontTx/>
              <a:buNone/>
              <a:defRPr sz="1200"/>
            </a:lvl5pPr>
            <a:lvl6pPr marL="0" indent="0" algn="l">
              <a:spcBef>
                <a:spcPts val="0"/>
              </a:spcBef>
              <a:spcAft>
                <a:spcPts val="0"/>
              </a:spcAft>
              <a:buFontTx/>
              <a:buNone/>
              <a:defRPr sz="1200"/>
            </a:lvl6pPr>
            <a:lvl7pPr marL="0" indent="0" algn="l">
              <a:spcBef>
                <a:spcPts val="0"/>
              </a:spcBef>
              <a:spcAft>
                <a:spcPts val="0"/>
              </a:spcAft>
              <a:buFontTx/>
              <a:buNone/>
              <a:defRPr sz="1200"/>
            </a:lvl7pPr>
            <a:lvl8pPr marL="0" indent="0" algn="l">
              <a:spcBef>
                <a:spcPts val="0"/>
              </a:spcBef>
              <a:spcAft>
                <a:spcPts val="0"/>
              </a:spcAft>
              <a:buFontTx/>
              <a:buNone/>
              <a:defRPr sz="1200"/>
            </a:lvl8pPr>
            <a:lvl9pPr marL="0" indent="0" algn="l">
              <a:spcBef>
                <a:spcPts val="0"/>
              </a:spcBef>
              <a:spcAft>
                <a:spcPts val="0"/>
              </a:spcAft>
              <a:buFontTx/>
              <a:buNone/>
              <a:defRPr sz="1200"/>
            </a:lvl9pPr>
          </a:lstStyle>
          <a:p>
            <a:pPr lvl="4"/>
            <a:r>
              <a:rPr lang="en-US" dirty="0" smtClean="0"/>
              <a:t>[country]</a:t>
            </a:r>
          </a:p>
        </p:txBody>
      </p:sp>
      <p:sp>
        <p:nvSpPr>
          <p:cNvPr id="24" name="Text Placeholder 3"/>
          <p:cNvSpPr>
            <a:spLocks noGrp="1"/>
          </p:cNvSpPr>
          <p:nvPr>
            <p:ph type="body" sz="quarter" idx="28" hasCustomPrompt="1"/>
          </p:nvPr>
        </p:nvSpPr>
        <p:spPr bwMode="gray">
          <a:xfrm>
            <a:off x="6084168" y="4653189"/>
            <a:ext cx="2736304" cy="216023"/>
          </a:xfrm>
        </p:spPr>
        <p:txBody>
          <a:bodyPr tIns="0" anchor="b" anchorCtr="0"/>
          <a:lstStyle>
            <a:lvl1pPr marL="0" indent="0">
              <a:spcBef>
                <a:spcPts val="0"/>
              </a:spcBef>
              <a:spcAft>
                <a:spcPts val="0"/>
              </a:spcAft>
              <a:buNone/>
              <a:defRPr sz="1200">
                <a:solidFill>
                  <a:schemeClr val="tx1"/>
                </a:solidFill>
              </a:defRPr>
            </a:lvl1pPr>
            <a:lvl2pPr marL="0" indent="0">
              <a:spcBef>
                <a:spcPts val="0"/>
              </a:spcBef>
              <a:spcAft>
                <a:spcPts val="0"/>
              </a:spcAft>
              <a:buNone/>
              <a:defRPr sz="1200"/>
            </a:lvl2pPr>
            <a:lvl3pPr marL="0" indent="0" algn="l">
              <a:spcBef>
                <a:spcPts val="0"/>
              </a:spcBef>
              <a:spcAft>
                <a:spcPts val="0"/>
              </a:spcAft>
              <a:buFontTx/>
              <a:buNone/>
              <a:tabLst>
                <a:tab pos="630238" algn="l"/>
              </a:tabLst>
              <a:defRPr sz="1200"/>
            </a:lvl3pPr>
            <a:lvl4pPr marL="0" indent="0" algn="l">
              <a:spcBef>
                <a:spcPts val="0"/>
              </a:spcBef>
              <a:spcAft>
                <a:spcPts val="0"/>
              </a:spcAft>
              <a:buFontTx/>
              <a:buNone/>
              <a:defRPr sz="1200">
                <a:solidFill>
                  <a:schemeClr val="tx1"/>
                </a:solidFill>
              </a:defRPr>
            </a:lvl4pPr>
            <a:lvl5pPr marL="0" indent="0" algn="l">
              <a:spcBef>
                <a:spcPts val="0"/>
              </a:spcBef>
              <a:spcAft>
                <a:spcPts val="0"/>
              </a:spcAft>
              <a:buFontTx/>
              <a:buNone/>
              <a:defRPr sz="1200"/>
            </a:lvl5pPr>
            <a:lvl6pPr marL="0" indent="0" algn="l">
              <a:spcBef>
                <a:spcPts val="0"/>
              </a:spcBef>
              <a:spcAft>
                <a:spcPts val="0"/>
              </a:spcAft>
              <a:buFontTx/>
              <a:buNone/>
              <a:defRPr sz="1200"/>
            </a:lvl6pPr>
            <a:lvl7pPr marL="0" indent="0" algn="l">
              <a:spcBef>
                <a:spcPts val="0"/>
              </a:spcBef>
              <a:spcAft>
                <a:spcPts val="0"/>
              </a:spcAft>
              <a:buFontTx/>
              <a:buNone/>
              <a:defRPr sz="1200"/>
            </a:lvl7pPr>
            <a:lvl8pPr marL="0" indent="0" algn="l">
              <a:spcBef>
                <a:spcPts val="0"/>
              </a:spcBef>
              <a:spcAft>
                <a:spcPts val="0"/>
              </a:spcAft>
              <a:buFontTx/>
              <a:buNone/>
              <a:defRPr sz="1200"/>
            </a:lvl8pPr>
            <a:lvl9pPr marL="0" indent="0" algn="l">
              <a:spcBef>
                <a:spcPts val="0"/>
              </a:spcBef>
              <a:spcAft>
                <a:spcPts val="0"/>
              </a:spcAft>
              <a:buFontTx/>
              <a:buNone/>
              <a:defRPr sz="1200"/>
            </a:lvl9pPr>
          </a:lstStyle>
          <a:p>
            <a:pPr lvl="4"/>
            <a:r>
              <a:rPr lang="en-US" dirty="0" smtClean="0"/>
              <a:t>[phone number]</a:t>
            </a:r>
          </a:p>
        </p:txBody>
      </p:sp>
      <p:sp>
        <p:nvSpPr>
          <p:cNvPr id="25" name="Text Placeholder 3"/>
          <p:cNvSpPr>
            <a:spLocks noGrp="1"/>
          </p:cNvSpPr>
          <p:nvPr>
            <p:ph type="body" sz="quarter" idx="29" hasCustomPrompt="1"/>
          </p:nvPr>
        </p:nvSpPr>
        <p:spPr bwMode="gray">
          <a:xfrm>
            <a:off x="6084168" y="4221141"/>
            <a:ext cx="2736304" cy="216024"/>
          </a:xfrm>
        </p:spPr>
        <p:txBody>
          <a:bodyPr tIns="0" anchor="b" anchorCtr="0"/>
          <a:lstStyle>
            <a:lvl1pPr marL="0" indent="0">
              <a:spcBef>
                <a:spcPts val="0"/>
              </a:spcBef>
              <a:spcAft>
                <a:spcPts val="0"/>
              </a:spcAft>
              <a:buNone/>
              <a:defRPr sz="1200">
                <a:solidFill>
                  <a:schemeClr val="tx1"/>
                </a:solidFill>
              </a:defRPr>
            </a:lvl1pPr>
            <a:lvl2pPr marL="0" indent="0">
              <a:spcBef>
                <a:spcPts val="0"/>
              </a:spcBef>
              <a:spcAft>
                <a:spcPts val="0"/>
              </a:spcAft>
              <a:buNone/>
              <a:defRPr sz="1200"/>
            </a:lvl2pPr>
            <a:lvl3pPr marL="0" indent="0" algn="l">
              <a:spcBef>
                <a:spcPts val="0"/>
              </a:spcBef>
              <a:spcAft>
                <a:spcPts val="0"/>
              </a:spcAft>
              <a:buFontTx/>
              <a:buNone/>
              <a:tabLst>
                <a:tab pos="630238" algn="l"/>
              </a:tabLst>
              <a:defRPr sz="1200"/>
            </a:lvl3pPr>
            <a:lvl4pPr marL="0" indent="0" algn="l">
              <a:spcBef>
                <a:spcPts val="0"/>
              </a:spcBef>
              <a:spcAft>
                <a:spcPts val="0"/>
              </a:spcAft>
              <a:buFontTx/>
              <a:buNone/>
              <a:defRPr sz="1200">
                <a:solidFill>
                  <a:schemeClr val="tx1"/>
                </a:solidFill>
              </a:defRPr>
            </a:lvl4pPr>
            <a:lvl5pPr marL="0" indent="0" algn="l">
              <a:spcBef>
                <a:spcPts val="0"/>
              </a:spcBef>
              <a:spcAft>
                <a:spcPts val="0"/>
              </a:spcAft>
              <a:buFontTx/>
              <a:buNone/>
              <a:defRPr sz="1200"/>
            </a:lvl5pPr>
            <a:lvl6pPr marL="0" indent="0" algn="l">
              <a:spcBef>
                <a:spcPts val="0"/>
              </a:spcBef>
              <a:spcAft>
                <a:spcPts val="0"/>
              </a:spcAft>
              <a:buFontTx/>
              <a:buNone/>
              <a:defRPr sz="1200"/>
            </a:lvl6pPr>
            <a:lvl7pPr marL="0" indent="0" algn="l">
              <a:spcBef>
                <a:spcPts val="0"/>
              </a:spcBef>
              <a:spcAft>
                <a:spcPts val="0"/>
              </a:spcAft>
              <a:buFontTx/>
              <a:buNone/>
              <a:defRPr sz="1200"/>
            </a:lvl7pPr>
            <a:lvl8pPr marL="0" indent="0" algn="l">
              <a:spcBef>
                <a:spcPts val="0"/>
              </a:spcBef>
              <a:spcAft>
                <a:spcPts val="0"/>
              </a:spcAft>
              <a:buFontTx/>
              <a:buNone/>
              <a:defRPr sz="1200"/>
            </a:lvl8pPr>
            <a:lvl9pPr marL="0" indent="0" algn="l">
              <a:spcBef>
                <a:spcPts val="0"/>
              </a:spcBef>
              <a:spcAft>
                <a:spcPts val="0"/>
              </a:spcAft>
              <a:buFontTx/>
              <a:buNone/>
              <a:defRPr sz="1200"/>
            </a:lvl9pPr>
          </a:lstStyle>
          <a:p>
            <a:pPr lvl="4"/>
            <a:r>
              <a:rPr lang="en-US" dirty="0" smtClean="0"/>
              <a:t>[title]</a:t>
            </a:r>
          </a:p>
        </p:txBody>
      </p:sp>
      <p:sp>
        <p:nvSpPr>
          <p:cNvPr id="26" name="Text Placeholder 3"/>
          <p:cNvSpPr>
            <a:spLocks noGrp="1"/>
          </p:cNvSpPr>
          <p:nvPr>
            <p:ph type="body" sz="quarter" idx="30" hasCustomPrompt="1"/>
          </p:nvPr>
        </p:nvSpPr>
        <p:spPr bwMode="gray">
          <a:xfrm>
            <a:off x="6084168" y="3284538"/>
            <a:ext cx="2736304" cy="936603"/>
          </a:xfrm>
        </p:spPr>
        <p:txBody>
          <a:bodyPr tIns="0" anchor="b" anchorCtr="0"/>
          <a:lstStyle>
            <a:lvl1pPr marL="0" indent="0">
              <a:spcBef>
                <a:spcPts val="0"/>
              </a:spcBef>
              <a:spcAft>
                <a:spcPts val="0"/>
              </a:spcAft>
              <a:buFontTx/>
              <a:buNone/>
              <a:defRPr sz="1400"/>
            </a:lvl1pPr>
            <a:lvl2pPr marL="0" indent="0">
              <a:spcBef>
                <a:spcPts val="0"/>
              </a:spcBef>
              <a:spcAft>
                <a:spcPts val="0"/>
              </a:spcAft>
              <a:buNone/>
              <a:defRPr sz="1400"/>
            </a:lvl2pPr>
            <a:lvl3pPr marL="0" indent="0" algn="l">
              <a:spcBef>
                <a:spcPts val="0"/>
              </a:spcBef>
              <a:spcAft>
                <a:spcPts val="0"/>
              </a:spcAft>
              <a:buFontTx/>
              <a:buNone/>
              <a:tabLst>
                <a:tab pos="630238" algn="l"/>
              </a:tabLst>
              <a:defRPr sz="1400"/>
            </a:lvl3pPr>
            <a:lvl4pPr marL="0" indent="0" algn="l">
              <a:spcBef>
                <a:spcPts val="0"/>
              </a:spcBef>
              <a:spcAft>
                <a:spcPts val="0"/>
              </a:spcAft>
              <a:buFontTx/>
              <a:buNone/>
              <a:defRPr sz="1400">
                <a:solidFill>
                  <a:schemeClr val="tx1"/>
                </a:solidFill>
              </a:defRPr>
            </a:lvl4pPr>
            <a:lvl5pPr marL="0" indent="0" algn="l">
              <a:spcBef>
                <a:spcPts val="0"/>
              </a:spcBef>
              <a:spcAft>
                <a:spcPts val="0"/>
              </a:spcAft>
              <a:buFontTx/>
              <a:buNone/>
              <a:defRPr sz="1400" b="0"/>
            </a:lvl5pPr>
            <a:lvl6pPr marL="0" indent="0" algn="l">
              <a:spcBef>
                <a:spcPts val="0"/>
              </a:spcBef>
              <a:spcAft>
                <a:spcPts val="0"/>
              </a:spcAft>
              <a:buFontTx/>
              <a:buNone/>
              <a:defRPr sz="1400"/>
            </a:lvl6pPr>
            <a:lvl7pPr marL="0" indent="0" algn="l">
              <a:spcBef>
                <a:spcPts val="0"/>
              </a:spcBef>
              <a:spcAft>
                <a:spcPts val="0"/>
              </a:spcAft>
              <a:buFontTx/>
              <a:buNone/>
              <a:defRPr sz="1400"/>
            </a:lvl7pPr>
            <a:lvl8pPr marL="0" indent="0" algn="l">
              <a:spcBef>
                <a:spcPts val="0"/>
              </a:spcBef>
              <a:spcAft>
                <a:spcPts val="0"/>
              </a:spcAft>
              <a:buFontTx/>
              <a:buNone/>
              <a:defRPr sz="1400"/>
            </a:lvl8pPr>
            <a:lvl9pPr marL="0" indent="0" algn="l">
              <a:spcBef>
                <a:spcPts val="0"/>
              </a:spcBef>
              <a:spcAft>
                <a:spcPts val="0"/>
              </a:spcAft>
              <a:buFontTx/>
              <a:buNone/>
              <a:defRPr sz="1400"/>
            </a:lvl9pPr>
          </a:lstStyle>
          <a:p>
            <a:pPr lvl="0"/>
            <a:r>
              <a:rPr lang="en-US" dirty="0" smtClean="0"/>
              <a:t>[name]</a:t>
            </a:r>
          </a:p>
        </p:txBody>
      </p:sp>
      <p:sp>
        <p:nvSpPr>
          <p:cNvPr id="27" name="Text Placeholder 3"/>
          <p:cNvSpPr>
            <a:spLocks noGrp="1"/>
          </p:cNvSpPr>
          <p:nvPr>
            <p:ph type="body" sz="quarter" idx="31" hasCustomPrompt="1"/>
          </p:nvPr>
        </p:nvSpPr>
        <p:spPr bwMode="gray">
          <a:xfrm>
            <a:off x="6084168" y="4869212"/>
            <a:ext cx="2736304" cy="216024"/>
          </a:xfrm>
        </p:spPr>
        <p:txBody>
          <a:bodyPr tIns="0" anchor="b" anchorCtr="0"/>
          <a:lstStyle>
            <a:lvl1pPr marL="0" indent="0">
              <a:spcBef>
                <a:spcPts val="0"/>
              </a:spcBef>
              <a:spcAft>
                <a:spcPts val="0"/>
              </a:spcAft>
              <a:buNone/>
              <a:defRPr sz="1200">
                <a:solidFill>
                  <a:schemeClr val="tx1"/>
                </a:solidFill>
              </a:defRPr>
            </a:lvl1pPr>
            <a:lvl2pPr marL="0" indent="0">
              <a:spcBef>
                <a:spcPts val="0"/>
              </a:spcBef>
              <a:spcAft>
                <a:spcPts val="0"/>
              </a:spcAft>
              <a:buNone/>
              <a:defRPr sz="1200"/>
            </a:lvl2pPr>
            <a:lvl3pPr marL="0" indent="0" algn="l">
              <a:spcBef>
                <a:spcPts val="0"/>
              </a:spcBef>
              <a:spcAft>
                <a:spcPts val="0"/>
              </a:spcAft>
              <a:buFontTx/>
              <a:buNone/>
              <a:tabLst>
                <a:tab pos="630238" algn="l"/>
              </a:tabLst>
              <a:defRPr sz="1200"/>
            </a:lvl3pPr>
            <a:lvl4pPr marL="0" indent="0" algn="l">
              <a:spcBef>
                <a:spcPts val="0"/>
              </a:spcBef>
              <a:spcAft>
                <a:spcPts val="0"/>
              </a:spcAft>
              <a:buFontTx/>
              <a:buNone/>
              <a:defRPr sz="1200">
                <a:solidFill>
                  <a:schemeClr val="tx1"/>
                </a:solidFill>
              </a:defRPr>
            </a:lvl4pPr>
            <a:lvl5pPr marL="0" indent="0" algn="l">
              <a:spcBef>
                <a:spcPts val="0"/>
              </a:spcBef>
              <a:spcAft>
                <a:spcPts val="0"/>
              </a:spcAft>
              <a:buFontTx/>
              <a:buNone/>
              <a:defRPr sz="1200"/>
            </a:lvl5pPr>
            <a:lvl6pPr marL="0" indent="0" algn="l">
              <a:spcBef>
                <a:spcPts val="0"/>
              </a:spcBef>
              <a:spcAft>
                <a:spcPts val="0"/>
              </a:spcAft>
              <a:buFontTx/>
              <a:buNone/>
              <a:defRPr sz="1200"/>
            </a:lvl6pPr>
            <a:lvl7pPr marL="0" indent="0" algn="l">
              <a:spcBef>
                <a:spcPts val="0"/>
              </a:spcBef>
              <a:spcAft>
                <a:spcPts val="0"/>
              </a:spcAft>
              <a:buFontTx/>
              <a:buNone/>
              <a:defRPr sz="1200"/>
            </a:lvl7pPr>
            <a:lvl8pPr marL="0" indent="0" algn="l">
              <a:spcBef>
                <a:spcPts val="0"/>
              </a:spcBef>
              <a:spcAft>
                <a:spcPts val="0"/>
              </a:spcAft>
              <a:buFontTx/>
              <a:buNone/>
              <a:defRPr sz="1200"/>
            </a:lvl8pPr>
            <a:lvl9pPr marL="0" indent="0" algn="l">
              <a:spcBef>
                <a:spcPts val="0"/>
              </a:spcBef>
              <a:spcAft>
                <a:spcPts val="0"/>
              </a:spcAft>
              <a:buFontTx/>
              <a:buNone/>
              <a:defRPr sz="1200"/>
            </a:lvl9pPr>
          </a:lstStyle>
          <a:p>
            <a:pPr lvl="4"/>
            <a:r>
              <a:rPr lang="en-US" dirty="0" smtClean="0"/>
              <a:t>[email address]</a:t>
            </a:r>
          </a:p>
        </p:txBody>
      </p:sp>
      <p:sp>
        <p:nvSpPr>
          <p:cNvPr id="28" name="Text Placeholder 3"/>
          <p:cNvSpPr>
            <a:spLocks noGrp="1"/>
          </p:cNvSpPr>
          <p:nvPr>
            <p:ph type="body" sz="quarter" idx="32" hasCustomPrompt="1"/>
          </p:nvPr>
        </p:nvSpPr>
        <p:spPr bwMode="gray">
          <a:xfrm>
            <a:off x="6084168" y="5085236"/>
            <a:ext cx="2736304" cy="216024"/>
          </a:xfrm>
        </p:spPr>
        <p:txBody>
          <a:bodyPr tIns="0" anchor="b" anchorCtr="0"/>
          <a:lstStyle>
            <a:lvl1pPr marL="0" indent="0">
              <a:spcBef>
                <a:spcPts val="0"/>
              </a:spcBef>
              <a:spcAft>
                <a:spcPts val="0"/>
              </a:spcAft>
              <a:buNone/>
              <a:defRPr sz="1200">
                <a:solidFill>
                  <a:schemeClr val="tx1"/>
                </a:solidFill>
              </a:defRPr>
            </a:lvl1pPr>
            <a:lvl2pPr marL="0" indent="0">
              <a:spcBef>
                <a:spcPts val="0"/>
              </a:spcBef>
              <a:spcAft>
                <a:spcPts val="0"/>
              </a:spcAft>
              <a:buNone/>
              <a:defRPr sz="1200"/>
            </a:lvl2pPr>
            <a:lvl3pPr marL="0" indent="0" algn="l">
              <a:spcBef>
                <a:spcPts val="0"/>
              </a:spcBef>
              <a:spcAft>
                <a:spcPts val="0"/>
              </a:spcAft>
              <a:buFontTx/>
              <a:buNone/>
              <a:tabLst>
                <a:tab pos="630238" algn="l"/>
              </a:tabLst>
              <a:defRPr sz="1200"/>
            </a:lvl3pPr>
            <a:lvl4pPr marL="0" indent="0" algn="l">
              <a:spcBef>
                <a:spcPts val="0"/>
              </a:spcBef>
              <a:spcAft>
                <a:spcPts val="0"/>
              </a:spcAft>
              <a:buFontTx/>
              <a:buNone/>
              <a:defRPr sz="1200">
                <a:solidFill>
                  <a:schemeClr val="tx1"/>
                </a:solidFill>
              </a:defRPr>
            </a:lvl4pPr>
            <a:lvl5pPr marL="0" indent="0" algn="l">
              <a:spcBef>
                <a:spcPts val="0"/>
              </a:spcBef>
              <a:spcAft>
                <a:spcPts val="0"/>
              </a:spcAft>
              <a:buFontTx/>
              <a:buNone/>
              <a:defRPr sz="1200"/>
            </a:lvl5pPr>
            <a:lvl6pPr marL="0" indent="0" algn="l">
              <a:spcBef>
                <a:spcPts val="0"/>
              </a:spcBef>
              <a:spcAft>
                <a:spcPts val="0"/>
              </a:spcAft>
              <a:buFontTx/>
              <a:buNone/>
              <a:defRPr sz="1200"/>
            </a:lvl6pPr>
            <a:lvl7pPr marL="0" indent="0" algn="l">
              <a:spcBef>
                <a:spcPts val="0"/>
              </a:spcBef>
              <a:spcAft>
                <a:spcPts val="0"/>
              </a:spcAft>
              <a:buFontTx/>
              <a:buNone/>
              <a:defRPr sz="1200"/>
            </a:lvl7pPr>
            <a:lvl8pPr marL="0" indent="0" algn="l">
              <a:spcBef>
                <a:spcPts val="0"/>
              </a:spcBef>
              <a:spcAft>
                <a:spcPts val="0"/>
              </a:spcAft>
              <a:buFontTx/>
              <a:buNone/>
              <a:defRPr sz="1200"/>
            </a:lvl8pPr>
            <a:lvl9pPr marL="0" indent="0" algn="l">
              <a:spcBef>
                <a:spcPts val="0"/>
              </a:spcBef>
              <a:spcAft>
                <a:spcPts val="0"/>
              </a:spcAft>
              <a:buFontTx/>
              <a:buNone/>
              <a:defRPr sz="1200"/>
            </a:lvl9pPr>
          </a:lstStyle>
          <a:p>
            <a:pPr lvl="4"/>
            <a:r>
              <a:rPr lang="en-US" dirty="0" smtClean="0"/>
              <a:t>[country]</a:t>
            </a:r>
          </a:p>
        </p:txBody>
      </p:sp>
      <p:sp>
        <p:nvSpPr>
          <p:cNvPr id="4" name="Title 3"/>
          <p:cNvSpPr>
            <a:spLocks noGrp="1"/>
          </p:cNvSpPr>
          <p:nvPr>
            <p:ph type="title" hasCustomPrompt="1"/>
          </p:nvPr>
        </p:nvSpPr>
        <p:spPr bwMode="gray"/>
        <p:txBody>
          <a:bodyPr/>
          <a:lstStyle>
            <a:lvl1pPr>
              <a:defRPr/>
            </a:lvl1pPr>
          </a:lstStyle>
          <a:p>
            <a:r>
              <a:rPr lang="en-US" dirty="0" smtClean="0"/>
              <a:t>Click to add text</a:t>
            </a:r>
            <a:endParaRPr lang="en-GB" dirty="0"/>
          </a:p>
        </p:txBody>
      </p:sp>
    </p:spTree>
    <p:extLst>
      <p:ext uri="{BB962C8B-B14F-4D97-AF65-F5344CB8AC3E}">
        <p14:creationId xmlns:p14="http://schemas.microsoft.com/office/powerpoint/2010/main" xmlns="" val="3381170469"/>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Four Contacts with Pictures">
    <p:spTree>
      <p:nvGrpSpPr>
        <p:cNvPr id="1" name=""/>
        <p:cNvGrpSpPr/>
        <p:nvPr/>
      </p:nvGrpSpPr>
      <p:grpSpPr>
        <a:xfrm>
          <a:off x="0" y="0"/>
          <a:ext cx="0" cy="0"/>
          <a:chOff x="0" y="0"/>
          <a:chExt cx="0" cy="0"/>
        </a:xfrm>
      </p:grpSpPr>
      <p:sp>
        <p:nvSpPr>
          <p:cNvPr id="44" name="Picture Placeholder 4"/>
          <p:cNvSpPr>
            <a:spLocks noGrp="1"/>
          </p:cNvSpPr>
          <p:nvPr>
            <p:ph type="pic" sz="quarter" idx="26" hasCustomPrompt="1"/>
          </p:nvPr>
        </p:nvSpPr>
        <p:spPr bwMode="gray">
          <a:xfrm>
            <a:off x="323850" y="2205038"/>
            <a:ext cx="1295400" cy="2016050"/>
          </a:xfrm>
        </p:spPr>
        <p:txBody>
          <a:bodyPr/>
          <a:lstStyle>
            <a:lvl1pPr marL="0" indent="0">
              <a:buNone/>
              <a:defRPr>
                <a:latin typeface="Arial" pitchFamily="34" charset="0"/>
              </a:defRPr>
            </a:lvl1pPr>
          </a:lstStyle>
          <a:p>
            <a:r>
              <a:rPr lang="de-DE" dirty="0" smtClean="0"/>
              <a:t>Picture</a:t>
            </a:r>
            <a:endParaRPr lang="en-US" dirty="0"/>
          </a:p>
        </p:txBody>
      </p:sp>
      <p:sp>
        <p:nvSpPr>
          <p:cNvPr id="45" name="Picture Placeholder 4"/>
          <p:cNvSpPr>
            <a:spLocks noGrp="1"/>
          </p:cNvSpPr>
          <p:nvPr>
            <p:ph type="pic" sz="quarter" idx="27" hasCustomPrompt="1"/>
          </p:nvPr>
        </p:nvSpPr>
        <p:spPr bwMode="gray">
          <a:xfrm>
            <a:off x="4645025" y="2205038"/>
            <a:ext cx="1295400" cy="2016050"/>
          </a:xfrm>
        </p:spPr>
        <p:txBody>
          <a:bodyPr/>
          <a:lstStyle>
            <a:lvl1pPr marL="0" indent="0">
              <a:buNone/>
              <a:defRPr>
                <a:latin typeface="Arial" pitchFamily="34" charset="0"/>
              </a:defRPr>
            </a:lvl1pPr>
          </a:lstStyle>
          <a:p>
            <a:r>
              <a:rPr lang="de-DE" dirty="0" smtClean="0"/>
              <a:t>Picture</a:t>
            </a:r>
            <a:endParaRPr lang="en-US" dirty="0"/>
          </a:p>
        </p:txBody>
      </p:sp>
      <p:sp>
        <p:nvSpPr>
          <p:cNvPr id="46" name="Text Placeholder 3"/>
          <p:cNvSpPr>
            <a:spLocks noGrp="1"/>
          </p:cNvSpPr>
          <p:nvPr>
            <p:ph type="body" sz="quarter" idx="28" hasCustomPrompt="1"/>
          </p:nvPr>
        </p:nvSpPr>
        <p:spPr bwMode="gray">
          <a:xfrm>
            <a:off x="1763609" y="3573016"/>
            <a:ext cx="2736953" cy="216023"/>
          </a:xfrm>
        </p:spPr>
        <p:txBody>
          <a:bodyPr tIns="0" anchor="b" anchorCtr="0"/>
          <a:lstStyle>
            <a:lvl1pPr marL="0" indent="0">
              <a:spcBef>
                <a:spcPts val="0"/>
              </a:spcBef>
              <a:spcAft>
                <a:spcPts val="0"/>
              </a:spcAft>
              <a:buNone/>
              <a:defRPr sz="1200">
                <a:solidFill>
                  <a:schemeClr val="tx1"/>
                </a:solidFill>
              </a:defRPr>
            </a:lvl1pPr>
            <a:lvl2pPr marL="0" indent="0">
              <a:spcBef>
                <a:spcPts val="0"/>
              </a:spcBef>
              <a:spcAft>
                <a:spcPts val="0"/>
              </a:spcAft>
              <a:buNone/>
              <a:defRPr sz="1200"/>
            </a:lvl2pPr>
            <a:lvl3pPr marL="0" indent="0" algn="l">
              <a:spcBef>
                <a:spcPts val="0"/>
              </a:spcBef>
              <a:spcAft>
                <a:spcPts val="0"/>
              </a:spcAft>
              <a:buFontTx/>
              <a:buNone/>
              <a:tabLst>
                <a:tab pos="630238" algn="l"/>
              </a:tabLst>
              <a:defRPr sz="1200"/>
            </a:lvl3pPr>
            <a:lvl4pPr marL="0" indent="0" algn="l">
              <a:spcBef>
                <a:spcPts val="0"/>
              </a:spcBef>
              <a:spcAft>
                <a:spcPts val="0"/>
              </a:spcAft>
              <a:buFontTx/>
              <a:buNone/>
              <a:defRPr sz="1200">
                <a:solidFill>
                  <a:schemeClr val="tx1"/>
                </a:solidFill>
              </a:defRPr>
            </a:lvl4pPr>
            <a:lvl5pPr marL="0" indent="0" algn="l">
              <a:spcBef>
                <a:spcPts val="0"/>
              </a:spcBef>
              <a:spcAft>
                <a:spcPts val="0"/>
              </a:spcAft>
              <a:buFontTx/>
              <a:buNone/>
              <a:defRPr sz="1200">
                <a:latin typeface="Arial" pitchFamily="34" charset="0"/>
              </a:defRPr>
            </a:lvl5pPr>
            <a:lvl6pPr marL="0" indent="0" algn="l">
              <a:spcBef>
                <a:spcPts val="0"/>
              </a:spcBef>
              <a:spcAft>
                <a:spcPts val="0"/>
              </a:spcAft>
              <a:buFontTx/>
              <a:buNone/>
              <a:defRPr sz="1200"/>
            </a:lvl6pPr>
            <a:lvl7pPr marL="0" indent="0" algn="l">
              <a:spcBef>
                <a:spcPts val="0"/>
              </a:spcBef>
              <a:spcAft>
                <a:spcPts val="0"/>
              </a:spcAft>
              <a:buFontTx/>
              <a:buNone/>
              <a:defRPr sz="1200"/>
            </a:lvl7pPr>
            <a:lvl8pPr marL="0" indent="0" algn="l">
              <a:spcBef>
                <a:spcPts val="0"/>
              </a:spcBef>
              <a:spcAft>
                <a:spcPts val="0"/>
              </a:spcAft>
              <a:buFontTx/>
              <a:buNone/>
              <a:defRPr sz="1200"/>
            </a:lvl8pPr>
            <a:lvl9pPr marL="0" indent="0" algn="l">
              <a:spcBef>
                <a:spcPts val="0"/>
              </a:spcBef>
              <a:spcAft>
                <a:spcPts val="0"/>
              </a:spcAft>
              <a:buFontTx/>
              <a:buNone/>
              <a:defRPr sz="1200"/>
            </a:lvl9pPr>
          </a:lstStyle>
          <a:p>
            <a:pPr lvl="0"/>
            <a:r>
              <a:rPr lang="en-US" dirty="0" smtClean="0"/>
              <a:t>[phone number]</a:t>
            </a:r>
          </a:p>
        </p:txBody>
      </p:sp>
      <p:sp>
        <p:nvSpPr>
          <p:cNvPr id="47" name="Text Placeholder 3"/>
          <p:cNvSpPr>
            <a:spLocks noGrp="1"/>
          </p:cNvSpPr>
          <p:nvPr>
            <p:ph type="body" sz="quarter" idx="29" hasCustomPrompt="1"/>
          </p:nvPr>
        </p:nvSpPr>
        <p:spPr bwMode="gray">
          <a:xfrm>
            <a:off x="1763688" y="3140968"/>
            <a:ext cx="2736874" cy="216024"/>
          </a:xfrm>
        </p:spPr>
        <p:txBody>
          <a:bodyPr tIns="0" anchor="b" anchorCtr="0"/>
          <a:lstStyle>
            <a:lvl1pPr marL="0" indent="0">
              <a:spcBef>
                <a:spcPts val="0"/>
              </a:spcBef>
              <a:spcAft>
                <a:spcPts val="0"/>
              </a:spcAft>
              <a:buNone/>
              <a:defRPr sz="1200">
                <a:solidFill>
                  <a:schemeClr val="tx1"/>
                </a:solidFill>
              </a:defRPr>
            </a:lvl1pPr>
            <a:lvl2pPr marL="0" indent="0">
              <a:spcBef>
                <a:spcPts val="0"/>
              </a:spcBef>
              <a:spcAft>
                <a:spcPts val="0"/>
              </a:spcAft>
              <a:buNone/>
              <a:defRPr sz="1200"/>
            </a:lvl2pPr>
            <a:lvl3pPr marL="0" indent="0" algn="l">
              <a:spcBef>
                <a:spcPts val="0"/>
              </a:spcBef>
              <a:spcAft>
                <a:spcPts val="0"/>
              </a:spcAft>
              <a:buFontTx/>
              <a:buNone/>
              <a:tabLst>
                <a:tab pos="630238" algn="l"/>
              </a:tabLst>
              <a:defRPr sz="1200"/>
            </a:lvl3pPr>
            <a:lvl4pPr marL="0" indent="0" algn="l">
              <a:spcBef>
                <a:spcPts val="0"/>
              </a:spcBef>
              <a:spcAft>
                <a:spcPts val="0"/>
              </a:spcAft>
              <a:buFontTx/>
              <a:buNone/>
              <a:defRPr sz="1200">
                <a:solidFill>
                  <a:schemeClr val="tx1"/>
                </a:solidFill>
              </a:defRPr>
            </a:lvl4pPr>
            <a:lvl5pPr marL="0" indent="0" algn="l">
              <a:spcBef>
                <a:spcPts val="0"/>
              </a:spcBef>
              <a:spcAft>
                <a:spcPts val="0"/>
              </a:spcAft>
              <a:buFontTx/>
              <a:buNone/>
              <a:defRPr sz="1200">
                <a:latin typeface="Arial" pitchFamily="34" charset="0"/>
              </a:defRPr>
            </a:lvl5pPr>
            <a:lvl6pPr marL="0" indent="0" algn="l">
              <a:spcBef>
                <a:spcPts val="0"/>
              </a:spcBef>
              <a:spcAft>
                <a:spcPts val="0"/>
              </a:spcAft>
              <a:buFontTx/>
              <a:buNone/>
              <a:defRPr sz="1200"/>
            </a:lvl6pPr>
            <a:lvl7pPr marL="0" indent="0" algn="l">
              <a:spcBef>
                <a:spcPts val="0"/>
              </a:spcBef>
              <a:spcAft>
                <a:spcPts val="0"/>
              </a:spcAft>
              <a:buFontTx/>
              <a:buNone/>
              <a:defRPr sz="1200"/>
            </a:lvl7pPr>
            <a:lvl8pPr marL="0" indent="0" algn="l">
              <a:spcBef>
                <a:spcPts val="0"/>
              </a:spcBef>
              <a:spcAft>
                <a:spcPts val="0"/>
              </a:spcAft>
              <a:buFontTx/>
              <a:buNone/>
              <a:defRPr sz="1200"/>
            </a:lvl8pPr>
            <a:lvl9pPr marL="0" indent="0" algn="l">
              <a:spcBef>
                <a:spcPts val="0"/>
              </a:spcBef>
              <a:spcAft>
                <a:spcPts val="0"/>
              </a:spcAft>
              <a:buFontTx/>
              <a:buNone/>
              <a:defRPr sz="1200"/>
            </a:lvl9pPr>
          </a:lstStyle>
          <a:p>
            <a:pPr lvl="4"/>
            <a:r>
              <a:rPr lang="en-US" dirty="0" smtClean="0"/>
              <a:t>[title]</a:t>
            </a:r>
          </a:p>
        </p:txBody>
      </p:sp>
      <p:sp>
        <p:nvSpPr>
          <p:cNvPr id="48" name="Text Placeholder 3"/>
          <p:cNvSpPr>
            <a:spLocks noGrp="1"/>
          </p:cNvSpPr>
          <p:nvPr>
            <p:ph type="body" sz="quarter" idx="30" hasCustomPrompt="1"/>
          </p:nvPr>
        </p:nvSpPr>
        <p:spPr bwMode="gray">
          <a:xfrm>
            <a:off x="1763688" y="2205038"/>
            <a:ext cx="2736304" cy="935931"/>
          </a:xfrm>
        </p:spPr>
        <p:txBody>
          <a:bodyPr tIns="0" anchor="b" anchorCtr="0"/>
          <a:lstStyle>
            <a:lvl1pPr marL="0" indent="0">
              <a:spcBef>
                <a:spcPts val="0"/>
              </a:spcBef>
              <a:spcAft>
                <a:spcPts val="0"/>
              </a:spcAft>
              <a:buFontTx/>
              <a:buNone/>
              <a:defRPr sz="1400">
                <a:latin typeface="Arial" pitchFamily="34" charset="0"/>
              </a:defRPr>
            </a:lvl1pPr>
            <a:lvl2pPr marL="0" indent="0">
              <a:spcBef>
                <a:spcPts val="0"/>
              </a:spcBef>
              <a:spcAft>
                <a:spcPts val="0"/>
              </a:spcAft>
              <a:buNone/>
              <a:defRPr sz="1400"/>
            </a:lvl2pPr>
            <a:lvl3pPr marL="0" indent="0" algn="l">
              <a:spcBef>
                <a:spcPts val="0"/>
              </a:spcBef>
              <a:spcAft>
                <a:spcPts val="0"/>
              </a:spcAft>
              <a:buFontTx/>
              <a:buNone/>
              <a:tabLst>
                <a:tab pos="630238" algn="l"/>
              </a:tabLst>
              <a:defRPr sz="1400"/>
            </a:lvl3pPr>
            <a:lvl4pPr marL="0" indent="0" algn="l">
              <a:spcBef>
                <a:spcPts val="0"/>
              </a:spcBef>
              <a:spcAft>
                <a:spcPts val="0"/>
              </a:spcAft>
              <a:buFontTx/>
              <a:buNone/>
              <a:defRPr sz="1400">
                <a:solidFill>
                  <a:schemeClr val="tx1"/>
                </a:solidFill>
              </a:defRPr>
            </a:lvl4pPr>
            <a:lvl5pPr marL="0" indent="0" algn="l">
              <a:spcBef>
                <a:spcPts val="0"/>
              </a:spcBef>
              <a:spcAft>
                <a:spcPts val="0"/>
              </a:spcAft>
              <a:buFontTx/>
              <a:buNone/>
              <a:defRPr sz="1400" b="0"/>
            </a:lvl5pPr>
            <a:lvl6pPr marL="0" indent="0" algn="l">
              <a:spcBef>
                <a:spcPts val="0"/>
              </a:spcBef>
              <a:spcAft>
                <a:spcPts val="0"/>
              </a:spcAft>
              <a:buFontTx/>
              <a:buNone/>
              <a:defRPr sz="1400"/>
            </a:lvl6pPr>
            <a:lvl7pPr marL="0" indent="0" algn="l">
              <a:spcBef>
                <a:spcPts val="0"/>
              </a:spcBef>
              <a:spcAft>
                <a:spcPts val="0"/>
              </a:spcAft>
              <a:buFontTx/>
              <a:buNone/>
              <a:defRPr sz="1400"/>
            </a:lvl7pPr>
            <a:lvl8pPr marL="0" indent="0" algn="l">
              <a:spcBef>
                <a:spcPts val="0"/>
              </a:spcBef>
              <a:spcAft>
                <a:spcPts val="0"/>
              </a:spcAft>
              <a:buFontTx/>
              <a:buNone/>
              <a:defRPr sz="1400"/>
            </a:lvl8pPr>
            <a:lvl9pPr marL="0" indent="0" algn="l">
              <a:spcBef>
                <a:spcPts val="0"/>
              </a:spcBef>
              <a:spcAft>
                <a:spcPts val="0"/>
              </a:spcAft>
              <a:buFontTx/>
              <a:buNone/>
              <a:defRPr sz="1400"/>
            </a:lvl9pPr>
          </a:lstStyle>
          <a:p>
            <a:pPr lvl="0"/>
            <a:r>
              <a:rPr lang="en-US" dirty="0" smtClean="0"/>
              <a:t>[name]</a:t>
            </a:r>
          </a:p>
        </p:txBody>
      </p:sp>
      <p:sp>
        <p:nvSpPr>
          <p:cNvPr id="49" name="Text Placeholder 3"/>
          <p:cNvSpPr>
            <a:spLocks noGrp="1"/>
          </p:cNvSpPr>
          <p:nvPr>
            <p:ph type="body" sz="quarter" idx="31" hasCustomPrompt="1"/>
          </p:nvPr>
        </p:nvSpPr>
        <p:spPr bwMode="gray">
          <a:xfrm>
            <a:off x="1763687" y="3789040"/>
            <a:ext cx="2736875" cy="216024"/>
          </a:xfrm>
        </p:spPr>
        <p:txBody>
          <a:bodyPr tIns="0" anchor="b" anchorCtr="0"/>
          <a:lstStyle>
            <a:lvl1pPr marL="0" indent="0">
              <a:spcBef>
                <a:spcPts val="0"/>
              </a:spcBef>
              <a:spcAft>
                <a:spcPts val="0"/>
              </a:spcAft>
              <a:buNone/>
              <a:defRPr sz="1200">
                <a:solidFill>
                  <a:schemeClr val="tx1"/>
                </a:solidFill>
              </a:defRPr>
            </a:lvl1pPr>
            <a:lvl2pPr marL="0" indent="0">
              <a:spcBef>
                <a:spcPts val="0"/>
              </a:spcBef>
              <a:spcAft>
                <a:spcPts val="0"/>
              </a:spcAft>
              <a:buNone/>
              <a:defRPr sz="1200"/>
            </a:lvl2pPr>
            <a:lvl3pPr marL="0" indent="0" algn="l">
              <a:spcBef>
                <a:spcPts val="0"/>
              </a:spcBef>
              <a:spcAft>
                <a:spcPts val="0"/>
              </a:spcAft>
              <a:buFontTx/>
              <a:buNone/>
              <a:tabLst>
                <a:tab pos="630238" algn="l"/>
              </a:tabLst>
              <a:defRPr sz="1200"/>
            </a:lvl3pPr>
            <a:lvl4pPr marL="0" indent="0" algn="l">
              <a:spcBef>
                <a:spcPts val="0"/>
              </a:spcBef>
              <a:spcAft>
                <a:spcPts val="0"/>
              </a:spcAft>
              <a:buFontTx/>
              <a:buNone/>
              <a:defRPr sz="1200">
                <a:solidFill>
                  <a:schemeClr val="tx1"/>
                </a:solidFill>
              </a:defRPr>
            </a:lvl4pPr>
            <a:lvl5pPr marL="0" indent="0" algn="l">
              <a:spcBef>
                <a:spcPts val="0"/>
              </a:spcBef>
              <a:spcAft>
                <a:spcPts val="0"/>
              </a:spcAft>
              <a:buFontTx/>
              <a:buNone/>
              <a:defRPr sz="1200">
                <a:latin typeface="Arial" pitchFamily="34" charset="0"/>
              </a:defRPr>
            </a:lvl5pPr>
            <a:lvl6pPr marL="0" indent="0" algn="l">
              <a:spcBef>
                <a:spcPts val="0"/>
              </a:spcBef>
              <a:spcAft>
                <a:spcPts val="0"/>
              </a:spcAft>
              <a:buFontTx/>
              <a:buNone/>
              <a:defRPr sz="1200"/>
            </a:lvl6pPr>
            <a:lvl7pPr marL="0" indent="0" algn="l">
              <a:spcBef>
                <a:spcPts val="0"/>
              </a:spcBef>
              <a:spcAft>
                <a:spcPts val="0"/>
              </a:spcAft>
              <a:buFontTx/>
              <a:buNone/>
              <a:defRPr sz="1200"/>
            </a:lvl7pPr>
            <a:lvl8pPr marL="0" indent="0" algn="l">
              <a:spcBef>
                <a:spcPts val="0"/>
              </a:spcBef>
              <a:spcAft>
                <a:spcPts val="0"/>
              </a:spcAft>
              <a:buFontTx/>
              <a:buNone/>
              <a:defRPr sz="1200"/>
            </a:lvl8pPr>
            <a:lvl9pPr marL="0" indent="0" algn="l">
              <a:spcBef>
                <a:spcPts val="0"/>
              </a:spcBef>
              <a:spcAft>
                <a:spcPts val="0"/>
              </a:spcAft>
              <a:buFontTx/>
              <a:buNone/>
              <a:defRPr sz="1200"/>
            </a:lvl9pPr>
          </a:lstStyle>
          <a:p>
            <a:pPr lvl="4"/>
            <a:r>
              <a:rPr lang="en-US" dirty="0" smtClean="0"/>
              <a:t>[email address]</a:t>
            </a:r>
          </a:p>
        </p:txBody>
      </p:sp>
      <p:sp>
        <p:nvSpPr>
          <p:cNvPr id="50" name="Text Placeholder 3"/>
          <p:cNvSpPr>
            <a:spLocks noGrp="1"/>
          </p:cNvSpPr>
          <p:nvPr>
            <p:ph type="body" sz="quarter" idx="32" hasCustomPrompt="1"/>
          </p:nvPr>
        </p:nvSpPr>
        <p:spPr bwMode="gray">
          <a:xfrm>
            <a:off x="1763767" y="4005064"/>
            <a:ext cx="2736226" cy="216024"/>
          </a:xfrm>
        </p:spPr>
        <p:txBody>
          <a:bodyPr tIns="0" anchor="b" anchorCtr="0"/>
          <a:lstStyle>
            <a:lvl1pPr marL="0" indent="0">
              <a:spcBef>
                <a:spcPts val="0"/>
              </a:spcBef>
              <a:spcAft>
                <a:spcPts val="0"/>
              </a:spcAft>
              <a:buNone/>
              <a:defRPr sz="1200">
                <a:solidFill>
                  <a:schemeClr val="tx1"/>
                </a:solidFill>
              </a:defRPr>
            </a:lvl1pPr>
            <a:lvl2pPr marL="0" indent="0">
              <a:spcBef>
                <a:spcPts val="0"/>
              </a:spcBef>
              <a:spcAft>
                <a:spcPts val="0"/>
              </a:spcAft>
              <a:buNone/>
              <a:defRPr sz="1200"/>
            </a:lvl2pPr>
            <a:lvl3pPr marL="0" indent="0" algn="l">
              <a:spcBef>
                <a:spcPts val="0"/>
              </a:spcBef>
              <a:spcAft>
                <a:spcPts val="0"/>
              </a:spcAft>
              <a:buFontTx/>
              <a:buNone/>
              <a:tabLst>
                <a:tab pos="630238" algn="l"/>
              </a:tabLst>
              <a:defRPr sz="1200"/>
            </a:lvl3pPr>
            <a:lvl4pPr marL="0" indent="0" algn="l">
              <a:spcBef>
                <a:spcPts val="0"/>
              </a:spcBef>
              <a:spcAft>
                <a:spcPts val="0"/>
              </a:spcAft>
              <a:buFontTx/>
              <a:buNone/>
              <a:defRPr sz="1200">
                <a:solidFill>
                  <a:schemeClr val="tx1"/>
                </a:solidFill>
              </a:defRPr>
            </a:lvl4pPr>
            <a:lvl5pPr marL="0" indent="0" algn="l">
              <a:spcBef>
                <a:spcPts val="0"/>
              </a:spcBef>
              <a:spcAft>
                <a:spcPts val="0"/>
              </a:spcAft>
              <a:buFontTx/>
              <a:buNone/>
              <a:defRPr sz="1200">
                <a:latin typeface="Arial" pitchFamily="34" charset="0"/>
              </a:defRPr>
            </a:lvl5pPr>
            <a:lvl6pPr marL="0" indent="0" algn="l">
              <a:spcBef>
                <a:spcPts val="0"/>
              </a:spcBef>
              <a:spcAft>
                <a:spcPts val="0"/>
              </a:spcAft>
              <a:buFontTx/>
              <a:buNone/>
              <a:defRPr sz="1200"/>
            </a:lvl6pPr>
            <a:lvl7pPr marL="0" indent="0" algn="l">
              <a:spcBef>
                <a:spcPts val="0"/>
              </a:spcBef>
              <a:spcAft>
                <a:spcPts val="0"/>
              </a:spcAft>
              <a:buFontTx/>
              <a:buNone/>
              <a:defRPr sz="1200"/>
            </a:lvl7pPr>
            <a:lvl8pPr marL="0" indent="0" algn="l">
              <a:spcBef>
                <a:spcPts val="0"/>
              </a:spcBef>
              <a:spcAft>
                <a:spcPts val="0"/>
              </a:spcAft>
              <a:buFontTx/>
              <a:buNone/>
              <a:defRPr sz="1200"/>
            </a:lvl8pPr>
            <a:lvl9pPr marL="0" indent="0" algn="l">
              <a:spcBef>
                <a:spcPts val="0"/>
              </a:spcBef>
              <a:spcAft>
                <a:spcPts val="0"/>
              </a:spcAft>
              <a:buFontTx/>
              <a:buNone/>
              <a:defRPr sz="1200"/>
            </a:lvl9pPr>
          </a:lstStyle>
          <a:p>
            <a:pPr lvl="4"/>
            <a:r>
              <a:rPr lang="en-US" dirty="0" smtClean="0"/>
              <a:t>[country]</a:t>
            </a:r>
          </a:p>
        </p:txBody>
      </p:sp>
      <p:sp>
        <p:nvSpPr>
          <p:cNvPr id="51" name="Text Placeholder 3"/>
          <p:cNvSpPr>
            <a:spLocks noGrp="1"/>
          </p:cNvSpPr>
          <p:nvPr>
            <p:ph type="body" sz="quarter" idx="33" hasCustomPrompt="1"/>
          </p:nvPr>
        </p:nvSpPr>
        <p:spPr bwMode="gray">
          <a:xfrm>
            <a:off x="6084168" y="3573017"/>
            <a:ext cx="2736304" cy="216024"/>
          </a:xfrm>
        </p:spPr>
        <p:txBody>
          <a:bodyPr tIns="0" anchor="b" anchorCtr="0"/>
          <a:lstStyle>
            <a:lvl1pPr marL="0" indent="0">
              <a:spcBef>
                <a:spcPts val="0"/>
              </a:spcBef>
              <a:spcAft>
                <a:spcPts val="0"/>
              </a:spcAft>
              <a:buNone/>
              <a:defRPr sz="1200">
                <a:solidFill>
                  <a:schemeClr val="tx1"/>
                </a:solidFill>
              </a:defRPr>
            </a:lvl1pPr>
            <a:lvl2pPr marL="0" indent="0">
              <a:spcBef>
                <a:spcPts val="0"/>
              </a:spcBef>
              <a:spcAft>
                <a:spcPts val="0"/>
              </a:spcAft>
              <a:buNone/>
              <a:defRPr sz="1200"/>
            </a:lvl2pPr>
            <a:lvl3pPr marL="0" indent="0" algn="l">
              <a:spcBef>
                <a:spcPts val="0"/>
              </a:spcBef>
              <a:spcAft>
                <a:spcPts val="0"/>
              </a:spcAft>
              <a:buFontTx/>
              <a:buNone/>
              <a:tabLst>
                <a:tab pos="630238" algn="l"/>
              </a:tabLst>
              <a:defRPr sz="1200"/>
            </a:lvl3pPr>
            <a:lvl4pPr marL="0" indent="0" algn="l">
              <a:spcBef>
                <a:spcPts val="0"/>
              </a:spcBef>
              <a:spcAft>
                <a:spcPts val="0"/>
              </a:spcAft>
              <a:buFontTx/>
              <a:buNone/>
              <a:defRPr sz="1200">
                <a:solidFill>
                  <a:schemeClr val="tx1"/>
                </a:solidFill>
              </a:defRPr>
            </a:lvl4pPr>
            <a:lvl5pPr marL="0" indent="0" algn="l">
              <a:spcBef>
                <a:spcPts val="0"/>
              </a:spcBef>
              <a:spcAft>
                <a:spcPts val="0"/>
              </a:spcAft>
              <a:buFontTx/>
              <a:buNone/>
              <a:defRPr sz="1200">
                <a:latin typeface="Arial" pitchFamily="34" charset="0"/>
              </a:defRPr>
            </a:lvl5pPr>
            <a:lvl6pPr marL="0" indent="0" algn="l">
              <a:spcBef>
                <a:spcPts val="0"/>
              </a:spcBef>
              <a:spcAft>
                <a:spcPts val="0"/>
              </a:spcAft>
              <a:buFontTx/>
              <a:buNone/>
              <a:defRPr sz="1200"/>
            </a:lvl6pPr>
            <a:lvl7pPr marL="0" indent="0" algn="l">
              <a:spcBef>
                <a:spcPts val="0"/>
              </a:spcBef>
              <a:spcAft>
                <a:spcPts val="0"/>
              </a:spcAft>
              <a:buFontTx/>
              <a:buNone/>
              <a:defRPr sz="1200"/>
            </a:lvl7pPr>
            <a:lvl8pPr marL="0" indent="0" algn="l">
              <a:spcBef>
                <a:spcPts val="0"/>
              </a:spcBef>
              <a:spcAft>
                <a:spcPts val="0"/>
              </a:spcAft>
              <a:buFontTx/>
              <a:buNone/>
              <a:defRPr sz="1200"/>
            </a:lvl8pPr>
            <a:lvl9pPr marL="0" indent="0" algn="l">
              <a:spcBef>
                <a:spcPts val="0"/>
              </a:spcBef>
              <a:spcAft>
                <a:spcPts val="0"/>
              </a:spcAft>
              <a:buFontTx/>
              <a:buNone/>
              <a:defRPr sz="1200"/>
            </a:lvl9pPr>
          </a:lstStyle>
          <a:p>
            <a:pPr lvl="4"/>
            <a:r>
              <a:rPr lang="en-US" dirty="0" smtClean="0"/>
              <a:t>[phone number]</a:t>
            </a:r>
          </a:p>
        </p:txBody>
      </p:sp>
      <p:sp>
        <p:nvSpPr>
          <p:cNvPr id="52" name="Text Placeholder 3"/>
          <p:cNvSpPr>
            <a:spLocks noGrp="1"/>
          </p:cNvSpPr>
          <p:nvPr>
            <p:ph type="body" sz="quarter" idx="34" hasCustomPrompt="1"/>
          </p:nvPr>
        </p:nvSpPr>
        <p:spPr bwMode="gray">
          <a:xfrm>
            <a:off x="6084168" y="3140968"/>
            <a:ext cx="2736304" cy="216765"/>
          </a:xfrm>
        </p:spPr>
        <p:txBody>
          <a:bodyPr tIns="0" anchor="b" anchorCtr="0"/>
          <a:lstStyle>
            <a:lvl1pPr marL="0" indent="0">
              <a:spcBef>
                <a:spcPts val="0"/>
              </a:spcBef>
              <a:spcAft>
                <a:spcPts val="0"/>
              </a:spcAft>
              <a:buNone/>
              <a:defRPr sz="1200">
                <a:solidFill>
                  <a:schemeClr val="tx1"/>
                </a:solidFill>
              </a:defRPr>
            </a:lvl1pPr>
            <a:lvl2pPr marL="0" indent="0">
              <a:spcBef>
                <a:spcPts val="0"/>
              </a:spcBef>
              <a:spcAft>
                <a:spcPts val="0"/>
              </a:spcAft>
              <a:buNone/>
              <a:defRPr sz="1200"/>
            </a:lvl2pPr>
            <a:lvl3pPr marL="0" indent="0" algn="l">
              <a:spcBef>
                <a:spcPts val="0"/>
              </a:spcBef>
              <a:spcAft>
                <a:spcPts val="0"/>
              </a:spcAft>
              <a:buFontTx/>
              <a:buNone/>
              <a:tabLst>
                <a:tab pos="630238" algn="l"/>
              </a:tabLst>
              <a:defRPr sz="1200"/>
            </a:lvl3pPr>
            <a:lvl4pPr marL="0" indent="0" algn="l">
              <a:spcBef>
                <a:spcPts val="0"/>
              </a:spcBef>
              <a:spcAft>
                <a:spcPts val="0"/>
              </a:spcAft>
              <a:buFontTx/>
              <a:buNone/>
              <a:defRPr sz="1200">
                <a:solidFill>
                  <a:schemeClr val="tx1"/>
                </a:solidFill>
              </a:defRPr>
            </a:lvl4pPr>
            <a:lvl5pPr marL="0" indent="0" algn="l">
              <a:spcBef>
                <a:spcPts val="0"/>
              </a:spcBef>
              <a:spcAft>
                <a:spcPts val="0"/>
              </a:spcAft>
              <a:buFontTx/>
              <a:buNone/>
              <a:defRPr sz="1200">
                <a:latin typeface="Arial" pitchFamily="34" charset="0"/>
              </a:defRPr>
            </a:lvl5pPr>
            <a:lvl6pPr marL="0" indent="0" algn="l">
              <a:spcBef>
                <a:spcPts val="0"/>
              </a:spcBef>
              <a:spcAft>
                <a:spcPts val="0"/>
              </a:spcAft>
              <a:buFontTx/>
              <a:buNone/>
              <a:defRPr sz="1200"/>
            </a:lvl6pPr>
            <a:lvl7pPr marL="0" indent="0" algn="l">
              <a:spcBef>
                <a:spcPts val="0"/>
              </a:spcBef>
              <a:spcAft>
                <a:spcPts val="0"/>
              </a:spcAft>
              <a:buFontTx/>
              <a:buNone/>
              <a:defRPr sz="1200"/>
            </a:lvl7pPr>
            <a:lvl8pPr marL="0" indent="0" algn="l">
              <a:spcBef>
                <a:spcPts val="0"/>
              </a:spcBef>
              <a:spcAft>
                <a:spcPts val="0"/>
              </a:spcAft>
              <a:buFontTx/>
              <a:buNone/>
              <a:defRPr sz="1200"/>
            </a:lvl8pPr>
            <a:lvl9pPr marL="0" indent="0" algn="l">
              <a:spcBef>
                <a:spcPts val="0"/>
              </a:spcBef>
              <a:spcAft>
                <a:spcPts val="0"/>
              </a:spcAft>
              <a:buFontTx/>
              <a:buNone/>
              <a:defRPr sz="1200"/>
            </a:lvl9pPr>
          </a:lstStyle>
          <a:p>
            <a:pPr lvl="4"/>
            <a:r>
              <a:rPr lang="en-US" dirty="0" smtClean="0"/>
              <a:t>[title]</a:t>
            </a:r>
          </a:p>
        </p:txBody>
      </p:sp>
      <p:sp>
        <p:nvSpPr>
          <p:cNvPr id="53" name="Text Placeholder 3"/>
          <p:cNvSpPr>
            <a:spLocks noGrp="1"/>
          </p:cNvSpPr>
          <p:nvPr>
            <p:ph type="body" sz="quarter" idx="35" hasCustomPrompt="1"/>
          </p:nvPr>
        </p:nvSpPr>
        <p:spPr bwMode="gray">
          <a:xfrm>
            <a:off x="6084168" y="2205038"/>
            <a:ext cx="2736304" cy="935931"/>
          </a:xfrm>
        </p:spPr>
        <p:txBody>
          <a:bodyPr tIns="0" anchor="b" anchorCtr="0"/>
          <a:lstStyle>
            <a:lvl1pPr marL="0" indent="0">
              <a:spcBef>
                <a:spcPts val="0"/>
              </a:spcBef>
              <a:spcAft>
                <a:spcPts val="0"/>
              </a:spcAft>
              <a:buFontTx/>
              <a:buNone/>
              <a:defRPr sz="1400">
                <a:latin typeface="Arial" pitchFamily="34" charset="0"/>
              </a:defRPr>
            </a:lvl1pPr>
            <a:lvl2pPr marL="0" indent="0">
              <a:spcBef>
                <a:spcPts val="0"/>
              </a:spcBef>
              <a:spcAft>
                <a:spcPts val="0"/>
              </a:spcAft>
              <a:buNone/>
              <a:defRPr sz="1400"/>
            </a:lvl2pPr>
            <a:lvl3pPr marL="0" indent="0" algn="l">
              <a:spcBef>
                <a:spcPts val="0"/>
              </a:spcBef>
              <a:spcAft>
                <a:spcPts val="0"/>
              </a:spcAft>
              <a:buFontTx/>
              <a:buNone/>
              <a:tabLst>
                <a:tab pos="630238" algn="l"/>
              </a:tabLst>
              <a:defRPr sz="1400"/>
            </a:lvl3pPr>
            <a:lvl4pPr marL="0" indent="0" algn="l">
              <a:spcBef>
                <a:spcPts val="0"/>
              </a:spcBef>
              <a:spcAft>
                <a:spcPts val="0"/>
              </a:spcAft>
              <a:buFontTx/>
              <a:buNone/>
              <a:defRPr sz="1400">
                <a:solidFill>
                  <a:schemeClr val="tx1"/>
                </a:solidFill>
              </a:defRPr>
            </a:lvl4pPr>
            <a:lvl5pPr marL="0" indent="0" algn="l">
              <a:spcBef>
                <a:spcPts val="0"/>
              </a:spcBef>
              <a:spcAft>
                <a:spcPts val="0"/>
              </a:spcAft>
              <a:buFontTx/>
              <a:buNone/>
              <a:defRPr sz="1400" b="0"/>
            </a:lvl5pPr>
            <a:lvl6pPr marL="0" indent="0" algn="l">
              <a:spcBef>
                <a:spcPts val="0"/>
              </a:spcBef>
              <a:spcAft>
                <a:spcPts val="0"/>
              </a:spcAft>
              <a:buFontTx/>
              <a:buNone/>
              <a:defRPr sz="1400"/>
            </a:lvl6pPr>
            <a:lvl7pPr marL="0" indent="0" algn="l">
              <a:spcBef>
                <a:spcPts val="0"/>
              </a:spcBef>
              <a:spcAft>
                <a:spcPts val="0"/>
              </a:spcAft>
              <a:buFontTx/>
              <a:buNone/>
              <a:defRPr sz="1400"/>
            </a:lvl7pPr>
            <a:lvl8pPr marL="0" indent="0" algn="l">
              <a:spcBef>
                <a:spcPts val="0"/>
              </a:spcBef>
              <a:spcAft>
                <a:spcPts val="0"/>
              </a:spcAft>
              <a:buFontTx/>
              <a:buNone/>
              <a:defRPr sz="1400"/>
            </a:lvl8pPr>
            <a:lvl9pPr marL="0" indent="0" algn="l">
              <a:spcBef>
                <a:spcPts val="0"/>
              </a:spcBef>
              <a:spcAft>
                <a:spcPts val="0"/>
              </a:spcAft>
              <a:buFontTx/>
              <a:buNone/>
              <a:defRPr sz="1400"/>
            </a:lvl9pPr>
          </a:lstStyle>
          <a:p>
            <a:pPr lvl="0"/>
            <a:r>
              <a:rPr lang="en-US" dirty="0" smtClean="0"/>
              <a:t>[name]</a:t>
            </a:r>
          </a:p>
        </p:txBody>
      </p:sp>
      <p:sp>
        <p:nvSpPr>
          <p:cNvPr id="54" name="Text Placeholder 3"/>
          <p:cNvSpPr>
            <a:spLocks noGrp="1"/>
          </p:cNvSpPr>
          <p:nvPr>
            <p:ph type="body" sz="quarter" idx="36" hasCustomPrompt="1"/>
          </p:nvPr>
        </p:nvSpPr>
        <p:spPr bwMode="gray">
          <a:xfrm>
            <a:off x="6084168" y="3789040"/>
            <a:ext cx="2736304" cy="216024"/>
          </a:xfrm>
        </p:spPr>
        <p:txBody>
          <a:bodyPr tIns="0" anchor="b" anchorCtr="0"/>
          <a:lstStyle>
            <a:lvl1pPr marL="0" indent="0">
              <a:spcBef>
                <a:spcPts val="0"/>
              </a:spcBef>
              <a:spcAft>
                <a:spcPts val="0"/>
              </a:spcAft>
              <a:buNone/>
              <a:defRPr sz="1200">
                <a:solidFill>
                  <a:schemeClr val="tx1"/>
                </a:solidFill>
              </a:defRPr>
            </a:lvl1pPr>
            <a:lvl2pPr marL="0" indent="0">
              <a:spcBef>
                <a:spcPts val="0"/>
              </a:spcBef>
              <a:spcAft>
                <a:spcPts val="0"/>
              </a:spcAft>
              <a:buNone/>
              <a:defRPr sz="1200"/>
            </a:lvl2pPr>
            <a:lvl3pPr marL="0" indent="0" algn="l">
              <a:spcBef>
                <a:spcPts val="0"/>
              </a:spcBef>
              <a:spcAft>
                <a:spcPts val="0"/>
              </a:spcAft>
              <a:buFontTx/>
              <a:buNone/>
              <a:tabLst>
                <a:tab pos="630238" algn="l"/>
              </a:tabLst>
              <a:defRPr sz="1200"/>
            </a:lvl3pPr>
            <a:lvl4pPr marL="0" indent="0" algn="l">
              <a:spcBef>
                <a:spcPts val="0"/>
              </a:spcBef>
              <a:spcAft>
                <a:spcPts val="0"/>
              </a:spcAft>
              <a:buFontTx/>
              <a:buNone/>
              <a:defRPr sz="1200">
                <a:solidFill>
                  <a:schemeClr val="tx1"/>
                </a:solidFill>
              </a:defRPr>
            </a:lvl4pPr>
            <a:lvl5pPr marL="0" indent="0" algn="l">
              <a:spcBef>
                <a:spcPts val="0"/>
              </a:spcBef>
              <a:spcAft>
                <a:spcPts val="0"/>
              </a:spcAft>
              <a:buFontTx/>
              <a:buNone/>
              <a:defRPr sz="1200">
                <a:latin typeface="Arial" pitchFamily="34" charset="0"/>
              </a:defRPr>
            </a:lvl5pPr>
            <a:lvl6pPr marL="0" indent="0" algn="l">
              <a:spcBef>
                <a:spcPts val="0"/>
              </a:spcBef>
              <a:spcAft>
                <a:spcPts val="0"/>
              </a:spcAft>
              <a:buFontTx/>
              <a:buNone/>
              <a:defRPr sz="1200"/>
            </a:lvl6pPr>
            <a:lvl7pPr marL="0" indent="0" algn="l">
              <a:spcBef>
                <a:spcPts val="0"/>
              </a:spcBef>
              <a:spcAft>
                <a:spcPts val="0"/>
              </a:spcAft>
              <a:buFontTx/>
              <a:buNone/>
              <a:defRPr sz="1200"/>
            </a:lvl7pPr>
            <a:lvl8pPr marL="0" indent="0" algn="l">
              <a:spcBef>
                <a:spcPts val="0"/>
              </a:spcBef>
              <a:spcAft>
                <a:spcPts val="0"/>
              </a:spcAft>
              <a:buFontTx/>
              <a:buNone/>
              <a:defRPr sz="1200"/>
            </a:lvl8pPr>
            <a:lvl9pPr marL="0" indent="0" algn="l">
              <a:spcBef>
                <a:spcPts val="0"/>
              </a:spcBef>
              <a:spcAft>
                <a:spcPts val="0"/>
              </a:spcAft>
              <a:buFontTx/>
              <a:buNone/>
              <a:defRPr sz="1200"/>
            </a:lvl9pPr>
          </a:lstStyle>
          <a:p>
            <a:pPr lvl="4"/>
            <a:r>
              <a:rPr lang="en-US" dirty="0" smtClean="0"/>
              <a:t>[email address]</a:t>
            </a:r>
          </a:p>
        </p:txBody>
      </p:sp>
      <p:sp>
        <p:nvSpPr>
          <p:cNvPr id="55" name="Text Placeholder 3"/>
          <p:cNvSpPr>
            <a:spLocks noGrp="1"/>
          </p:cNvSpPr>
          <p:nvPr>
            <p:ph type="body" sz="quarter" idx="37" hasCustomPrompt="1"/>
          </p:nvPr>
        </p:nvSpPr>
        <p:spPr bwMode="gray">
          <a:xfrm>
            <a:off x="6084168" y="4005064"/>
            <a:ext cx="2736304" cy="216024"/>
          </a:xfrm>
        </p:spPr>
        <p:txBody>
          <a:bodyPr tIns="0" anchor="b" anchorCtr="0"/>
          <a:lstStyle>
            <a:lvl1pPr marL="0" indent="0">
              <a:spcBef>
                <a:spcPts val="0"/>
              </a:spcBef>
              <a:spcAft>
                <a:spcPts val="0"/>
              </a:spcAft>
              <a:buNone/>
              <a:defRPr sz="1200">
                <a:solidFill>
                  <a:schemeClr val="tx1"/>
                </a:solidFill>
              </a:defRPr>
            </a:lvl1pPr>
            <a:lvl2pPr marL="0" indent="0">
              <a:spcBef>
                <a:spcPts val="0"/>
              </a:spcBef>
              <a:spcAft>
                <a:spcPts val="0"/>
              </a:spcAft>
              <a:buNone/>
              <a:defRPr sz="1200"/>
            </a:lvl2pPr>
            <a:lvl3pPr marL="0" indent="0" algn="l">
              <a:spcBef>
                <a:spcPts val="0"/>
              </a:spcBef>
              <a:spcAft>
                <a:spcPts val="0"/>
              </a:spcAft>
              <a:buFontTx/>
              <a:buNone/>
              <a:tabLst>
                <a:tab pos="630238" algn="l"/>
              </a:tabLst>
              <a:defRPr sz="1200"/>
            </a:lvl3pPr>
            <a:lvl4pPr marL="0" indent="0" algn="l">
              <a:spcBef>
                <a:spcPts val="0"/>
              </a:spcBef>
              <a:spcAft>
                <a:spcPts val="0"/>
              </a:spcAft>
              <a:buFontTx/>
              <a:buNone/>
              <a:defRPr sz="1200">
                <a:solidFill>
                  <a:schemeClr val="tx1"/>
                </a:solidFill>
              </a:defRPr>
            </a:lvl4pPr>
            <a:lvl5pPr marL="0" indent="0" algn="l">
              <a:spcBef>
                <a:spcPts val="0"/>
              </a:spcBef>
              <a:spcAft>
                <a:spcPts val="0"/>
              </a:spcAft>
              <a:buFontTx/>
              <a:buNone/>
              <a:defRPr sz="1200">
                <a:latin typeface="Arial" pitchFamily="34" charset="0"/>
              </a:defRPr>
            </a:lvl5pPr>
            <a:lvl6pPr marL="0" indent="0" algn="l">
              <a:spcBef>
                <a:spcPts val="0"/>
              </a:spcBef>
              <a:spcAft>
                <a:spcPts val="0"/>
              </a:spcAft>
              <a:buFontTx/>
              <a:buNone/>
              <a:defRPr sz="1200"/>
            </a:lvl6pPr>
            <a:lvl7pPr marL="0" indent="0" algn="l">
              <a:spcBef>
                <a:spcPts val="0"/>
              </a:spcBef>
              <a:spcAft>
                <a:spcPts val="0"/>
              </a:spcAft>
              <a:buFontTx/>
              <a:buNone/>
              <a:defRPr sz="1200"/>
            </a:lvl7pPr>
            <a:lvl8pPr marL="0" indent="0" algn="l">
              <a:spcBef>
                <a:spcPts val="0"/>
              </a:spcBef>
              <a:spcAft>
                <a:spcPts val="0"/>
              </a:spcAft>
              <a:buFontTx/>
              <a:buNone/>
              <a:defRPr sz="1200"/>
            </a:lvl8pPr>
            <a:lvl9pPr marL="0" indent="0" algn="l">
              <a:spcBef>
                <a:spcPts val="0"/>
              </a:spcBef>
              <a:spcAft>
                <a:spcPts val="0"/>
              </a:spcAft>
              <a:buFontTx/>
              <a:buNone/>
              <a:defRPr sz="1200"/>
            </a:lvl9pPr>
          </a:lstStyle>
          <a:p>
            <a:pPr lvl="4"/>
            <a:r>
              <a:rPr lang="en-US" dirty="0" smtClean="0"/>
              <a:t>[country]</a:t>
            </a:r>
          </a:p>
        </p:txBody>
      </p:sp>
      <p:sp>
        <p:nvSpPr>
          <p:cNvPr id="56" name="Picture Placeholder 4"/>
          <p:cNvSpPr>
            <a:spLocks noGrp="1"/>
          </p:cNvSpPr>
          <p:nvPr>
            <p:ph type="pic" sz="quarter" idx="38" hasCustomPrompt="1"/>
          </p:nvPr>
        </p:nvSpPr>
        <p:spPr bwMode="gray">
          <a:xfrm>
            <a:off x="323528" y="4365625"/>
            <a:ext cx="1295400" cy="2015703"/>
          </a:xfrm>
        </p:spPr>
        <p:txBody>
          <a:bodyPr/>
          <a:lstStyle>
            <a:lvl1pPr marL="0" indent="0">
              <a:buNone/>
              <a:defRPr>
                <a:latin typeface="Arial" pitchFamily="34" charset="0"/>
              </a:defRPr>
            </a:lvl1pPr>
          </a:lstStyle>
          <a:p>
            <a:r>
              <a:rPr lang="de-DE" dirty="0" smtClean="0"/>
              <a:t>Picture</a:t>
            </a:r>
            <a:endParaRPr lang="en-US" dirty="0"/>
          </a:p>
        </p:txBody>
      </p:sp>
      <p:sp>
        <p:nvSpPr>
          <p:cNvPr id="57" name="Picture Placeholder 4"/>
          <p:cNvSpPr>
            <a:spLocks noGrp="1"/>
          </p:cNvSpPr>
          <p:nvPr>
            <p:ph type="pic" sz="quarter" idx="39" hasCustomPrompt="1"/>
          </p:nvPr>
        </p:nvSpPr>
        <p:spPr bwMode="gray">
          <a:xfrm>
            <a:off x="4644703" y="4365625"/>
            <a:ext cx="1295400" cy="2015703"/>
          </a:xfrm>
        </p:spPr>
        <p:txBody>
          <a:bodyPr/>
          <a:lstStyle>
            <a:lvl1pPr marL="0" indent="0">
              <a:buNone/>
              <a:defRPr>
                <a:latin typeface="Arial" pitchFamily="34" charset="0"/>
              </a:defRPr>
            </a:lvl1pPr>
          </a:lstStyle>
          <a:p>
            <a:r>
              <a:rPr lang="de-DE" dirty="0" smtClean="0"/>
              <a:t>Picture</a:t>
            </a:r>
            <a:endParaRPr lang="en-US" dirty="0"/>
          </a:p>
        </p:txBody>
      </p:sp>
      <p:sp>
        <p:nvSpPr>
          <p:cNvPr id="58" name="Text Placeholder 3"/>
          <p:cNvSpPr>
            <a:spLocks noGrp="1"/>
          </p:cNvSpPr>
          <p:nvPr>
            <p:ph type="body" sz="quarter" idx="40" hasCustomPrompt="1"/>
          </p:nvPr>
        </p:nvSpPr>
        <p:spPr bwMode="gray">
          <a:xfrm>
            <a:off x="1763688" y="5733733"/>
            <a:ext cx="2736874" cy="215535"/>
          </a:xfrm>
        </p:spPr>
        <p:txBody>
          <a:bodyPr tIns="0" anchor="b" anchorCtr="0"/>
          <a:lstStyle>
            <a:lvl1pPr marL="0" indent="0">
              <a:spcBef>
                <a:spcPts val="0"/>
              </a:spcBef>
              <a:spcAft>
                <a:spcPts val="0"/>
              </a:spcAft>
              <a:buNone/>
              <a:defRPr sz="1200">
                <a:solidFill>
                  <a:schemeClr val="tx1"/>
                </a:solidFill>
              </a:defRPr>
            </a:lvl1pPr>
            <a:lvl2pPr marL="0" indent="0">
              <a:spcBef>
                <a:spcPts val="0"/>
              </a:spcBef>
              <a:spcAft>
                <a:spcPts val="0"/>
              </a:spcAft>
              <a:buNone/>
              <a:defRPr sz="1200"/>
            </a:lvl2pPr>
            <a:lvl3pPr marL="0" indent="0" algn="l">
              <a:spcBef>
                <a:spcPts val="0"/>
              </a:spcBef>
              <a:spcAft>
                <a:spcPts val="0"/>
              </a:spcAft>
              <a:buFontTx/>
              <a:buNone/>
              <a:tabLst>
                <a:tab pos="630238" algn="l"/>
              </a:tabLst>
              <a:defRPr sz="1200"/>
            </a:lvl3pPr>
            <a:lvl4pPr marL="0" indent="0" algn="l">
              <a:spcBef>
                <a:spcPts val="0"/>
              </a:spcBef>
              <a:spcAft>
                <a:spcPts val="0"/>
              </a:spcAft>
              <a:buFontTx/>
              <a:buNone/>
              <a:defRPr sz="1200">
                <a:solidFill>
                  <a:schemeClr val="tx1"/>
                </a:solidFill>
              </a:defRPr>
            </a:lvl4pPr>
            <a:lvl5pPr marL="0" indent="0" algn="l">
              <a:spcBef>
                <a:spcPts val="0"/>
              </a:spcBef>
              <a:spcAft>
                <a:spcPts val="0"/>
              </a:spcAft>
              <a:buFontTx/>
              <a:buNone/>
              <a:defRPr sz="1200">
                <a:latin typeface="Arial" pitchFamily="34" charset="0"/>
              </a:defRPr>
            </a:lvl5pPr>
            <a:lvl6pPr marL="0" indent="0" algn="l">
              <a:spcBef>
                <a:spcPts val="0"/>
              </a:spcBef>
              <a:spcAft>
                <a:spcPts val="0"/>
              </a:spcAft>
              <a:buFontTx/>
              <a:buNone/>
              <a:defRPr sz="1200"/>
            </a:lvl6pPr>
            <a:lvl7pPr marL="0" indent="0" algn="l">
              <a:spcBef>
                <a:spcPts val="0"/>
              </a:spcBef>
              <a:spcAft>
                <a:spcPts val="0"/>
              </a:spcAft>
              <a:buFontTx/>
              <a:buNone/>
              <a:defRPr sz="1200"/>
            </a:lvl7pPr>
            <a:lvl8pPr marL="0" indent="0" algn="l">
              <a:spcBef>
                <a:spcPts val="0"/>
              </a:spcBef>
              <a:spcAft>
                <a:spcPts val="0"/>
              </a:spcAft>
              <a:buFontTx/>
              <a:buNone/>
              <a:defRPr sz="1200"/>
            </a:lvl8pPr>
            <a:lvl9pPr marL="0" indent="0" algn="l">
              <a:spcBef>
                <a:spcPts val="0"/>
              </a:spcBef>
              <a:spcAft>
                <a:spcPts val="0"/>
              </a:spcAft>
              <a:buFontTx/>
              <a:buNone/>
              <a:defRPr sz="1200"/>
            </a:lvl9pPr>
          </a:lstStyle>
          <a:p>
            <a:pPr lvl="4"/>
            <a:r>
              <a:rPr lang="en-US" dirty="0" smtClean="0"/>
              <a:t>[phone number]</a:t>
            </a:r>
          </a:p>
        </p:txBody>
      </p:sp>
      <p:sp>
        <p:nvSpPr>
          <p:cNvPr id="59" name="Text Placeholder 3"/>
          <p:cNvSpPr>
            <a:spLocks noGrp="1"/>
          </p:cNvSpPr>
          <p:nvPr>
            <p:ph type="body" sz="quarter" idx="41" hasCustomPrompt="1"/>
          </p:nvPr>
        </p:nvSpPr>
        <p:spPr bwMode="gray">
          <a:xfrm>
            <a:off x="1763688" y="5301209"/>
            <a:ext cx="2736304" cy="216024"/>
          </a:xfrm>
        </p:spPr>
        <p:txBody>
          <a:bodyPr tIns="0" anchor="b" anchorCtr="0"/>
          <a:lstStyle>
            <a:lvl1pPr marL="0" indent="0">
              <a:spcBef>
                <a:spcPts val="0"/>
              </a:spcBef>
              <a:spcAft>
                <a:spcPts val="0"/>
              </a:spcAft>
              <a:buNone/>
              <a:defRPr sz="1200">
                <a:solidFill>
                  <a:schemeClr val="tx1"/>
                </a:solidFill>
              </a:defRPr>
            </a:lvl1pPr>
            <a:lvl2pPr marL="0" indent="0">
              <a:spcBef>
                <a:spcPts val="0"/>
              </a:spcBef>
              <a:spcAft>
                <a:spcPts val="0"/>
              </a:spcAft>
              <a:buNone/>
              <a:defRPr sz="1200"/>
            </a:lvl2pPr>
            <a:lvl3pPr marL="0" indent="0" algn="l">
              <a:spcBef>
                <a:spcPts val="0"/>
              </a:spcBef>
              <a:spcAft>
                <a:spcPts val="0"/>
              </a:spcAft>
              <a:buFontTx/>
              <a:buNone/>
              <a:tabLst>
                <a:tab pos="630238" algn="l"/>
              </a:tabLst>
              <a:defRPr sz="1200"/>
            </a:lvl3pPr>
            <a:lvl4pPr marL="0" indent="0" algn="l">
              <a:spcBef>
                <a:spcPts val="0"/>
              </a:spcBef>
              <a:spcAft>
                <a:spcPts val="0"/>
              </a:spcAft>
              <a:buFontTx/>
              <a:buNone/>
              <a:defRPr sz="1200">
                <a:solidFill>
                  <a:schemeClr val="tx1"/>
                </a:solidFill>
              </a:defRPr>
            </a:lvl4pPr>
            <a:lvl5pPr marL="0" indent="0" algn="l">
              <a:spcBef>
                <a:spcPts val="0"/>
              </a:spcBef>
              <a:spcAft>
                <a:spcPts val="0"/>
              </a:spcAft>
              <a:buFontTx/>
              <a:buNone/>
              <a:defRPr sz="1200">
                <a:latin typeface="Arial" pitchFamily="34" charset="0"/>
              </a:defRPr>
            </a:lvl5pPr>
            <a:lvl6pPr marL="0" indent="0" algn="l">
              <a:spcBef>
                <a:spcPts val="0"/>
              </a:spcBef>
              <a:spcAft>
                <a:spcPts val="0"/>
              </a:spcAft>
              <a:buFontTx/>
              <a:buNone/>
              <a:defRPr sz="1200"/>
            </a:lvl6pPr>
            <a:lvl7pPr marL="0" indent="0" algn="l">
              <a:spcBef>
                <a:spcPts val="0"/>
              </a:spcBef>
              <a:spcAft>
                <a:spcPts val="0"/>
              </a:spcAft>
              <a:buFontTx/>
              <a:buNone/>
              <a:defRPr sz="1200"/>
            </a:lvl7pPr>
            <a:lvl8pPr marL="0" indent="0" algn="l">
              <a:spcBef>
                <a:spcPts val="0"/>
              </a:spcBef>
              <a:spcAft>
                <a:spcPts val="0"/>
              </a:spcAft>
              <a:buFontTx/>
              <a:buNone/>
              <a:defRPr sz="1200"/>
            </a:lvl8pPr>
            <a:lvl9pPr marL="0" indent="0" algn="l">
              <a:spcBef>
                <a:spcPts val="0"/>
              </a:spcBef>
              <a:spcAft>
                <a:spcPts val="0"/>
              </a:spcAft>
              <a:buFontTx/>
              <a:buNone/>
              <a:defRPr sz="1200"/>
            </a:lvl9pPr>
          </a:lstStyle>
          <a:p>
            <a:pPr lvl="4"/>
            <a:r>
              <a:rPr lang="en-US" dirty="0" smtClean="0"/>
              <a:t>[title]</a:t>
            </a:r>
          </a:p>
        </p:txBody>
      </p:sp>
      <p:sp>
        <p:nvSpPr>
          <p:cNvPr id="60" name="Text Placeholder 3"/>
          <p:cNvSpPr>
            <a:spLocks noGrp="1"/>
          </p:cNvSpPr>
          <p:nvPr>
            <p:ph type="body" sz="quarter" idx="42" hasCustomPrompt="1"/>
          </p:nvPr>
        </p:nvSpPr>
        <p:spPr bwMode="gray">
          <a:xfrm>
            <a:off x="1763688" y="4365625"/>
            <a:ext cx="2736304" cy="935584"/>
          </a:xfrm>
        </p:spPr>
        <p:txBody>
          <a:bodyPr tIns="0" anchor="b" anchorCtr="0"/>
          <a:lstStyle>
            <a:lvl1pPr marL="0" indent="0">
              <a:spcBef>
                <a:spcPts val="0"/>
              </a:spcBef>
              <a:spcAft>
                <a:spcPts val="0"/>
              </a:spcAft>
              <a:buFontTx/>
              <a:buNone/>
              <a:defRPr sz="1400">
                <a:latin typeface="Arial" pitchFamily="34" charset="0"/>
              </a:defRPr>
            </a:lvl1pPr>
            <a:lvl2pPr marL="0" indent="0">
              <a:spcBef>
                <a:spcPts val="0"/>
              </a:spcBef>
              <a:spcAft>
                <a:spcPts val="0"/>
              </a:spcAft>
              <a:buNone/>
              <a:defRPr sz="1400"/>
            </a:lvl2pPr>
            <a:lvl3pPr marL="0" indent="0" algn="l">
              <a:spcBef>
                <a:spcPts val="0"/>
              </a:spcBef>
              <a:spcAft>
                <a:spcPts val="0"/>
              </a:spcAft>
              <a:buFontTx/>
              <a:buNone/>
              <a:tabLst>
                <a:tab pos="630238" algn="l"/>
              </a:tabLst>
              <a:defRPr sz="1400"/>
            </a:lvl3pPr>
            <a:lvl4pPr marL="0" indent="0" algn="l">
              <a:spcBef>
                <a:spcPts val="0"/>
              </a:spcBef>
              <a:spcAft>
                <a:spcPts val="0"/>
              </a:spcAft>
              <a:buFontTx/>
              <a:buNone/>
              <a:defRPr sz="1400">
                <a:solidFill>
                  <a:schemeClr val="tx1"/>
                </a:solidFill>
              </a:defRPr>
            </a:lvl4pPr>
            <a:lvl5pPr marL="0" indent="0" algn="l">
              <a:spcBef>
                <a:spcPts val="0"/>
              </a:spcBef>
              <a:spcAft>
                <a:spcPts val="0"/>
              </a:spcAft>
              <a:buFontTx/>
              <a:buNone/>
              <a:defRPr sz="1400" b="0"/>
            </a:lvl5pPr>
            <a:lvl6pPr marL="0" indent="0" algn="l">
              <a:spcBef>
                <a:spcPts val="0"/>
              </a:spcBef>
              <a:spcAft>
                <a:spcPts val="0"/>
              </a:spcAft>
              <a:buFontTx/>
              <a:buNone/>
              <a:defRPr sz="1400"/>
            </a:lvl6pPr>
            <a:lvl7pPr marL="0" indent="0" algn="l">
              <a:spcBef>
                <a:spcPts val="0"/>
              </a:spcBef>
              <a:spcAft>
                <a:spcPts val="0"/>
              </a:spcAft>
              <a:buFontTx/>
              <a:buNone/>
              <a:defRPr sz="1400"/>
            </a:lvl7pPr>
            <a:lvl8pPr marL="0" indent="0" algn="l">
              <a:spcBef>
                <a:spcPts val="0"/>
              </a:spcBef>
              <a:spcAft>
                <a:spcPts val="0"/>
              </a:spcAft>
              <a:buFontTx/>
              <a:buNone/>
              <a:defRPr sz="1400"/>
            </a:lvl8pPr>
            <a:lvl9pPr marL="0" indent="0" algn="l">
              <a:spcBef>
                <a:spcPts val="0"/>
              </a:spcBef>
              <a:spcAft>
                <a:spcPts val="0"/>
              </a:spcAft>
              <a:buFontTx/>
              <a:buNone/>
              <a:defRPr sz="1400"/>
            </a:lvl9pPr>
          </a:lstStyle>
          <a:p>
            <a:pPr lvl="0"/>
            <a:r>
              <a:rPr lang="en-US" dirty="0" smtClean="0"/>
              <a:t>[name]</a:t>
            </a:r>
          </a:p>
        </p:txBody>
      </p:sp>
      <p:sp>
        <p:nvSpPr>
          <p:cNvPr id="61" name="Text Placeholder 3"/>
          <p:cNvSpPr>
            <a:spLocks noGrp="1"/>
          </p:cNvSpPr>
          <p:nvPr>
            <p:ph type="body" sz="quarter" idx="43" hasCustomPrompt="1"/>
          </p:nvPr>
        </p:nvSpPr>
        <p:spPr bwMode="gray">
          <a:xfrm>
            <a:off x="1763688" y="5949236"/>
            <a:ext cx="2736874" cy="215535"/>
          </a:xfrm>
        </p:spPr>
        <p:txBody>
          <a:bodyPr tIns="0" anchor="b" anchorCtr="0"/>
          <a:lstStyle>
            <a:lvl1pPr marL="0" indent="0">
              <a:spcBef>
                <a:spcPts val="0"/>
              </a:spcBef>
              <a:spcAft>
                <a:spcPts val="0"/>
              </a:spcAft>
              <a:buNone/>
              <a:defRPr sz="1200">
                <a:solidFill>
                  <a:schemeClr val="tx1"/>
                </a:solidFill>
              </a:defRPr>
            </a:lvl1pPr>
            <a:lvl2pPr marL="0" indent="0">
              <a:spcBef>
                <a:spcPts val="0"/>
              </a:spcBef>
              <a:spcAft>
                <a:spcPts val="0"/>
              </a:spcAft>
              <a:buNone/>
              <a:defRPr sz="1200"/>
            </a:lvl2pPr>
            <a:lvl3pPr marL="0" indent="0" algn="l">
              <a:spcBef>
                <a:spcPts val="0"/>
              </a:spcBef>
              <a:spcAft>
                <a:spcPts val="0"/>
              </a:spcAft>
              <a:buFontTx/>
              <a:buNone/>
              <a:tabLst>
                <a:tab pos="630238" algn="l"/>
              </a:tabLst>
              <a:defRPr sz="1200"/>
            </a:lvl3pPr>
            <a:lvl4pPr marL="0" indent="0" algn="l">
              <a:spcBef>
                <a:spcPts val="0"/>
              </a:spcBef>
              <a:spcAft>
                <a:spcPts val="0"/>
              </a:spcAft>
              <a:buFontTx/>
              <a:buNone/>
              <a:defRPr sz="1200">
                <a:solidFill>
                  <a:schemeClr val="tx1"/>
                </a:solidFill>
              </a:defRPr>
            </a:lvl4pPr>
            <a:lvl5pPr marL="0" indent="0" algn="l">
              <a:spcBef>
                <a:spcPts val="0"/>
              </a:spcBef>
              <a:spcAft>
                <a:spcPts val="0"/>
              </a:spcAft>
              <a:buFontTx/>
              <a:buNone/>
              <a:defRPr sz="1200">
                <a:latin typeface="Arial" pitchFamily="34" charset="0"/>
              </a:defRPr>
            </a:lvl5pPr>
            <a:lvl6pPr marL="0" indent="0" algn="l">
              <a:spcBef>
                <a:spcPts val="0"/>
              </a:spcBef>
              <a:spcAft>
                <a:spcPts val="0"/>
              </a:spcAft>
              <a:buFontTx/>
              <a:buNone/>
              <a:defRPr sz="1200"/>
            </a:lvl6pPr>
            <a:lvl7pPr marL="0" indent="0" algn="l">
              <a:spcBef>
                <a:spcPts val="0"/>
              </a:spcBef>
              <a:spcAft>
                <a:spcPts val="0"/>
              </a:spcAft>
              <a:buFontTx/>
              <a:buNone/>
              <a:defRPr sz="1200"/>
            </a:lvl7pPr>
            <a:lvl8pPr marL="0" indent="0" algn="l">
              <a:spcBef>
                <a:spcPts val="0"/>
              </a:spcBef>
              <a:spcAft>
                <a:spcPts val="0"/>
              </a:spcAft>
              <a:buFontTx/>
              <a:buNone/>
              <a:defRPr sz="1200"/>
            </a:lvl8pPr>
            <a:lvl9pPr marL="0" indent="0" algn="l">
              <a:spcBef>
                <a:spcPts val="0"/>
              </a:spcBef>
              <a:spcAft>
                <a:spcPts val="0"/>
              </a:spcAft>
              <a:buFontTx/>
              <a:buNone/>
              <a:defRPr sz="1200"/>
            </a:lvl9pPr>
          </a:lstStyle>
          <a:p>
            <a:pPr lvl="4"/>
            <a:r>
              <a:rPr lang="en-US" dirty="0" smtClean="0"/>
              <a:t>[email address]</a:t>
            </a:r>
          </a:p>
        </p:txBody>
      </p:sp>
      <p:sp>
        <p:nvSpPr>
          <p:cNvPr id="62" name="Text Placeholder 3"/>
          <p:cNvSpPr>
            <a:spLocks noGrp="1"/>
          </p:cNvSpPr>
          <p:nvPr>
            <p:ph type="body" sz="quarter" idx="44" hasCustomPrompt="1"/>
          </p:nvPr>
        </p:nvSpPr>
        <p:spPr bwMode="gray">
          <a:xfrm>
            <a:off x="1763688" y="6164739"/>
            <a:ext cx="2736874" cy="215535"/>
          </a:xfrm>
        </p:spPr>
        <p:txBody>
          <a:bodyPr tIns="0" anchor="b" anchorCtr="0"/>
          <a:lstStyle>
            <a:lvl1pPr marL="0" indent="0">
              <a:spcBef>
                <a:spcPts val="0"/>
              </a:spcBef>
              <a:spcAft>
                <a:spcPts val="0"/>
              </a:spcAft>
              <a:buNone/>
              <a:defRPr sz="1200">
                <a:solidFill>
                  <a:schemeClr val="tx1"/>
                </a:solidFill>
              </a:defRPr>
            </a:lvl1pPr>
            <a:lvl2pPr marL="0" indent="0">
              <a:spcBef>
                <a:spcPts val="0"/>
              </a:spcBef>
              <a:spcAft>
                <a:spcPts val="0"/>
              </a:spcAft>
              <a:buNone/>
              <a:defRPr sz="1200"/>
            </a:lvl2pPr>
            <a:lvl3pPr marL="0" indent="0" algn="l">
              <a:spcBef>
                <a:spcPts val="0"/>
              </a:spcBef>
              <a:spcAft>
                <a:spcPts val="0"/>
              </a:spcAft>
              <a:buFontTx/>
              <a:buNone/>
              <a:tabLst>
                <a:tab pos="630238" algn="l"/>
              </a:tabLst>
              <a:defRPr sz="1200"/>
            </a:lvl3pPr>
            <a:lvl4pPr marL="0" indent="0" algn="l">
              <a:spcBef>
                <a:spcPts val="0"/>
              </a:spcBef>
              <a:spcAft>
                <a:spcPts val="0"/>
              </a:spcAft>
              <a:buFontTx/>
              <a:buNone/>
              <a:defRPr sz="1200">
                <a:solidFill>
                  <a:schemeClr val="tx1"/>
                </a:solidFill>
              </a:defRPr>
            </a:lvl4pPr>
            <a:lvl5pPr marL="0" indent="0" algn="l">
              <a:spcBef>
                <a:spcPts val="0"/>
              </a:spcBef>
              <a:spcAft>
                <a:spcPts val="0"/>
              </a:spcAft>
              <a:buFontTx/>
              <a:buNone/>
              <a:defRPr sz="1200">
                <a:latin typeface="Arial" pitchFamily="34" charset="0"/>
              </a:defRPr>
            </a:lvl5pPr>
            <a:lvl6pPr marL="0" indent="0" algn="l">
              <a:spcBef>
                <a:spcPts val="0"/>
              </a:spcBef>
              <a:spcAft>
                <a:spcPts val="0"/>
              </a:spcAft>
              <a:buFontTx/>
              <a:buNone/>
              <a:defRPr sz="1200"/>
            </a:lvl6pPr>
            <a:lvl7pPr marL="0" indent="0" algn="l">
              <a:spcBef>
                <a:spcPts val="0"/>
              </a:spcBef>
              <a:spcAft>
                <a:spcPts val="0"/>
              </a:spcAft>
              <a:buFontTx/>
              <a:buNone/>
              <a:defRPr sz="1200"/>
            </a:lvl7pPr>
            <a:lvl8pPr marL="0" indent="0" algn="l">
              <a:spcBef>
                <a:spcPts val="0"/>
              </a:spcBef>
              <a:spcAft>
                <a:spcPts val="0"/>
              </a:spcAft>
              <a:buFontTx/>
              <a:buNone/>
              <a:defRPr sz="1200"/>
            </a:lvl8pPr>
            <a:lvl9pPr marL="0" indent="0" algn="l">
              <a:spcBef>
                <a:spcPts val="0"/>
              </a:spcBef>
              <a:spcAft>
                <a:spcPts val="0"/>
              </a:spcAft>
              <a:buFontTx/>
              <a:buNone/>
              <a:defRPr sz="1200"/>
            </a:lvl9pPr>
          </a:lstStyle>
          <a:p>
            <a:pPr lvl="4"/>
            <a:r>
              <a:rPr lang="en-US" dirty="0" smtClean="0"/>
              <a:t>[country]</a:t>
            </a:r>
          </a:p>
        </p:txBody>
      </p:sp>
      <p:sp>
        <p:nvSpPr>
          <p:cNvPr id="63" name="Text Placeholder 3"/>
          <p:cNvSpPr>
            <a:spLocks noGrp="1"/>
          </p:cNvSpPr>
          <p:nvPr>
            <p:ph type="body" sz="quarter" idx="45" hasCustomPrompt="1"/>
          </p:nvPr>
        </p:nvSpPr>
        <p:spPr bwMode="gray">
          <a:xfrm>
            <a:off x="6084168" y="5733743"/>
            <a:ext cx="2736304" cy="215535"/>
          </a:xfrm>
        </p:spPr>
        <p:txBody>
          <a:bodyPr tIns="0" anchor="b" anchorCtr="0"/>
          <a:lstStyle>
            <a:lvl1pPr marL="0" indent="0">
              <a:spcBef>
                <a:spcPts val="0"/>
              </a:spcBef>
              <a:spcAft>
                <a:spcPts val="0"/>
              </a:spcAft>
              <a:buNone/>
              <a:defRPr sz="1200">
                <a:solidFill>
                  <a:schemeClr val="tx1"/>
                </a:solidFill>
              </a:defRPr>
            </a:lvl1pPr>
            <a:lvl2pPr marL="0" indent="0">
              <a:spcBef>
                <a:spcPts val="0"/>
              </a:spcBef>
              <a:spcAft>
                <a:spcPts val="0"/>
              </a:spcAft>
              <a:buNone/>
              <a:defRPr sz="1200"/>
            </a:lvl2pPr>
            <a:lvl3pPr marL="0" indent="0" algn="l">
              <a:spcBef>
                <a:spcPts val="0"/>
              </a:spcBef>
              <a:spcAft>
                <a:spcPts val="0"/>
              </a:spcAft>
              <a:buFontTx/>
              <a:buNone/>
              <a:tabLst>
                <a:tab pos="630238" algn="l"/>
              </a:tabLst>
              <a:defRPr sz="1200"/>
            </a:lvl3pPr>
            <a:lvl4pPr marL="0" indent="0" algn="l">
              <a:spcBef>
                <a:spcPts val="0"/>
              </a:spcBef>
              <a:spcAft>
                <a:spcPts val="0"/>
              </a:spcAft>
              <a:buFontTx/>
              <a:buNone/>
              <a:defRPr sz="1200">
                <a:solidFill>
                  <a:schemeClr val="tx1"/>
                </a:solidFill>
              </a:defRPr>
            </a:lvl4pPr>
            <a:lvl5pPr marL="0" indent="0" algn="l">
              <a:spcBef>
                <a:spcPts val="0"/>
              </a:spcBef>
              <a:spcAft>
                <a:spcPts val="0"/>
              </a:spcAft>
              <a:buFontTx/>
              <a:buNone/>
              <a:defRPr sz="1200">
                <a:latin typeface="Arial" pitchFamily="34" charset="0"/>
              </a:defRPr>
            </a:lvl5pPr>
            <a:lvl6pPr marL="0" indent="0" algn="l">
              <a:spcBef>
                <a:spcPts val="0"/>
              </a:spcBef>
              <a:spcAft>
                <a:spcPts val="0"/>
              </a:spcAft>
              <a:buFontTx/>
              <a:buNone/>
              <a:defRPr sz="1200"/>
            </a:lvl6pPr>
            <a:lvl7pPr marL="0" indent="0" algn="l">
              <a:spcBef>
                <a:spcPts val="0"/>
              </a:spcBef>
              <a:spcAft>
                <a:spcPts val="0"/>
              </a:spcAft>
              <a:buFontTx/>
              <a:buNone/>
              <a:defRPr sz="1200"/>
            </a:lvl7pPr>
            <a:lvl8pPr marL="0" indent="0" algn="l">
              <a:spcBef>
                <a:spcPts val="0"/>
              </a:spcBef>
              <a:spcAft>
                <a:spcPts val="0"/>
              </a:spcAft>
              <a:buFontTx/>
              <a:buNone/>
              <a:defRPr sz="1200"/>
            </a:lvl8pPr>
            <a:lvl9pPr marL="0" indent="0" algn="l">
              <a:spcBef>
                <a:spcPts val="0"/>
              </a:spcBef>
              <a:spcAft>
                <a:spcPts val="0"/>
              </a:spcAft>
              <a:buFontTx/>
              <a:buNone/>
              <a:defRPr sz="1200"/>
            </a:lvl9pPr>
          </a:lstStyle>
          <a:p>
            <a:pPr lvl="4"/>
            <a:r>
              <a:rPr lang="en-US" dirty="0" smtClean="0"/>
              <a:t>[phone number]</a:t>
            </a:r>
          </a:p>
        </p:txBody>
      </p:sp>
      <p:sp>
        <p:nvSpPr>
          <p:cNvPr id="64" name="Text Placeholder 3"/>
          <p:cNvSpPr>
            <a:spLocks noGrp="1"/>
          </p:cNvSpPr>
          <p:nvPr>
            <p:ph type="body" sz="quarter" idx="46" hasCustomPrompt="1"/>
          </p:nvPr>
        </p:nvSpPr>
        <p:spPr bwMode="gray">
          <a:xfrm>
            <a:off x="6084168" y="5301209"/>
            <a:ext cx="2736304" cy="216024"/>
          </a:xfrm>
        </p:spPr>
        <p:txBody>
          <a:bodyPr tIns="0" anchor="b" anchorCtr="0"/>
          <a:lstStyle>
            <a:lvl1pPr marL="0" indent="0">
              <a:spcBef>
                <a:spcPts val="0"/>
              </a:spcBef>
              <a:spcAft>
                <a:spcPts val="0"/>
              </a:spcAft>
              <a:buNone/>
              <a:defRPr sz="1200">
                <a:solidFill>
                  <a:schemeClr val="tx1"/>
                </a:solidFill>
              </a:defRPr>
            </a:lvl1pPr>
            <a:lvl2pPr marL="0" indent="0">
              <a:spcBef>
                <a:spcPts val="0"/>
              </a:spcBef>
              <a:spcAft>
                <a:spcPts val="0"/>
              </a:spcAft>
              <a:buNone/>
              <a:defRPr sz="1200"/>
            </a:lvl2pPr>
            <a:lvl3pPr marL="0" indent="0" algn="l">
              <a:spcBef>
                <a:spcPts val="0"/>
              </a:spcBef>
              <a:spcAft>
                <a:spcPts val="0"/>
              </a:spcAft>
              <a:buFontTx/>
              <a:buNone/>
              <a:tabLst>
                <a:tab pos="630238" algn="l"/>
              </a:tabLst>
              <a:defRPr sz="1200"/>
            </a:lvl3pPr>
            <a:lvl4pPr marL="0" indent="0" algn="l">
              <a:spcBef>
                <a:spcPts val="0"/>
              </a:spcBef>
              <a:spcAft>
                <a:spcPts val="0"/>
              </a:spcAft>
              <a:buFontTx/>
              <a:buNone/>
              <a:defRPr sz="1200">
                <a:solidFill>
                  <a:schemeClr val="tx1"/>
                </a:solidFill>
              </a:defRPr>
            </a:lvl4pPr>
            <a:lvl5pPr marL="0" indent="0" algn="l">
              <a:spcBef>
                <a:spcPts val="0"/>
              </a:spcBef>
              <a:spcAft>
                <a:spcPts val="0"/>
              </a:spcAft>
              <a:buFontTx/>
              <a:buNone/>
              <a:defRPr sz="1200">
                <a:latin typeface="Arial" pitchFamily="34" charset="0"/>
              </a:defRPr>
            </a:lvl5pPr>
            <a:lvl6pPr marL="0" indent="0" algn="l">
              <a:spcBef>
                <a:spcPts val="0"/>
              </a:spcBef>
              <a:spcAft>
                <a:spcPts val="0"/>
              </a:spcAft>
              <a:buFontTx/>
              <a:buNone/>
              <a:defRPr sz="1200"/>
            </a:lvl6pPr>
            <a:lvl7pPr marL="0" indent="0" algn="l">
              <a:spcBef>
                <a:spcPts val="0"/>
              </a:spcBef>
              <a:spcAft>
                <a:spcPts val="0"/>
              </a:spcAft>
              <a:buFontTx/>
              <a:buNone/>
              <a:defRPr sz="1200"/>
            </a:lvl7pPr>
            <a:lvl8pPr marL="0" indent="0" algn="l">
              <a:spcBef>
                <a:spcPts val="0"/>
              </a:spcBef>
              <a:spcAft>
                <a:spcPts val="0"/>
              </a:spcAft>
              <a:buFontTx/>
              <a:buNone/>
              <a:defRPr sz="1200"/>
            </a:lvl8pPr>
            <a:lvl9pPr marL="0" indent="0" algn="l">
              <a:spcBef>
                <a:spcPts val="0"/>
              </a:spcBef>
              <a:spcAft>
                <a:spcPts val="0"/>
              </a:spcAft>
              <a:buFontTx/>
              <a:buNone/>
              <a:defRPr sz="1200"/>
            </a:lvl9pPr>
          </a:lstStyle>
          <a:p>
            <a:pPr lvl="4"/>
            <a:r>
              <a:rPr lang="en-US" dirty="0" smtClean="0"/>
              <a:t>[title]</a:t>
            </a:r>
          </a:p>
        </p:txBody>
      </p:sp>
      <p:sp>
        <p:nvSpPr>
          <p:cNvPr id="65" name="Text Placeholder 3"/>
          <p:cNvSpPr>
            <a:spLocks noGrp="1"/>
          </p:cNvSpPr>
          <p:nvPr>
            <p:ph type="body" sz="quarter" idx="47" hasCustomPrompt="1"/>
          </p:nvPr>
        </p:nvSpPr>
        <p:spPr bwMode="gray">
          <a:xfrm>
            <a:off x="6084168" y="4365625"/>
            <a:ext cx="2736304" cy="935584"/>
          </a:xfrm>
        </p:spPr>
        <p:txBody>
          <a:bodyPr tIns="0" anchor="b" anchorCtr="0"/>
          <a:lstStyle>
            <a:lvl1pPr marL="0" indent="0">
              <a:spcBef>
                <a:spcPts val="0"/>
              </a:spcBef>
              <a:spcAft>
                <a:spcPts val="0"/>
              </a:spcAft>
              <a:buFontTx/>
              <a:buNone/>
              <a:defRPr sz="1400">
                <a:latin typeface="Arial" pitchFamily="34" charset="0"/>
              </a:defRPr>
            </a:lvl1pPr>
            <a:lvl2pPr marL="0" indent="0">
              <a:spcBef>
                <a:spcPts val="0"/>
              </a:spcBef>
              <a:spcAft>
                <a:spcPts val="0"/>
              </a:spcAft>
              <a:buNone/>
              <a:defRPr sz="1400"/>
            </a:lvl2pPr>
            <a:lvl3pPr marL="0" indent="0" algn="l">
              <a:spcBef>
                <a:spcPts val="0"/>
              </a:spcBef>
              <a:spcAft>
                <a:spcPts val="0"/>
              </a:spcAft>
              <a:buFontTx/>
              <a:buNone/>
              <a:tabLst>
                <a:tab pos="630238" algn="l"/>
              </a:tabLst>
              <a:defRPr sz="1400"/>
            </a:lvl3pPr>
            <a:lvl4pPr marL="0" indent="0" algn="l">
              <a:spcBef>
                <a:spcPts val="0"/>
              </a:spcBef>
              <a:spcAft>
                <a:spcPts val="0"/>
              </a:spcAft>
              <a:buFontTx/>
              <a:buNone/>
              <a:defRPr sz="1400">
                <a:solidFill>
                  <a:schemeClr val="tx1"/>
                </a:solidFill>
              </a:defRPr>
            </a:lvl4pPr>
            <a:lvl5pPr marL="0" indent="0" algn="l">
              <a:spcBef>
                <a:spcPts val="0"/>
              </a:spcBef>
              <a:spcAft>
                <a:spcPts val="0"/>
              </a:spcAft>
              <a:buFontTx/>
              <a:buNone/>
              <a:defRPr sz="1400" b="0"/>
            </a:lvl5pPr>
            <a:lvl6pPr marL="0" indent="0" algn="l">
              <a:spcBef>
                <a:spcPts val="0"/>
              </a:spcBef>
              <a:spcAft>
                <a:spcPts val="0"/>
              </a:spcAft>
              <a:buFontTx/>
              <a:buNone/>
              <a:defRPr sz="1400"/>
            </a:lvl6pPr>
            <a:lvl7pPr marL="0" indent="0" algn="l">
              <a:spcBef>
                <a:spcPts val="0"/>
              </a:spcBef>
              <a:spcAft>
                <a:spcPts val="0"/>
              </a:spcAft>
              <a:buFontTx/>
              <a:buNone/>
              <a:defRPr sz="1400"/>
            </a:lvl7pPr>
            <a:lvl8pPr marL="0" indent="0" algn="l">
              <a:spcBef>
                <a:spcPts val="0"/>
              </a:spcBef>
              <a:spcAft>
                <a:spcPts val="0"/>
              </a:spcAft>
              <a:buFontTx/>
              <a:buNone/>
              <a:defRPr sz="1400"/>
            </a:lvl8pPr>
            <a:lvl9pPr marL="0" indent="0" algn="l">
              <a:spcBef>
                <a:spcPts val="0"/>
              </a:spcBef>
              <a:spcAft>
                <a:spcPts val="0"/>
              </a:spcAft>
              <a:buFontTx/>
              <a:buNone/>
              <a:defRPr sz="1400"/>
            </a:lvl9pPr>
          </a:lstStyle>
          <a:p>
            <a:pPr lvl="0"/>
            <a:r>
              <a:rPr lang="en-US" dirty="0" smtClean="0"/>
              <a:t>[name]</a:t>
            </a:r>
          </a:p>
        </p:txBody>
      </p:sp>
      <p:sp>
        <p:nvSpPr>
          <p:cNvPr id="66" name="Text Placeholder 3"/>
          <p:cNvSpPr>
            <a:spLocks noGrp="1"/>
          </p:cNvSpPr>
          <p:nvPr>
            <p:ph type="body" sz="quarter" idx="48" hasCustomPrompt="1"/>
          </p:nvPr>
        </p:nvSpPr>
        <p:spPr bwMode="gray">
          <a:xfrm>
            <a:off x="6084168" y="5949246"/>
            <a:ext cx="2736304" cy="215535"/>
          </a:xfrm>
        </p:spPr>
        <p:txBody>
          <a:bodyPr tIns="0" anchor="b" anchorCtr="0"/>
          <a:lstStyle>
            <a:lvl1pPr marL="0" indent="0">
              <a:spcBef>
                <a:spcPts val="0"/>
              </a:spcBef>
              <a:spcAft>
                <a:spcPts val="0"/>
              </a:spcAft>
              <a:buNone/>
              <a:defRPr sz="1200">
                <a:solidFill>
                  <a:schemeClr val="tx1"/>
                </a:solidFill>
              </a:defRPr>
            </a:lvl1pPr>
            <a:lvl2pPr marL="0" indent="0">
              <a:spcBef>
                <a:spcPts val="0"/>
              </a:spcBef>
              <a:spcAft>
                <a:spcPts val="0"/>
              </a:spcAft>
              <a:buNone/>
              <a:defRPr sz="1200"/>
            </a:lvl2pPr>
            <a:lvl3pPr marL="0" indent="0" algn="l">
              <a:spcBef>
                <a:spcPts val="0"/>
              </a:spcBef>
              <a:spcAft>
                <a:spcPts val="0"/>
              </a:spcAft>
              <a:buFontTx/>
              <a:buNone/>
              <a:tabLst>
                <a:tab pos="630238" algn="l"/>
              </a:tabLst>
              <a:defRPr sz="1200"/>
            </a:lvl3pPr>
            <a:lvl4pPr marL="0" indent="0" algn="l">
              <a:spcBef>
                <a:spcPts val="0"/>
              </a:spcBef>
              <a:spcAft>
                <a:spcPts val="0"/>
              </a:spcAft>
              <a:buFontTx/>
              <a:buNone/>
              <a:defRPr sz="1200">
                <a:solidFill>
                  <a:schemeClr val="tx1"/>
                </a:solidFill>
              </a:defRPr>
            </a:lvl4pPr>
            <a:lvl5pPr marL="0" indent="0" algn="l">
              <a:spcBef>
                <a:spcPts val="0"/>
              </a:spcBef>
              <a:spcAft>
                <a:spcPts val="0"/>
              </a:spcAft>
              <a:buFontTx/>
              <a:buNone/>
              <a:defRPr sz="1200">
                <a:latin typeface="Arial" pitchFamily="34" charset="0"/>
              </a:defRPr>
            </a:lvl5pPr>
            <a:lvl6pPr marL="0" indent="0" algn="l">
              <a:spcBef>
                <a:spcPts val="0"/>
              </a:spcBef>
              <a:spcAft>
                <a:spcPts val="0"/>
              </a:spcAft>
              <a:buFontTx/>
              <a:buNone/>
              <a:defRPr sz="1200"/>
            </a:lvl6pPr>
            <a:lvl7pPr marL="0" indent="0" algn="l">
              <a:spcBef>
                <a:spcPts val="0"/>
              </a:spcBef>
              <a:spcAft>
                <a:spcPts val="0"/>
              </a:spcAft>
              <a:buFontTx/>
              <a:buNone/>
              <a:defRPr sz="1200"/>
            </a:lvl7pPr>
            <a:lvl8pPr marL="0" indent="0" algn="l">
              <a:spcBef>
                <a:spcPts val="0"/>
              </a:spcBef>
              <a:spcAft>
                <a:spcPts val="0"/>
              </a:spcAft>
              <a:buFontTx/>
              <a:buNone/>
              <a:defRPr sz="1200"/>
            </a:lvl8pPr>
            <a:lvl9pPr marL="0" indent="0" algn="l">
              <a:spcBef>
                <a:spcPts val="0"/>
              </a:spcBef>
              <a:spcAft>
                <a:spcPts val="0"/>
              </a:spcAft>
              <a:buFontTx/>
              <a:buNone/>
              <a:defRPr sz="1200"/>
            </a:lvl9pPr>
          </a:lstStyle>
          <a:p>
            <a:pPr lvl="4"/>
            <a:r>
              <a:rPr lang="en-US" dirty="0" smtClean="0"/>
              <a:t>[email address]</a:t>
            </a:r>
          </a:p>
        </p:txBody>
      </p:sp>
      <p:sp>
        <p:nvSpPr>
          <p:cNvPr id="67" name="Text Placeholder 3"/>
          <p:cNvSpPr>
            <a:spLocks noGrp="1"/>
          </p:cNvSpPr>
          <p:nvPr>
            <p:ph type="body" sz="quarter" idx="49" hasCustomPrompt="1"/>
          </p:nvPr>
        </p:nvSpPr>
        <p:spPr bwMode="gray">
          <a:xfrm>
            <a:off x="6084168" y="6164749"/>
            <a:ext cx="2736304" cy="215535"/>
          </a:xfrm>
        </p:spPr>
        <p:txBody>
          <a:bodyPr tIns="0" anchor="b" anchorCtr="0"/>
          <a:lstStyle>
            <a:lvl1pPr marL="0" indent="0">
              <a:spcBef>
                <a:spcPts val="0"/>
              </a:spcBef>
              <a:spcAft>
                <a:spcPts val="0"/>
              </a:spcAft>
              <a:buNone/>
              <a:defRPr sz="1200">
                <a:solidFill>
                  <a:schemeClr val="tx1"/>
                </a:solidFill>
              </a:defRPr>
            </a:lvl1pPr>
            <a:lvl2pPr marL="0" indent="0">
              <a:spcBef>
                <a:spcPts val="0"/>
              </a:spcBef>
              <a:spcAft>
                <a:spcPts val="0"/>
              </a:spcAft>
              <a:buNone/>
              <a:defRPr sz="1200"/>
            </a:lvl2pPr>
            <a:lvl3pPr marL="0" indent="0" algn="l">
              <a:spcBef>
                <a:spcPts val="0"/>
              </a:spcBef>
              <a:spcAft>
                <a:spcPts val="0"/>
              </a:spcAft>
              <a:buFontTx/>
              <a:buNone/>
              <a:tabLst>
                <a:tab pos="630238" algn="l"/>
              </a:tabLst>
              <a:defRPr sz="1200"/>
            </a:lvl3pPr>
            <a:lvl4pPr marL="0" indent="0" algn="l">
              <a:spcBef>
                <a:spcPts val="0"/>
              </a:spcBef>
              <a:spcAft>
                <a:spcPts val="0"/>
              </a:spcAft>
              <a:buFontTx/>
              <a:buNone/>
              <a:defRPr sz="1200">
                <a:solidFill>
                  <a:schemeClr val="tx1"/>
                </a:solidFill>
              </a:defRPr>
            </a:lvl4pPr>
            <a:lvl5pPr marL="0" indent="0" algn="l">
              <a:spcBef>
                <a:spcPts val="0"/>
              </a:spcBef>
              <a:spcAft>
                <a:spcPts val="0"/>
              </a:spcAft>
              <a:buFontTx/>
              <a:buNone/>
              <a:defRPr sz="1200">
                <a:latin typeface="Arial" pitchFamily="34" charset="0"/>
              </a:defRPr>
            </a:lvl5pPr>
            <a:lvl6pPr marL="0" indent="0" algn="l">
              <a:spcBef>
                <a:spcPts val="0"/>
              </a:spcBef>
              <a:spcAft>
                <a:spcPts val="0"/>
              </a:spcAft>
              <a:buFontTx/>
              <a:buNone/>
              <a:defRPr sz="1200"/>
            </a:lvl6pPr>
            <a:lvl7pPr marL="0" indent="0" algn="l">
              <a:spcBef>
                <a:spcPts val="0"/>
              </a:spcBef>
              <a:spcAft>
                <a:spcPts val="0"/>
              </a:spcAft>
              <a:buFontTx/>
              <a:buNone/>
              <a:defRPr sz="1200"/>
            </a:lvl7pPr>
            <a:lvl8pPr marL="0" indent="0" algn="l">
              <a:spcBef>
                <a:spcPts val="0"/>
              </a:spcBef>
              <a:spcAft>
                <a:spcPts val="0"/>
              </a:spcAft>
              <a:buFontTx/>
              <a:buNone/>
              <a:defRPr sz="1200"/>
            </a:lvl8pPr>
            <a:lvl9pPr marL="0" indent="0" algn="l">
              <a:spcBef>
                <a:spcPts val="0"/>
              </a:spcBef>
              <a:spcAft>
                <a:spcPts val="0"/>
              </a:spcAft>
              <a:buFontTx/>
              <a:buNone/>
              <a:defRPr sz="1200"/>
            </a:lvl9pPr>
          </a:lstStyle>
          <a:p>
            <a:pPr lvl="4"/>
            <a:r>
              <a:rPr lang="en-US" dirty="0" smtClean="0"/>
              <a:t>[country]</a:t>
            </a:r>
          </a:p>
        </p:txBody>
      </p:sp>
      <p:sp>
        <p:nvSpPr>
          <p:cNvPr id="3" name="Title 2"/>
          <p:cNvSpPr>
            <a:spLocks noGrp="1"/>
          </p:cNvSpPr>
          <p:nvPr>
            <p:ph type="title" hasCustomPrompt="1"/>
          </p:nvPr>
        </p:nvSpPr>
        <p:spPr bwMode="gray"/>
        <p:txBody>
          <a:bodyPr/>
          <a:lstStyle>
            <a:lvl1pPr>
              <a:defRPr>
                <a:latin typeface="Arial" pitchFamily="34" charset="0"/>
              </a:defRPr>
            </a:lvl1pPr>
          </a:lstStyle>
          <a:p>
            <a:r>
              <a:rPr kumimoji="0" lang="en-US" sz="2000" b="0" i="0" u="none" strike="noStrike" kern="1200" cap="none" spc="0" normalizeH="0" baseline="0" noProof="0" dirty="0" smtClean="0">
                <a:ln>
                  <a:noFill/>
                </a:ln>
                <a:solidFill>
                  <a:srgbClr val="000000"/>
                </a:solidFill>
                <a:effectLst/>
                <a:uLnTx/>
                <a:uFillTx/>
                <a:latin typeface="Arial" pitchFamily="34" charset="0"/>
                <a:ea typeface="+mj-ea"/>
                <a:cs typeface="+mj-cs"/>
              </a:rPr>
              <a:t>Click to add text</a:t>
            </a:r>
            <a:endParaRPr lang="en-GB" dirty="0"/>
          </a:p>
        </p:txBody>
      </p:sp>
    </p:spTree>
    <p:extLst>
      <p:ext uri="{BB962C8B-B14F-4D97-AF65-F5344CB8AC3E}">
        <p14:creationId xmlns:p14="http://schemas.microsoft.com/office/powerpoint/2010/main" xmlns="" val="3546540173"/>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pic>
        <p:nvPicPr>
          <p:cNvPr id="65" name="Picture 1"/>
          <p:cNvPicPr>
            <a:picLocks noChangeAspect="1"/>
          </p:cNvPicPr>
          <p:nvPr userDrawn="1"/>
        </p:nvPicPr>
        <p:blipFill rotWithShape="1">
          <a:blip r:embed="rId2">
            <a:extLst>
              <a:ext uri="{28A0092B-C50C-407E-A947-70E740481C1C}">
                <a14:useLocalDpi xmlns:a14="http://schemas.microsoft.com/office/drawing/2010/main" xmlns="" val="0"/>
              </a:ext>
            </a:extLst>
          </a:blip>
          <a:srcRect/>
          <a:stretch/>
        </p:blipFill>
        <p:spPr bwMode="gray">
          <a:xfrm>
            <a:off x="0" y="0"/>
            <a:ext cx="9144000" cy="6858000"/>
          </a:xfrm>
          <a:prstGeom prst="rect">
            <a:avLst/>
          </a:prstGeom>
        </p:spPr>
      </p:pic>
      <p:sp>
        <p:nvSpPr>
          <p:cNvPr id="3" name="Title 2"/>
          <p:cNvSpPr>
            <a:spLocks noGrp="1"/>
          </p:cNvSpPr>
          <p:nvPr>
            <p:ph type="title" hasCustomPrompt="1"/>
          </p:nvPr>
        </p:nvSpPr>
        <p:spPr bwMode="gray">
          <a:xfrm>
            <a:off x="323528" y="1123950"/>
            <a:ext cx="8496944" cy="2665413"/>
          </a:xfrm>
        </p:spPr>
        <p:txBody>
          <a:bodyPr anchor="b"/>
          <a:lstStyle>
            <a:lvl1pPr>
              <a:defRPr sz="3800" cap="all" baseline="0">
                <a:solidFill>
                  <a:schemeClr val="bg1"/>
                </a:solidFill>
                <a:latin typeface="Arial" pitchFamily="34" charset="0"/>
              </a:defRPr>
            </a:lvl1pPr>
          </a:lstStyle>
          <a:p>
            <a:r>
              <a:rPr lang="en-US" noProof="0" dirty="0" smtClean="0"/>
              <a:t>Click to add text</a:t>
            </a:r>
          </a:p>
        </p:txBody>
      </p:sp>
      <p:sp>
        <p:nvSpPr>
          <p:cNvPr id="6" name="Text Placeholder 5"/>
          <p:cNvSpPr>
            <a:spLocks noGrp="1"/>
          </p:cNvSpPr>
          <p:nvPr>
            <p:ph type="body" sz="quarter" idx="10" hasCustomPrompt="1"/>
          </p:nvPr>
        </p:nvSpPr>
        <p:spPr bwMode="gray">
          <a:xfrm>
            <a:off x="323528" y="6237312"/>
            <a:ext cx="8496944" cy="216024"/>
          </a:xfrm>
        </p:spPr>
        <p:txBody>
          <a:bodyPr anchor="b"/>
          <a:lstStyle>
            <a:lvl1pPr marL="0" indent="0">
              <a:spcBef>
                <a:spcPts val="0"/>
              </a:spcBef>
              <a:spcAft>
                <a:spcPts val="0"/>
              </a:spcAft>
              <a:buFontTx/>
              <a:buNone/>
              <a:defRPr sz="1200" baseline="0">
                <a:solidFill>
                  <a:schemeClr val="bg1"/>
                </a:solidFill>
              </a:defRPr>
            </a:lvl1pPr>
            <a:lvl2pPr marL="0" indent="0">
              <a:spcBef>
                <a:spcPts val="0"/>
              </a:spcBef>
              <a:spcAft>
                <a:spcPts val="0"/>
              </a:spcAft>
              <a:buFontTx/>
              <a:buNone/>
              <a:defRPr sz="1200">
                <a:solidFill>
                  <a:schemeClr val="bg1"/>
                </a:solidFill>
              </a:defRPr>
            </a:lvl2pPr>
            <a:lvl3pPr marL="0" indent="0">
              <a:spcBef>
                <a:spcPts val="0"/>
              </a:spcBef>
              <a:spcAft>
                <a:spcPts val="0"/>
              </a:spcAft>
              <a:buFontTx/>
              <a:buNone/>
              <a:defRPr sz="1200">
                <a:solidFill>
                  <a:schemeClr val="bg1"/>
                </a:solidFill>
              </a:defRPr>
            </a:lvl3pPr>
            <a:lvl4pPr marL="0" indent="0">
              <a:spcBef>
                <a:spcPts val="0"/>
              </a:spcBef>
              <a:spcAft>
                <a:spcPts val="0"/>
              </a:spcAft>
              <a:buFontTx/>
              <a:buNone/>
              <a:defRPr sz="1200">
                <a:solidFill>
                  <a:schemeClr val="bg1"/>
                </a:solidFill>
              </a:defRPr>
            </a:lvl4pPr>
            <a:lvl5pPr marL="0" indent="0">
              <a:spcBef>
                <a:spcPts val="0"/>
              </a:spcBef>
              <a:spcAft>
                <a:spcPts val="0"/>
              </a:spcAft>
              <a:buFontTx/>
              <a:buNone/>
              <a:defRPr sz="1200">
                <a:solidFill>
                  <a:schemeClr val="bg1"/>
                </a:solidFill>
              </a:defRPr>
            </a:lvl5pPr>
            <a:lvl6pPr marL="0" indent="0">
              <a:spcBef>
                <a:spcPts val="0"/>
              </a:spcBef>
              <a:spcAft>
                <a:spcPts val="0"/>
              </a:spcAft>
              <a:buFontTx/>
              <a:buNone/>
              <a:defRPr sz="1200">
                <a:solidFill>
                  <a:schemeClr val="bg1"/>
                </a:solidFill>
              </a:defRPr>
            </a:lvl6pPr>
            <a:lvl7pPr marL="0" indent="0">
              <a:spcBef>
                <a:spcPts val="0"/>
              </a:spcBef>
              <a:spcAft>
                <a:spcPts val="0"/>
              </a:spcAft>
              <a:buFontTx/>
              <a:buNone/>
              <a:defRPr sz="1200">
                <a:solidFill>
                  <a:schemeClr val="bg1"/>
                </a:solidFill>
              </a:defRPr>
            </a:lvl7pPr>
            <a:lvl8pPr marL="0" indent="0">
              <a:spcBef>
                <a:spcPts val="0"/>
              </a:spcBef>
              <a:spcAft>
                <a:spcPts val="0"/>
              </a:spcAft>
              <a:buFontTx/>
              <a:buNone/>
              <a:defRPr sz="1200">
                <a:solidFill>
                  <a:schemeClr val="bg1"/>
                </a:solidFill>
              </a:defRPr>
            </a:lvl8pPr>
            <a:lvl9pPr marL="0" indent="0">
              <a:spcBef>
                <a:spcPts val="0"/>
              </a:spcBef>
              <a:spcAft>
                <a:spcPts val="0"/>
              </a:spcAft>
              <a:buFontTx/>
              <a:buNone/>
              <a:defRPr sz="1200">
                <a:solidFill>
                  <a:schemeClr val="bg1"/>
                </a:solidFill>
              </a:defRPr>
            </a:lvl9pPr>
          </a:lstStyle>
          <a:p>
            <a:pPr lvl="0"/>
            <a:r>
              <a:rPr lang="en-US" noProof="0" dirty="0" smtClean="0"/>
              <a:t>Click to add text</a:t>
            </a:r>
          </a:p>
        </p:txBody>
      </p:sp>
      <p:grpSp>
        <p:nvGrpSpPr>
          <p:cNvPr id="5" name="Gruppieren 4"/>
          <p:cNvGrpSpPr/>
          <p:nvPr userDrawn="1"/>
        </p:nvGrpSpPr>
        <p:grpSpPr bwMode="gray">
          <a:xfrm>
            <a:off x="-324680" y="-315520"/>
            <a:ext cx="9793360" cy="7489040"/>
            <a:chOff x="-324680" y="-315520"/>
            <a:chExt cx="9793360" cy="7489040"/>
          </a:xfrm>
        </p:grpSpPr>
        <p:grpSp>
          <p:nvGrpSpPr>
            <p:cNvPr id="7" name="Gruppieren 6"/>
            <p:cNvGrpSpPr/>
            <p:nvPr/>
          </p:nvGrpSpPr>
          <p:grpSpPr bwMode="gray">
            <a:xfrm>
              <a:off x="-324680" y="908650"/>
              <a:ext cx="216030" cy="5688790"/>
              <a:chOff x="-540710" y="908650"/>
              <a:chExt cx="432060" cy="5688790"/>
            </a:xfrm>
          </p:grpSpPr>
          <p:cxnSp>
            <p:nvCxnSpPr>
              <p:cNvPr id="60" name="Gerade Verbindung 59"/>
              <p:cNvCxnSpPr/>
              <p:nvPr userDrawn="1"/>
            </p:nvCxnSpPr>
            <p:spPr bwMode="gray">
              <a:xfrm>
                <a:off x="-540710" y="112468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Gerade Verbindung 60"/>
              <p:cNvCxnSpPr/>
              <p:nvPr userDrawn="1"/>
            </p:nvCxnSpPr>
            <p:spPr bwMode="gray">
              <a:xfrm>
                <a:off x="-540710" y="90865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Gerade Verbindung 61"/>
              <p:cNvCxnSpPr/>
              <p:nvPr userDrawn="1"/>
            </p:nvCxnSpPr>
            <p:spPr bwMode="gray">
              <a:xfrm>
                <a:off x="-540710" y="659744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Gerade Verbindung 62"/>
              <p:cNvCxnSpPr/>
              <p:nvPr userDrawn="1"/>
            </p:nvCxnSpPr>
            <p:spPr bwMode="gray">
              <a:xfrm>
                <a:off x="-540710" y="64534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Gerade Verbindung 63"/>
              <p:cNvCxnSpPr/>
              <p:nvPr userDrawn="1"/>
            </p:nvCxnSpPr>
            <p:spPr bwMode="gray">
              <a:xfrm>
                <a:off x="-540710" y="638141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 name="Gruppieren 7"/>
            <p:cNvGrpSpPr/>
            <p:nvPr/>
          </p:nvGrpSpPr>
          <p:grpSpPr bwMode="gray">
            <a:xfrm>
              <a:off x="323850" y="-315520"/>
              <a:ext cx="8496740" cy="216030"/>
              <a:chOff x="323850" y="-531550"/>
              <a:chExt cx="8496740" cy="432060"/>
            </a:xfrm>
          </p:grpSpPr>
          <p:cxnSp>
            <p:nvCxnSpPr>
              <p:cNvPr id="48" name="Gerade Verbindung 47"/>
              <p:cNvCxnSpPr/>
              <p:nvPr userDrawn="1"/>
            </p:nvCxnSpPr>
            <p:spPr bwMode="gray">
              <a:xfrm rot="5400000">
                <a:off x="10782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Gerade Verbindung 48"/>
              <p:cNvCxnSpPr/>
              <p:nvPr userDrawn="1"/>
            </p:nvCxnSpPr>
            <p:spPr bwMode="gray">
              <a:xfrm rot="5400000">
                <a:off x="14035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Gerade Verbindung 49"/>
              <p:cNvCxnSpPr/>
              <p:nvPr userDrawn="1"/>
            </p:nvCxnSpPr>
            <p:spPr bwMode="gray">
              <a:xfrm rot="5400000">
                <a:off x="15475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Gerade Verbindung 50"/>
              <p:cNvCxnSpPr/>
              <p:nvPr userDrawn="1"/>
            </p:nvCxnSpPr>
            <p:spPr bwMode="gray">
              <a:xfrm rot="5400000">
                <a:off x="28437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Gerade Verbindung 51"/>
              <p:cNvCxnSpPr/>
              <p:nvPr userDrawn="1"/>
            </p:nvCxnSpPr>
            <p:spPr bwMode="gray">
              <a:xfrm rot="5400000">
                <a:off x="29877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Gerade Verbindung 52"/>
              <p:cNvCxnSpPr/>
              <p:nvPr userDrawn="1"/>
            </p:nvCxnSpPr>
            <p:spPr bwMode="gray">
              <a:xfrm rot="5400000">
                <a:off x="42839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Gerade Verbindung 53"/>
              <p:cNvCxnSpPr/>
              <p:nvPr userDrawn="1"/>
            </p:nvCxnSpPr>
            <p:spPr bwMode="gray">
              <a:xfrm rot="5400000">
                <a:off x="44279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Gerade Verbindung 54"/>
              <p:cNvCxnSpPr/>
              <p:nvPr userDrawn="1"/>
            </p:nvCxnSpPr>
            <p:spPr bwMode="gray">
              <a:xfrm rot="5400000">
                <a:off x="57241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Gerade Verbindung 55"/>
              <p:cNvCxnSpPr/>
              <p:nvPr userDrawn="1"/>
            </p:nvCxnSpPr>
            <p:spPr bwMode="gray">
              <a:xfrm rot="5400000">
                <a:off x="58681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Gerade Verbindung 56"/>
              <p:cNvCxnSpPr/>
              <p:nvPr userDrawn="1"/>
            </p:nvCxnSpPr>
            <p:spPr bwMode="gray">
              <a:xfrm rot="5400000">
                <a:off x="71643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Gerade Verbindung 57"/>
              <p:cNvCxnSpPr/>
              <p:nvPr userDrawn="1"/>
            </p:nvCxnSpPr>
            <p:spPr bwMode="gray">
              <a:xfrm rot="5400000">
                <a:off x="73083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Gerade Verbindung 58"/>
              <p:cNvCxnSpPr/>
              <p:nvPr userDrawn="1"/>
            </p:nvCxnSpPr>
            <p:spPr bwMode="gray">
              <a:xfrm rot="5400000">
                <a:off x="86045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 name="Gruppieren 8"/>
            <p:cNvGrpSpPr/>
            <p:nvPr/>
          </p:nvGrpSpPr>
          <p:grpSpPr bwMode="gray">
            <a:xfrm>
              <a:off x="323410" y="6957490"/>
              <a:ext cx="8496740" cy="216030"/>
              <a:chOff x="323850" y="-531550"/>
              <a:chExt cx="8496740" cy="432060"/>
            </a:xfrm>
          </p:grpSpPr>
          <p:cxnSp>
            <p:nvCxnSpPr>
              <p:cNvPr id="36" name="Gerade Verbindung 35"/>
              <p:cNvCxnSpPr/>
              <p:nvPr userDrawn="1"/>
            </p:nvCxnSpPr>
            <p:spPr bwMode="gray">
              <a:xfrm rot="5400000">
                <a:off x="10782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Gerade Verbindung 36"/>
              <p:cNvCxnSpPr/>
              <p:nvPr userDrawn="1"/>
            </p:nvCxnSpPr>
            <p:spPr bwMode="gray">
              <a:xfrm rot="5400000">
                <a:off x="14035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Gerade Verbindung 37"/>
              <p:cNvCxnSpPr/>
              <p:nvPr userDrawn="1"/>
            </p:nvCxnSpPr>
            <p:spPr bwMode="gray">
              <a:xfrm rot="5400000">
                <a:off x="15475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Gerade Verbindung 38"/>
              <p:cNvCxnSpPr/>
              <p:nvPr userDrawn="1"/>
            </p:nvCxnSpPr>
            <p:spPr bwMode="gray">
              <a:xfrm rot="5400000">
                <a:off x="28437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Gerade Verbindung 39"/>
              <p:cNvCxnSpPr/>
              <p:nvPr userDrawn="1"/>
            </p:nvCxnSpPr>
            <p:spPr bwMode="gray">
              <a:xfrm rot="5400000">
                <a:off x="29877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Gerade Verbindung 40"/>
              <p:cNvCxnSpPr/>
              <p:nvPr userDrawn="1"/>
            </p:nvCxnSpPr>
            <p:spPr bwMode="gray">
              <a:xfrm rot="5400000">
                <a:off x="42839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Gerade Verbindung 41"/>
              <p:cNvCxnSpPr/>
              <p:nvPr userDrawn="1"/>
            </p:nvCxnSpPr>
            <p:spPr bwMode="gray">
              <a:xfrm rot="5400000">
                <a:off x="44279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Gerade Verbindung 42"/>
              <p:cNvCxnSpPr/>
              <p:nvPr userDrawn="1"/>
            </p:nvCxnSpPr>
            <p:spPr bwMode="gray">
              <a:xfrm rot="5400000">
                <a:off x="57241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Gerade Verbindung 43"/>
              <p:cNvCxnSpPr/>
              <p:nvPr userDrawn="1"/>
            </p:nvCxnSpPr>
            <p:spPr bwMode="gray">
              <a:xfrm rot="5400000">
                <a:off x="58681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Gerade Verbindung 44"/>
              <p:cNvCxnSpPr/>
              <p:nvPr userDrawn="1"/>
            </p:nvCxnSpPr>
            <p:spPr bwMode="gray">
              <a:xfrm rot="5400000">
                <a:off x="71643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Gerade Verbindung 45"/>
              <p:cNvCxnSpPr/>
              <p:nvPr userDrawn="1"/>
            </p:nvCxnSpPr>
            <p:spPr bwMode="gray">
              <a:xfrm rot="5400000">
                <a:off x="73083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Gerade Verbindung 46"/>
              <p:cNvCxnSpPr/>
              <p:nvPr userDrawn="1"/>
            </p:nvCxnSpPr>
            <p:spPr bwMode="gray">
              <a:xfrm rot="5400000">
                <a:off x="86045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 name="Gruppieren 9"/>
            <p:cNvGrpSpPr/>
            <p:nvPr/>
          </p:nvGrpSpPr>
          <p:grpSpPr bwMode="gray">
            <a:xfrm>
              <a:off x="9252650" y="908650"/>
              <a:ext cx="216030" cy="5688790"/>
              <a:chOff x="-540710" y="908650"/>
              <a:chExt cx="432060" cy="5688790"/>
            </a:xfrm>
          </p:grpSpPr>
          <p:cxnSp>
            <p:nvCxnSpPr>
              <p:cNvPr id="23" name="Gerade Verbindung 22"/>
              <p:cNvCxnSpPr/>
              <p:nvPr userDrawn="1"/>
            </p:nvCxnSpPr>
            <p:spPr bwMode="gray">
              <a:xfrm>
                <a:off x="-540710" y="112468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Gerade Verbindung 23"/>
              <p:cNvCxnSpPr/>
              <p:nvPr userDrawn="1"/>
            </p:nvCxnSpPr>
            <p:spPr bwMode="gray">
              <a:xfrm>
                <a:off x="-540710" y="90865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Gerade Verbindung 24"/>
              <p:cNvCxnSpPr/>
              <p:nvPr userDrawn="1"/>
            </p:nvCxnSpPr>
            <p:spPr bwMode="gray">
              <a:xfrm>
                <a:off x="-540710" y="659744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Gerade Verbindung 25"/>
              <p:cNvCxnSpPr/>
              <p:nvPr userDrawn="1"/>
            </p:nvCxnSpPr>
            <p:spPr bwMode="gray">
              <a:xfrm>
                <a:off x="-540710" y="64534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Gerade Verbindung 26"/>
              <p:cNvCxnSpPr/>
              <p:nvPr userDrawn="1"/>
            </p:nvCxnSpPr>
            <p:spPr bwMode="gray">
              <a:xfrm>
                <a:off x="-540710" y="544528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Gerade Verbindung 27"/>
              <p:cNvCxnSpPr/>
              <p:nvPr userDrawn="1"/>
            </p:nvCxnSpPr>
            <p:spPr bwMode="gray">
              <a:xfrm>
                <a:off x="-540710" y="530126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Gerade Verbindung 28"/>
              <p:cNvCxnSpPr/>
              <p:nvPr userDrawn="1"/>
            </p:nvCxnSpPr>
            <p:spPr bwMode="gray">
              <a:xfrm>
                <a:off x="-540710" y="436513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Gerade Verbindung 29"/>
              <p:cNvCxnSpPr/>
              <p:nvPr userDrawn="1"/>
            </p:nvCxnSpPr>
            <p:spPr bwMode="gray">
              <a:xfrm>
                <a:off x="-540710" y="422111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Gerade Verbindung 30"/>
              <p:cNvCxnSpPr/>
              <p:nvPr userDrawn="1"/>
            </p:nvCxnSpPr>
            <p:spPr bwMode="gray">
              <a:xfrm>
                <a:off x="-540710" y="328498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Gerade Verbindung 31"/>
              <p:cNvCxnSpPr/>
              <p:nvPr userDrawn="1"/>
            </p:nvCxnSpPr>
            <p:spPr bwMode="gray">
              <a:xfrm>
                <a:off x="-540710" y="314096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Gerade Verbindung 32"/>
              <p:cNvCxnSpPr/>
              <p:nvPr userDrawn="1"/>
            </p:nvCxnSpPr>
            <p:spPr bwMode="gray">
              <a:xfrm>
                <a:off x="-540710" y="220483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Gerade Verbindung 33"/>
              <p:cNvCxnSpPr/>
              <p:nvPr userDrawn="1"/>
            </p:nvCxnSpPr>
            <p:spPr bwMode="gray">
              <a:xfrm>
                <a:off x="-540710" y="206081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Gerade Verbindung 34"/>
              <p:cNvCxnSpPr/>
              <p:nvPr userDrawn="1"/>
            </p:nvCxnSpPr>
            <p:spPr bwMode="gray">
              <a:xfrm>
                <a:off x="-540710" y="638141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66" name="Text Placeholder 5"/>
          <p:cNvSpPr>
            <a:spLocks noGrp="1"/>
          </p:cNvSpPr>
          <p:nvPr>
            <p:ph type="body" sz="quarter" idx="11" hasCustomPrompt="1"/>
          </p:nvPr>
        </p:nvSpPr>
        <p:spPr bwMode="gray">
          <a:xfrm>
            <a:off x="323528" y="6021288"/>
            <a:ext cx="8496944" cy="216024"/>
          </a:xfrm>
        </p:spPr>
        <p:txBody>
          <a:bodyPr anchor="b"/>
          <a:lstStyle>
            <a:lvl1pPr marL="0" indent="0">
              <a:spcBef>
                <a:spcPts val="0"/>
              </a:spcBef>
              <a:spcAft>
                <a:spcPts val="0"/>
              </a:spcAft>
              <a:buFontTx/>
              <a:buNone/>
              <a:defRPr sz="1200" baseline="0">
                <a:solidFill>
                  <a:schemeClr val="bg1"/>
                </a:solidFill>
              </a:defRPr>
            </a:lvl1pPr>
            <a:lvl2pPr marL="0" indent="0">
              <a:spcBef>
                <a:spcPts val="0"/>
              </a:spcBef>
              <a:spcAft>
                <a:spcPts val="0"/>
              </a:spcAft>
              <a:buFontTx/>
              <a:buNone/>
              <a:defRPr sz="1200">
                <a:solidFill>
                  <a:schemeClr val="bg1"/>
                </a:solidFill>
              </a:defRPr>
            </a:lvl2pPr>
            <a:lvl3pPr marL="0" indent="0">
              <a:spcBef>
                <a:spcPts val="0"/>
              </a:spcBef>
              <a:spcAft>
                <a:spcPts val="0"/>
              </a:spcAft>
              <a:buFontTx/>
              <a:buNone/>
              <a:defRPr sz="1200">
                <a:solidFill>
                  <a:schemeClr val="bg1"/>
                </a:solidFill>
              </a:defRPr>
            </a:lvl3pPr>
            <a:lvl4pPr marL="0" indent="0">
              <a:spcBef>
                <a:spcPts val="0"/>
              </a:spcBef>
              <a:spcAft>
                <a:spcPts val="0"/>
              </a:spcAft>
              <a:buFontTx/>
              <a:buNone/>
              <a:defRPr sz="1200">
                <a:solidFill>
                  <a:schemeClr val="bg1"/>
                </a:solidFill>
              </a:defRPr>
            </a:lvl4pPr>
            <a:lvl5pPr marL="0" indent="0">
              <a:spcBef>
                <a:spcPts val="0"/>
              </a:spcBef>
              <a:spcAft>
                <a:spcPts val="0"/>
              </a:spcAft>
              <a:buFontTx/>
              <a:buNone/>
              <a:defRPr sz="1200">
                <a:solidFill>
                  <a:schemeClr val="bg1"/>
                </a:solidFill>
              </a:defRPr>
            </a:lvl5pPr>
            <a:lvl6pPr marL="0" indent="0">
              <a:spcBef>
                <a:spcPts val="0"/>
              </a:spcBef>
              <a:spcAft>
                <a:spcPts val="0"/>
              </a:spcAft>
              <a:buFontTx/>
              <a:buNone/>
              <a:defRPr sz="1200">
                <a:solidFill>
                  <a:schemeClr val="bg1"/>
                </a:solidFill>
              </a:defRPr>
            </a:lvl6pPr>
            <a:lvl7pPr marL="0" indent="0">
              <a:spcBef>
                <a:spcPts val="0"/>
              </a:spcBef>
              <a:spcAft>
                <a:spcPts val="0"/>
              </a:spcAft>
              <a:buFontTx/>
              <a:buNone/>
              <a:defRPr sz="1200">
                <a:solidFill>
                  <a:schemeClr val="bg1"/>
                </a:solidFill>
              </a:defRPr>
            </a:lvl7pPr>
            <a:lvl8pPr marL="0" indent="0">
              <a:spcBef>
                <a:spcPts val="0"/>
              </a:spcBef>
              <a:spcAft>
                <a:spcPts val="0"/>
              </a:spcAft>
              <a:buFontTx/>
              <a:buNone/>
              <a:defRPr sz="1200">
                <a:solidFill>
                  <a:schemeClr val="bg1"/>
                </a:solidFill>
              </a:defRPr>
            </a:lvl8pPr>
            <a:lvl9pPr marL="0" indent="0">
              <a:spcBef>
                <a:spcPts val="0"/>
              </a:spcBef>
              <a:spcAft>
                <a:spcPts val="0"/>
              </a:spcAft>
              <a:buFontTx/>
              <a:buNone/>
              <a:defRPr sz="1200">
                <a:solidFill>
                  <a:schemeClr val="bg1"/>
                </a:solidFill>
              </a:defRPr>
            </a:lvl9pPr>
          </a:lstStyle>
          <a:p>
            <a:pPr lvl="0"/>
            <a:r>
              <a:rPr lang="en-US" noProof="0" dirty="0" smtClean="0"/>
              <a:t>Click to add text</a:t>
            </a:r>
          </a:p>
        </p:txBody>
      </p:sp>
    </p:spTree>
    <p:extLst>
      <p:ext uri="{BB962C8B-B14F-4D97-AF65-F5344CB8AC3E}">
        <p14:creationId xmlns:p14="http://schemas.microsoft.com/office/powerpoint/2010/main" xmlns="" val="368879790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with Picture">
    <p:spTree>
      <p:nvGrpSpPr>
        <p:cNvPr id="1" name=""/>
        <p:cNvGrpSpPr/>
        <p:nvPr/>
      </p:nvGrpSpPr>
      <p:grpSpPr>
        <a:xfrm>
          <a:off x="0" y="0"/>
          <a:ext cx="0" cy="0"/>
          <a:chOff x="0" y="0"/>
          <a:chExt cx="0" cy="0"/>
        </a:xfrm>
      </p:grpSpPr>
      <p:sp>
        <p:nvSpPr>
          <p:cNvPr id="68" name="Picture Placeholder 67"/>
          <p:cNvSpPr>
            <a:spLocks noGrp="1"/>
          </p:cNvSpPr>
          <p:nvPr>
            <p:ph type="pic" sz="quarter" idx="12"/>
          </p:nvPr>
        </p:nvSpPr>
        <p:spPr bwMode="gray">
          <a:xfrm>
            <a:off x="323528" y="1123950"/>
            <a:ext cx="8496944" cy="5473402"/>
          </a:xfrm>
          <a:noFill/>
        </p:spPr>
        <p:txBody>
          <a:bodyPr/>
          <a:lstStyle>
            <a:lvl1pPr marL="0" indent="0">
              <a:buNone/>
              <a:defRPr>
                <a:latin typeface="Arial" pitchFamily="34" charset="0"/>
              </a:defRPr>
            </a:lvl1pPr>
          </a:lstStyle>
          <a:p>
            <a:r>
              <a:rPr lang="en-US" dirty="0" smtClean="0"/>
              <a:t>Click icon to add picture</a:t>
            </a:r>
            <a:endParaRPr lang="en-GB" dirty="0"/>
          </a:p>
        </p:txBody>
      </p:sp>
      <p:sp>
        <p:nvSpPr>
          <p:cNvPr id="2" name="Title 1"/>
          <p:cNvSpPr>
            <a:spLocks noGrp="1"/>
          </p:cNvSpPr>
          <p:nvPr>
            <p:ph type="ctrTitle"/>
          </p:nvPr>
        </p:nvSpPr>
        <p:spPr bwMode="gray">
          <a:xfrm>
            <a:off x="467544" y="2420888"/>
            <a:ext cx="8208912" cy="1368152"/>
          </a:xfrm>
        </p:spPr>
        <p:txBody>
          <a:bodyPr anchor="b"/>
          <a:lstStyle>
            <a:lvl1pPr>
              <a:defRPr sz="4000" cap="all" baseline="0">
                <a:solidFill>
                  <a:schemeClr val="bg1"/>
                </a:solidFill>
                <a:latin typeface="Arial" pitchFamily="34" charset="0"/>
              </a:defRPr>
            </a:lvl1pPr>
          </a:lstStyle>
          <a:p>
            <a:r>
              <a:rPr lang="en-US" smtClean="0"/>
              <a:t>Click to edit Master title style</a:t>
            </a:r>
            <a:endParaRPr lang="en-US" dirty="0"/>
          </a:p>
        </p:txBody>
      </p:sp>
      <p:sp>
        <p:nvSpPr>
          <p:cNvPr id="3" name="Subtitle 2"/>
          <p:cNvSpPr>
            <a:spLocks noGrp="1"/>
          </p:cNvSpPr>
          <p:nvPr>
            <p:ph type="subTitle" idx="1" hasCustomPrompt="1"/>
          </p:nvPr>
        </p:nvSpPr>
        <p:spPr bwMode="gray">
          <a:xfrm>
            <a:off x="467543" y="3861048"/>
            <a:ext cx="8208913" cy="1512168"/>
          </a:xfrm>
        </p:spPr>
        <p:txBody>
          <a:bodyPr/>
          <a:lstStyle>
            <a:lvl1pPr marL="0" indent="0" algn="l">
              <a:spcBef>
                <a:spcPts val="300"/>
              </a:spcBef>
              <a:spcAft>
                <a:spcPts val="0"/>
              </a:spcAft>
              <a:buNone/>
              <a:defRPr sz="2000">
                <a:solidFill>
                  <a:schemeClr val="bg1"/>
                </a:solidFill>
                <a:latin typeface="Arial" pitchFamily="34" charset="0"/>
              </a:defRPr>
            </a:lvl1pPr>
            <a:lvl2pPr marL="0" indent="0" algn="l">
              <a:spcBef>
                <a:spcPts val="300"/>
              </a:spcBef>
              <a:spcAft>
                <a:spcPts val="0"/>
              </a:spcAft>
              <a:buNone/>
              <a:defRPr sz="2000">
                <a:solidFill>
                  <a:schemeClr val="bg1"/>
                </a:solidFill>
              </a:defRPr>
            </a:lvl2pPr>
            <a:lvl3pPr marL="0" indent="0" algn="l">
              <a:spcBef>
                <a:spcPts val="300"/>
              </a:spcBef>
              <a:spcAft>
                <a:spcPts val="0"/>
              </a:spcAft>
              <a:buNone/>
              <a:defRPr sz="2000">
                <a:solidFill>
                  <a:schemeClr val="bg1"/>
                </a:solidFill>
              </a:defRPr>
            </a:lvl3pPr>
            <a:lvl4pPr marL="0" indent="0" algn="l">
              <a:spcBef>
                <a:spcPts val="300"/>
              </a:spcBef>
              <a:spcAft>
                <a:spcPts val="0"/>
              </a:spcAft>
              <a:buNone/>
              <a:defRPr sz="2000">
                <a:solidFill>
                  <a:schemeClr val="bg1"/>
                </a:solidFill>
              </a:defRPr>
            </a:lvl4pPr>
            <a:lvl5pPr marL="0" indent="0" algn="l">
              <a:spcBef>
                <a:spcPts val="300"/>
              </a:spcBef>
              <a:spcAft>
                <a:spcPts val="0"/>
              </a:spcAft>
              <a:buNone/>
              <a:defRPr sz="2000">
                <a:solidFill>
                  <a:schemeClr val="bg1"/>
                </a:solidFill>
              </a:defRPr>
            </a:lvl5pPr>
            <a:lvl6pPr marL="0" indent="0" algn="l">
              <a:spcBef>
                <a:spcPts val="300"/>
              </a:spcBef>
              <a:spcAft>
                <a:spcPts val="0"/>
              </a:spcAft>
              <a:buNone/>
              <a:defRPr sz="2000">
                <a:solidFill>
                  <a:schemeClr val="bg1"/>
                </a:solidFill>
              </a:defRPr>
            </a:lvl6pPr>
            <a:lvl7pPr marL="0" indent="0" algn="l">
              <a:spcBef>
                <a:spcPts val="300"/>
              </a:spcBef>
              <a:spcAft>
                <a:spcPts val="0"/>
              </a:spcAft>
              <a:buNone/>
              <a:defRPr sz="2000">
                <a:solidFill>
                  <a:schemeClr val="bg1"/>
                </a:solidFill>
              </a:defRPr>
            </a:lvl7pPr>
            <a:lvl8pPr marL="0" indent="0" algn="l">
              <a:spcBef>
                <a:spcPts val="300"/>
              </a:spcBef>
              <a:spcAft>
                <a:spcPts val="0"/>
              </a:spcAft>
              <a:buNone/>
              <a:defRPr sz="2000">
                <a:solidFill>
                  <a:schemeClr val="bg1"/>
                </a:solidFill>
              </a:defRPr>
            </a:lvl8pPr>
            <a:lvl9pPr marL="0" indent="0" algn="l">
              <a:spcBef>
                <a:spcPts val="300"/>
              </a:spcBef>
              <a:spcAft>
                <a:spcPts val="0"/>
              </a:spcAft>
              <a:buNone/>
              <a:defRPr sz="2000">
                <a:solidFill>
                  <a:schemeClr val="bg1"/>
                </a:solidFill>
              </a:defRPr>
            </a:lvl9pPr>
          </a:lstStyle>
          <a:p>
            <a:r>
              <a:rPr lang="en-US" dirty="0" smtClean="0"/>
              <a:t>Click to edit Master subtitle style</a:t>
            </a:r>
          </a:p>
          <a:p>
            <a:endParaRPr lang="en-US" dirty="0" smtClean="0"/>
          </a:p>
        </p:txBody>
      </p:sp>
      <p:grpSp>
        <p:nvGrpSpPr>
          <p:cNvPr id="10" name="Gruppieren 9"/>
          <p:cNvGrpSpPr/>
          <p:nvPr userDrawn="1"/>
        </p:nvGrpSpPr>
        <p:grpSpPr bwMode="gray">
          <a:xfrm>
            <a:off x="-324550" y="908650"/>
            <a:ext cx="216030" cy="5688790"/>
            <a:chOff x="-540710" y="908650"/>
            <a:chExt cx="432060" cy="5688790"/>
          </a:xfrm>
        </p:grpSpPr>
        <p:cxnSp>
          <p:nvCxnSpPr>
            <p:cNvPr id="11" name="Gerade Verbindung 10"/>
            <p:cNvCxnSpPr/>
            <p:nvPr userDrawn="1"/>
          </p:nvCxnSpPr>
          <p:spPr bwMode="gray">
            <a:xfrm>
              <a:off x="-540710" y="112468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Gerade Verbindung 11"/>
            <p:cNvCxnSpPr/>
            <p:nvPr userDrawn="1"/>
          </p:nvCxnSpPr>
          <p:spPr bwMode="gray">
            <a:xfrm>
              <a:off x="-540710" y="90865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Gerade Verbindung 12"/>
            <p:cNvCxnSpPr/>
            <p:nvPr userDrawn="1"/>
          </p:nvCxnSpPr>
          <p:spPr bwMode="gray">
            <a:xfrm>
              <a:off x="-540710" y="659744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Gerade Verbindung 13"/>
            <p:cNvCxnSpPr/>
            <p:nvPr userDrawn="1"/>
          </p:nvCxnSpPr>
          <p:spPr bwMode="gray">
            <a:xfrm>
              <a:off x="-540710" y="64534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Gerade Verbindung 14"/>
            <p:cNvCxnSpPr/>
            <p:nvPr userDrawn="1"/>
          </p:nvCxnSpPr>
          <p:spPr bwMode="gray">
            <a:xfrm>
              <a:off x="-540710" y="638141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6" name="Gruppieren 15"/>
          <p:cNvGrpSpPr/>
          <p:nvPr userDrawn="1"/>
        </p:nvGrpSpPr>
        <p:grpSpPr bwMode="gray">
          <a:xfrm>
            <a:off x="323850" y="-315520"/>
            <a:ext cx="8496740" cy="216030"/>
            <a:chOff x="323850" y="-531550"/>
            <a:chExt cx="8496740" cy="432060"/>
          </a:xfrm>
        </p:grpSpPr>
        <p:cxnSp>
          <p:nvCxnSpPr>
            <p:cNvPr id="17" name="Gerade Verbindung 16"/>
            <p:cNvCxnSpPr/>
            <p:nvPr userDrawn="1"/>
          </p:nvCxnSpPr>
          <p:spPr bwMode="gray">
            <a:xfrm rot="5400000">
              <a:off x="10782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Gerade Verbindung 17"/>
            <p:cNvCxnSpPr/>
            <p:nvPr userDrawn="1"/>
          </p:nvCxnSpPr>
          <p:spPr bwMode="gray">
            <a:xfrm rot="5400000">
              <a:off x="14035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Gerade Verbindung 18"/>
            <p:cNvCxnSpPr/>
            <p:nvPr userDrawn="1"/>
          </p:nvCxnSpPr>
          <p:spPr bwMode="gray">
            <a:xfrm rot="5400000">
              <a:off x="15475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Gerade Verbindung 19"/>
            <p:cNvCxnSpPr/>
            <p:nvPr userDrawn="1"/>
          </p:nvCxnSpPr>
          <p:spPr bwMode="gray">
            <a:xfrm rot="5400000">
              <a:off x="28437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Gerade Verbindung 20"/>
            <p:cNvCxnSpPr/>
            <p:nvPr userDrawn="1"/>
          </p:nvCxnSpPr>
          <p:spPr bwMode="gray">
            <a:xfrm rot="5400000">
              <a:off x="29877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Gerade Verbindung 21"/>
            <p:cNvCxnSpPr/>
            <p:nvPr userDrawn="1"/>
          </p:nvCxnSpPr>
          <p:spPr bwMode="gray">
            <a:xfrm rot="5400000">
              <a:off x="42839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Gerade Verbindung 22"/>
            <p:cNvCxnSpPr/>
            <p:nvPr userDrawn="1"/>
          </p:nvCxnSpPr>
          <p:spPr bwMode="gray">
            <a:xfrm rot="5400000">
              <a:off x="44279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Gerade Verbindung 23"/>
            <p:cNvCxnSpPr/>
            <p:nvPr userDrawn="1"/>
          </p:nvCxnSpPr>
          <p:spPr bwMode="gray">
            <a:xfrm rot="5400000">
              <a:off x="57241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Gerade Verbindung 24"/>
            <p:cNvCxnSpPr/>
            <p:nvPr userDrawn="1"/>
          </p:nvCxnSpPr>
          <p:spPr bwMode="gray">
            <a:xfrm rot="5400000">
              <a:off x="58681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Gerade Verbindung 25"/>
            <p:cNvCxnSpPr/>
            <p:nvPr userDrawn="1"/>
          </p:nvCxnSpPr>
          <p:spPr bwMode="gray">
            <a:xfrm rot="5400000">
              <a:off x="71643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Gerade Verbindung 26"/>
            <p:cNvCxnSpPr/>
            <p:nvPr userDrawn="1"/>
          </p:nvCxnSpPr>
          <p:spPr bwMode="gray">
            <a:xfrm rot="5400000">
              <a:off x="73083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Gerade Verbindung 27"/>
            <p:cNvCxnSpPr/>
            <p:nvPr userDrawn="1"/>
          </p:nvCxnSpPr>
          <p:spPr bwMode="gray">
            <a:xfrm rot="5400000">
              <a:off x="86045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9" name="Gruppieren 28"/>
          <p:cNvGrpSpPr/>
          <p:nvPr userDrawn="1"/>
        </p:nvGrpSpPr>
        <p:grpSpPr bwMode="gray">
          <a:xfrm>
            <a:off x="323410" y="6957490"/>
            <a:ext cx="8496740" cy="216030"/>
            <a:chOff x="323850" y="-531550"/>
            <a:chExt cx="8496740" cy="432060"/>
          </a:xfrm>
        </p:grpSpPr>
        <p:cxnSp>
          <p:nvCxnSpPr>
            <p:cNvPr id="30" name="Gerade Verbindung 29"/>
            <p:cNvCxnSpPr/>
            <p:nvPr userDrawn="1"/>
          </p:nvCxnSpPr>
          <p:spPr bwMode="gray">
            <a:xfrm rot="5400000">
              <a:off x="10782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Gerade Verbindung 30"/>
            <p:cNvCxnSpPr/>
            <p:nvPr userDrawn="1"/>
          </p:nvCxnSpPr>
          <p:spPr bwMode="gray">
            <a:xfrm rot="5400000">
              <a:off x="14035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Gerade Verbindung 31"/>
            <p:cNvCxnSpPr/>
            <p:nvPr userDrawn="1"/>
          </p:nvCxnSpPr>
          <p:spPr bwMode="gray">
            <a:xfrm rot="5400000">
              <a:off x="15475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Gerade Verbindung 32"/>
            <p:cNvCxnSpPr/>
            <p:nvPr userDrawn="1"/>
          </p:nvCxnSpPr>
          <p:spPr bwMode="gray">
            <a:xfrm rot="5400000">
              <a:off x="28437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Gerade Verbindung 33"/>
            <p:cNvCxnSpPr/>
            <p:nvPr userDrawn="1"/>
          </p:nvCxnSpPr>
          <p:spPr bwMode="gray">
            <a:xfrm rot="5400000">
              <a:off x="29877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Gerade Verbindung 34"/>
            <p:cNvCxnSpPr/>
            <p:nvPr userDrawn="1"/>
          </p:nvCxnSpPr>
          <p:spPr bwMode="gray">
            <a:xfrm rot="5400000">
              <a:off x="42839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Gerade Verbindung 35"/>
            <p:cNvCxnSpPr/>
            <p:nvPr userDrawn="1"/>
          </p:nvCxnSpPr>
          <p:spPr bwMode="gray">
            <a:xfrm rot="5400000">
              <a:off x="44279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Gerade Verbindung 36"/>
            <p:cNvCxnSpPr/>
            <p:nvPr userDrawn="1"/>
          </p:nvCxnSpPr>
          <p:spPr bwMode="gray">
            <a:xfrm rot="5400000">
              <a:off x="57241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Gerade Verbindung 37"/>
            <p:cNvCxnSpPr/>
            <p:nvPr userDrawn="1"/>
          </p:nvCxnSpPr>
          <p:spPr bwMode="gray">
            <a:xfrm rot="5400000">
              <a:off x="58681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Gerade Verbindung 38"/>
            <p:cNvCxnSpPr/>
            <p:nvPr userDrawn="1"/>
          </p:nvCxnSpPr>
          <p:spPr bwMode="gray">
            <a:xfrm rot="5400000">
              <a:off x="71643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Gerade Verbindung 39"/>
            <p:cNvCxnSpPr/>
            <p:nvPr userDrawn="1"/>
          </p:nvCxnSpPr>
          <p:spPr bwMode="gray">
            <a:xfrm rot="5400000">
              <a:off x="73083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Gerade Verbindung 40"/>
            <p:cNvCxnSpPr/>
            <p:nvPr userDrawn="1"/>
          </p:nvCxnSpPr>
          <p:spPr bwMode="gray">
            <a:xfrm rot="5400000">
              <a:off x="86045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2" name="Gruppieren 41"/>
          <p:cNvGrpSpPr/>
          <p:nvPr userDrawn="1"/>
        </p:nvGrpSpPr>
        <p:grpSpPr bwMode="gray">
          <a:xfrm>
            <a:off x="9252650" y="908650"/>
            <a:ext cx="216030" cy="5688790"/>
            <a:chOff x="-540710" y="908650"/>
            <a:chExt cx="432060" cy="5688790"/>
          </a:xfrm>
        </p:grpSpPr>
        <p:cxnSp>
          <p:nvCxnSpPr>
            <p:cNvPr id="43" name="Gerade Verbindung 42"/>
            <p:cNvCxnSpPr/>
            <p:nvPr userDrawn="1"/>
          </p:nvCxnSpPr>
          <p:spPr bwMode="gray">
            <a:xfrm>
              <a:off x="-540710" y="112468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Gerade Verbindung 43"/>
            <p:cNvCxnSpPr/>
            <p:nvPr userDrawn="1"/>
          </p:nvCxnSpPr>
          <p:spPr bwMode="gray">
            <a:xfrm>
              <a:off x="-540710" y="90865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Gerade Verbindung 44"/>
            <p:cNvCxnSpPr/>
            <p:nvPr userDrawn="1"/>
          </p:nvCxnSpPr>
          <p:spPr bwMode="gray">
            <a:xfrm>
              <a:off x="-540710" y="659744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Gerade Verbindung 45"/>
            <p:cNvCxnSpPr/>
            <p:nvPr userDrawn="1"/>
          </p:nvCxnSpPr>
          <p:spPr bwMode="gray">
            <a:xfrm>
              <a:off x="-540710" y="64534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Gerade Verbindung 46"/>
            <p:cNvCxnSpPr/>
            <p:nvPr userDrawn="1"/>
          </p:nvCxnSpPr>
          <p:spPr bwMode="gray">
            <a:xfrm>
              <a:off x="-540710" y="544528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Gerade Verbindung 47"/>
            <p:cNvCxnSpPr/>
            <p:nvPr userDrawn="1"/>
          </p:nvCxnSpPr>
          <p:spPr bwMode="gray">
            <a:xfrm>
              <a:off x="-540710" y="530126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Gerade Verbindung 48"/>
            <p:cNvCxnSpPr/>
            <p:nvPr userDrawn="1"/>
          </p:nvCxnSpPr>
          <p:spPr bwMode="gray">
            <a:xfrm>
              <a:off x="-540710" y="436513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Gerade Verbindung 49"/>
            <p:cNvCxnSpPr/>
            <p:nvPr userDrawn="1"/>
          </p:nvCxnSpPr>
          <p:spPr bwMode="gray">
            <a:xfrm>
              <a:off x="-540710" y="422111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Gerade Verbindung 50"/>
            <p:cNvCxnSpPr/>
            <p:nvPr userDrawn="1"/>
          </p:nvCxnSpPr>
          <p:spPr bwMode="gray">
            <a:xfrm>
              <a:off x="-540710" y="328498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Gerade Verbindung 51"/>
            <p:cNvCxnSpPr/>
            <p:nvPr userDrawn="1"/>
          </p:nvCxnSpPr>
          <p:spPr bwMode="gray">
            <a:xfrm>
              <a:off x="-540710" y="314096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Gerade Verbindung 52"/>
            <p:cNvCxnSpPr/>
            <p:nvPr userDrawn="1"/>
          </p:nvCxnSpPr>
          <p:spPr bwMode="gray">
            <a:xfrm>
              <a:off x="-540710" y="220483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Gerade Verbindung 53"/>
            <p:cNvCxnSpPr/>
            <p:nvPr userDrawn="1"/>
          </p:nvCxnSpPr>
          <p:spPr bwMode="gray">
            <a:xfrm>
              <a:off x="-540710" y="206081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Gerade Verbindung 54"/>
            <p:cNvCxnSpPr/>
            <p:nvPr userDrawn="1"/>
          </p:nvCxnSpPr>
          <p:spPr bwMode="gray">
            <a:xfrm>
              <a:off x="-540710" y="638141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6" name="Rechteck 55"/>
          <p:cNvSpPr/>
          <p:nvPr userDrawn="1"/>
        </p:nvSpPr>
        <p:spPr bwMode="gray">
          <a:xfrm>
            <a:off x="0" y="6597650"/>
            <a:ext cx="9144000" cy="260350"/>
          </a:xfrm>
          <a:prstGeom prst="rect">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indent="0" algn="ctr"/>
            <a:endParaRPr lang="en-US" sz="1600" dirty="0" smtClean="0">
              <a:solidFill>
                <a:schemeClr val="tx1"/>
              </a:solidFill>
              <a:latin typeface="Arial" pitchFamily="34" charset="0"/>
            </a:endParaRPr>
          </a:p>
        </p:txBody>
      </p:sp>
      <p:sp>
        <p:nvSpPr>
          <p:cNvPr id="58" name="Text Placeholder 10"/>
          <p:cNvSpPr>
            <a:spLocks noGrp="1"/>
          </p:cNvSpPr>
          <p:nvPr>
            <p:ph type="body" sz="quarter" idx="10" hasCustomPrompt="1"/>
          </p:nvPr>
        </p:nvSpPr>
        <p:spPr bwMode="gray">
          <a:xfrm>
            <a:off x="467430" y="6237312"/>
            <a:ext cx="8209140" cy="216024"/>
          </a:xfrm>
        </p:spPr>
        <p:txBody>
          <a:bodyPr tIns="0" anchor="b" anchorCtr="0"/>
          <a:lstStyle>
            <a:lvl1pPr marL="0" indent="0">
              <a:spcBef>
                <a:spcPts val="0"/>
              </a:spcBef>
              <a:spcAft>
                <a:spcPts val="0"/>
              </a:spcAft>
              <a:buFontTx/>
              <a:buNone/>
              <a:defRPr sz="1200">
                <a:solidFill>
                  <a:schemeClr val="bg1"/>
                </a:solidFill>
              </a:defRPr>
            </a:lvl1pPr>
            <a:lvl2pPr marL="0" indent="0">
              <a:spcBef>
                <a:spcPts val="0"/>
              </a:spcBef>
              <a:spcAft>
                <a:spcPts val="0"/>
              </a:spcAft>
              <a:buFontTx/>
              <a:buNone/>
              <a:defRPr sz="1200">
                <a:solidFill>
                  <a:schemeClr val="bg2"/>
                </a:solidFill>
              </a:defRPr>
            </a:lvl2pPr>
            <a:lvl3pPr marL="0" indent="0">
              <a:spcBef>
                <a:spcPts val="0"/>
              </a:spcBef>
              <a:spcAft>
                <a:spcPts val="0"/>
              </a:spcAft>
              <a:buFontTx/>
              <a:buNone/>
              <a:defRPr sz="1200">
                <a:solidFill>
                  <a:schemeClr val="bg2"/>
                </a:solidFill>
              </a:defRPr>
            </a:lvl3pPr>
            <a:lvl4pPr marL="0" indent="0">
              <a:spcBef>
                <a:spcPts val="0"/>
              </a:spcBef>
              <a:spcAft>
                <a:spcPts val="0"/>
              </a:spcAft>
              <a:buFontTx/>
              <a:buNone/>
              <a:defRPr sz="1200">
                <a:solidFill>
                  <a:schemeClr val="bg2"/>
                </a:solidFill>
              </a:defRPr>
            </a:lvl4pPr>
            <a:lvl5pPr marL="0" indent="0">
              <a:spcBef>
                <a:spcPts val="0"/>
              </a:spcBef>
              <a:spcAft>
                <a:spcPts val="0"/>
              </a:spcAft>
              <a:buFontTx/>
              <a:buNone/>
              <a:defRPr sz="1200">
                <a:solidFill>
                  <a:schemeClr val="bg2"/>
                </a:solidFill>
              </a:defRPr>
            </a:lvl5pPr>
            <a:lvl6pPr marL="0" indent="0">
              <a:spcBef>
                <a:spcPts val="0"/>
              </a:spcBef>
              <a:spcAft>
                <a:spcPts val="0"/>
              </a:spcAft>
              <a:buFontTx/>
              <a:buNone/>
              <a:defRPr sz="1200">
                <a:solidFill>
                  <a:schemeClr val="bg2"/>
                </a:solidFill>
              </a:defRPr>
            </a:lvl6pPr>
            <a:lvl7pPr marL="0" indent="0">
              <a:spcBef>
                <a:spcPts val="0"/>
              </a:spcBef>
              <a:spcAft>
                <a:spcPts val="0"/>
              </a:spcAft>
              <a:buFontTx/>
              <a:buNone/>
              <a:defRPr sz="1200">
                <a:solidFill>
                  <a:schemeClr val="bg2"/>
                </a:solidFill>
              </a:defRPr>
            </a:lvl7pPr>
            <a:lvl8pPr marL="0" indent="0">
              <a:spcBef>
                <a:spcPts val="0"/>
              </a:spcBef>
              <a:spcAft>
                <a:spcPts val="0"/>
              </a:spcAft>
              <a:buFontTx/>
              <a:buNone/>
              <a:defRPr sz="1200">
                <a:solidFill>
                  <a:schemeClr val="bg2"/>
                </a:solidFill>
              </a:defRPr>
            </a:lvl8pPr>
            <a:lvl9pPr marL="0" indent="0">
              <a:spcBef>
                <a:spcPts val="0"/>
              </a:spcBef>
              <a:spcAft>
                <a:spcPts val="0"/>
              </a:spcAft>
              <a:buFontTx/>
              <a:buNone/>
              <a:defRPr sz="1200">
                <a:solidFill>
                  <a:schemeClr val="bg2"/>
                </a:solidFill>
                <a:latin typeface="Arial" pitchFamily="34" charset="0"/>
              </a:defRPr>
            </a:lvl9pPr>
          </a:lstStyle>
          <a:p>
            <a:pPr lvl="0"/>
            <a:r>
              <a:rPr lang="en-US" dirty="0" smtClean="0"/>
              <a:t>Click to add text</a:t>
            </a:r>
          </a:p>
        </p:txBody>
      </p:sp>
    </p:spTree>
    <p:extLst>
      <p:ext uri="{BB962C8B-B14F-4D97-AF65-F5344CB8AC3E}">
        <p14:creationId xmlns:p14="http://schemas.microsoft.com/office/powerpoint/2010/main" xmlns="" val="409258202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bwMode="gray">
          <a:xfrm>
            <a:off x="323528" y="1052736"/>
            <a:ext cx="8496944" cy="5328592"/>
          </a:xfrm>
        </p:spPr>
        <p:txBody>
          <a:bodyPr/>
          <a:lstStyle>
            <a:lvl1pPr marL="360000" indent="-360000">
              <a:spcBef>
                <a:spcPts val="1200"/>
              </a:spcBef>
              <a:spcAft>
                <a:spcPts val="0"/>
              </a:spcAft>
              <a:buClr>
                <a:schemeClr val="tx2"/>
              </a:buClr>
              <a:buFont typeface="+mj-lt"/>
              <a:buAutoNum type="arabicPeriod"/>
              <a:defRPr sz="1800">
                <a:latin typeface="Arial" pitchFamily="34" charset="0"/>
              </a:defRPr>
            </a:lvl1pPr>
            <a:lvl2pPr marL="360000" indent="0">
              <a:spcBef>
                <a:spcPts val="300"/>
              </a:spcBef>
              <a:spcAft>
                <a:spcPts val="1200"/>
              </a:spcAft>
              <a:buClr>
                <a:schemeClr val="bg2"/>
              </a:buClr>
              <a:buFont typeface="+mj-lt"/>
              <a:buNone/>
              <a:defRPr sz="1800">
                <a:solidFill>
                  <a:schemeClr val="tx1"/>
                </a:solidFill>
                <a:latin typeface="Arial" pitchFamily="34" charset="0"/>
              </a:defRPr>
            </a:lvl2pPr>
            <a:lvl3pPr marL="360000" indent="0">
              <a:spcAft>
                <a:spcPts val="1200"/>
              </a:spcAft>
              <a:buFontTx/>
              <a:buNone/>
              <a:defRPr sz="1800">
                <a:solidFill>
                  <a:schemeClr val="bg2"/>
                </a:solidFill>
                <a:latin typeface="Arial" pitchFamily="34" charset="0"/>
              </a:defRPr>
            </a:lvl3pPr>
            <a:lvl4pPr marL="360000" indent="0">
              <a:spcAft>
                <a:spcPts val="1200"/>
              </a:spcAft>
              <a:buFontTx/>
              <a:buNone/>
              <a:defRPr sz="1800">
                <a:solidFill>
                  <a:schemeClr val="bg2"/>
                </a:solidFill>
              </a:defRPr>
            </a:lvl4pPr>
            <a:lvl5pPr marL="360000" indent="0">
              <a:spcAft>
                <a:spcPts val="1200"/>
              </a:spcAft>
              <a:buFontTx/>
              <a:buNone/>
              <a:defRPr sz="1800" b="0">
                <a:solidFill>
                  <a:schemeClr val="bg2"/>
                </a:solidFill>
              </a:defRPr>
            </a:lvl5pPr>
            <a:lvl6pPr marL="360000" indent="0">
              <a:spcAft>
                <a:spcPts val="1200"/>
              </a:spcAft>
              <a:buFontTx/>
              <a:buNone/>
              <a:defRPr sz="1800">
                <a:solidFill>
                  <a:schemeClr val="bg2"/>
                </a:solidFill>
              </a:defRPr>
            </a:lvl6pPr>
            <a:lvl7pPr marL="360000" indent="0">
              <a:spcAft>
                <a:spcPts val="1200"/>
              </a:spcAft>
              <a:buFontTx/>
              <a:buNone/>
              <a:defRPr sz="1800">
                <a:solidFill>
                  <a:schemeClr val="bg2"/>
                </a:solidFill>
              </a:defRPr>
            </a:lvl7pPr>
            <a:lvl8pPr marL="360000" indent="0">
              <a:spcAft>
                <a:spcPts val="1200"/>
              </a:spcAft>
              <a:buFontTx/>
              <a:buNone/>
              <a:defRPr sz="1800">
                <a:solidFill>
                  <a:schemeClr val="bg2"/>
                </a:solidFill>
              </a:defRPr>
            </a:lvl8pPr>
            <a:lvl9pPr marL="360000" indent="0">
              <a:spcAft>
                <a:spcPts val="1200"/>
              </a:spcAft>
              <a:buFontTx/>
              <a:buNone/>
              <a:defRPr sz="1800">
                <a:solidFill>
                  <a:schemeClr val="bg2"/>
                </a:solidFill>
              </a:defRPr>
            </a:lvl9pPr>
          </a:lstStyle>
          <a:p>
            <a:pPr lvl="0"/>
            <a:r>
              <a:rPr lang="en-US" dirty="0" smtClean="0"/>
              <a:t>Click to add text</a:t>
            </a:r>
          </a:p>
          <a:p>
            <a:pPr lvl="1"/>
            <a:r>
              <a:rPr lang="en-US" dirty="0" smtClean="0"/>
              <a:t>Second level</a:t>
            </a:r>
          </a:p>
          <a:p>
            <a:pPr lvl="2"/>
            <a:endParaRPr lang="en-US" dirty="0" smtClean="0"/>
          </a:p>
        </p:txBody>
      </p:sp>
      <p:sp>
        <p:nvSpPr>
          <p:cNvPr id="4" name="Title 3"/>
          <p:cNvSpPr>
            <a:spLocks noGrp="1"/>
          </p:cNvSpPr>
          <p:nvPr>
            <p:ph type="title" hasCustomPrompt="1"/>
          </p:nvPr>
        </p:nvSpPr>
        <p:spPr bwMode="gray"/>
        <p:txBody>
          <a:bodyPr/>
          <a:lstStyle>
            <a:lvl1pPr>
              <a:defRPr>
                <a:latin typeface="Arial" pitchFamily="34" charset="0"/>
              </a:defRPr>
            </a:lvl1pPr>
          </a:lstStyle>
          <a:p>
            <a:r>
              <a:rPr lang="en-US" dirty="0" smtClean="0"/>
              <a:t>Click to add text</a:t>
            </a:r>
            <a:endParaRPr lang="en-GB" dirty="0"/>
          </a:p>
        </p:txBody>
      </p:sp>
      <p:sp>
        <p:nvSpPr>
          <p:cNvPr id="6" name="Foliennummernplatzhalter 5"/>
          <p:cNvSpPr>
            <a:spLocks noGrp="1"/>
          </p:cNvSpPr>
          <p:nvPr>
            <p:ph type="sldNum" sz="quarter" idx="4"/>
          </p:nvPr>
        </p:nvSpPr>
        <p:spPr>
          <a:xfrm>
            <a:off x="7522024" y="6597352"/>
            <a:ext cx="1298448" cy="146304"/>
          </a:xfrm>
          <a:prstGeom prst="rect">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lvl1pPr>
              <a:defRPr lang="de-DE" sz="800" smtClean="0">
                <a:solidFill>
                  <a:schemeClr val="bg2"/>
                </a:solidFill>
                <a:latin typeface="Arial" pitchFamily="34" charset="0"/>
              </a:defRPr>
            </a:lvl1pPr>
          </a:lstStyle>
          <a:p>
            <a:pPr algn="r"/>
            <a:fld id="{1BDBE1E8-50F2-49BA-A952-1CC1DEAA5FBD}" type="slidenum">
              <a:rPr lang="en-US" smtClean="0"/>
              <a:pPr algn="r"/>
              <a:t>‹#›</a:t>
            </a:fld>
            <a:endParaRPr lang="en-US" dirty="0"/>
          </a:p>
        </p:txBody>
      </p:sp>
    </p:spTree>
    <p:extLst>
      <p:ext uri="{BB962C8B-B14F-4D97-AF65-F5344CB8AC3E}">
        <p14:creationId xmlns:p14="http://schemas.microsoft.com/office/powerpoint/2010/main" xmlns="" val="326725232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vider Slide for presentation">
    <p:spTree>
      <p:nvGrpSpPr>
        <p:cNvPr id="1" name=""/>
        <p:cNvGrpSpPr/>
        <p:nvPr/>
      </p:nvGrpSpPr>
      <p:grpSpPr>
        <a:xfrm>
          <a:off x="0" y="0"/>
          <a:ext cx="0" cy="0"/>
          <a:chOff x="0" y="0"/>
          <a:chExt cx="0" cy="0"/>
        </a:xfrm>
      </p:grpSpPr>
      <p:sp>
        <p:nvSpPr>
          <p:cNvPr id="2" name="Titel 1"/>
          <p:cNvSpPr>
            <a:spLocks noGrp="1"/>
          </p:cNvSpPr>
          <p:nvPr>
            <p:ph type="title" hasCustomPrompt="1"/>
          </p:nvPr>
        </p:nvSpPr>
        <p:spPr bwMode="gray">
          <a:xfrm>
            <a:off x="0" y="2205038"/>
            <a:ext cx="9144000" cy="2447924"/>
          </a:xfrm>
          <a:gradFill>
            <a:gsLst>
              <a:gs pos="2000">
                <a:schemeClr val="accent6"/>
              </a:gs>
              <a:gs pos="100000">
                <a:srgbClr val="F9B200"/>
              </a:gs>
            </a:gsLst>
            <a:lin ang="0" scaled="0"/>
          </a:gra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24000" tIns="0" rIns="324000" bIns="0" numCol="1" spcCol="0" rtlCol="0" fromWordArt="0" anchor="ctr" anchorCtr="0" forceAA="0" compatLnSpc="1">
            <a:prstTxWarp prst="textNoShape">
              <a:avLst/>
            </a:prstTxWarp>
            <a:noAutofit/>
          </a:bodyPr>
          <a:lstStyle>
            <a:lvl1pPr>
              <a:defRPr lang="de-DE" sz="3000" kern="1200" dirty="0">
                <a:solidFill>
                  <a:schemeClr val="bg1"/>
                </a:solidFill>
                <a:latin typeface="Arial" pitchFamily="34" charset="0"/>
                <a:ea typeface="+mn-ea"/>
                <a:cs typeface="+mn-cs"/>
              </a:defRPr>
            </a:lvl1pPr>
          </a:lstStyle>
          <a:p>
            <a:pPr lvl="0"/>
            <a:r>
              <a:rPr lang="en-US" dirty="0" smtClean="0"/>
              <a:t>Click to add text</a:t>
            </a:r>
          </a:p>
        </p:txBody>
      </p:sp>
      <p:grpSp>
        <p:nvGrpSpPr>
          <p:cNvPr id="5" name="Gruppieren 4"/>
          <p:cNvGrpSpPr/>
          <p:nvPr userDrawn="1"/>
        </p:nvGrpSpPr>
        <p:grpSpPr bwMode="gray">
          <a:xfrm>
            <a:off x="-324680" y="908650"/>
            <a:ext cx="216030" cy="5688790"/>
            <a:chOff x="-540710" y="908650"/>
            <a:chExt cx="432060" cy="5688790"/>
          </a:xfrm>
        </p:grpSpPr>
        <p:cxnSp>
          <p:nvCxnSpPr>
            <p:cNvPr id="6" name="Gerade Verbindung 5"/>
            <p:cNvCxnSpPr/>
            <p:nvPr userDrawn="1"/>
          </p:nvCxnSpPr>
          <p:spPr bwMode="gray">
            <a:xfrm>
              <a:off x="-540710" y="112468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Gerade Verbindung 6"/>
            <p:cNvCxnSpPr/>
            <p:nvPr userDrawn="1"/>
          </p:nvCxnSpPr>
          <p:spPr bwMode="gray">
            <a:xfrm>
              <a:off x="-540710" y="90865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Gerade Verbindung 8"/>
            <p:cNvCxnSpPr/>
            <p:nvPr userDrawn="1"/>
          </p:nvCxnSpPr>
          <p:spPr bwMode="gray">
            <a:xfrm>
              <a:off x="-540710" y="659744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Gerade Verbindung 9"/>
            <p:cNvCxnSpPr/>
            <p:nvPr userDrawn="1"/>
          </p:nvCxnSpPr>
          <p:spPr bwMode="gray">
            <a:xfrm>
              <a:off x="-540710" y="64534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Gerade Verbindung 10"/>
            <p:cNvCxnSpPr/>
            <p:nvPr userDrawn="1"/>
          </p:nvCxnSpPr>
          <p:spPr bwMode="gray">
            <a:xfrm>
              <a:off x="-540710" y="638141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2" name="Gruppieren 11"/>
          <p:cNvGrpSpPr/>
          <p:nvPr userDrawn="1"/>
        </p:nvGrpSpPr>
        <p:grpSpPr bwMode="gray">
          <a:xfrm>
            <a:off x="323850" y="-315520"/>
            <a:ext cx="8496740" cy="216030"/>
            <a:chOff x="323850" y="-531550"/>
            <a:chExt cx="8496740" cy="432060"/>
          </a:xfrm>
        </p:grpSpPr>
        <p:cxnSp>
          <p:nvCxnSpPr>
            <p:cNvPr id="13" name="Gerade Verbindung 12"/>
            <p:cNvCxnSpPr/>
            <p:nvPr userDrawn="1"/>
          </p:nvCxnSpPr>
          <p:spPr bwMode="gray">
            <a:xfrm rot="5400000">
              <a:off x="10782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Gerade Verbindung 13"/>
            <p:cNvCxnSpPr/>
            <p:nvPr userDrawn="1"/>
          </p:nvCxnSpPr>
          <p:spPr bwMode="gray">
            <a:xfrm rot="5400000">
              <a:off x="14035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Gerade Verbindung 14"/>
            <p:cNvCxnSpPr/>
            <p:nvPr userDrawn="1"/>
          </p:nvCxnSpPr>
          <p:spPr bwMode="gray">
            <a:xfrm rot="5400000">
              <a:off x="15475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Gerade Verbindung 15"/>
            <p:cNvCxnSpPr/>
            <p:nvPr userDrawn="1"/>
          </p:nvCxnSpPr>
          <p:spPr bwMode="gray">
            <a:xfrm rot="5400000">
              <a:off x="28437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Gerade Verbindung 16"/>
            <p:cNvCxnSpPr/>
            <p:nvPr userDrawn="1"/>
          </p:nvCxnSpPr>
          <p:spPr bwMode="gray">
            <a:xfrm rot="5400000">
              <a:off x="29877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Gerade Verbindung 17"/>
            <p:cNvCxnSpPr/>
            <p:nvPr userDrawn="1"/>
          </p:nvCxnSpPr>
          <p:spPr bwMode="gray">
            <a:xfrm rot="5400000">
              <a:off x="42839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Gerade Verbindung 18"/>
            <p:cNvCxnSpPr/>
            <p:nvPr userDrawn="1"/>
          </p:nvCxnSpPr>
          <p:spPr bwMode="gray">
            <a:xfrm rot="5400000">
              <a:off x="44279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Gerade Verbindung 19"/>
            <p:cNvCxnSpPr/>
            <p:nvPr userDrawn="1"/>
          </p:nvCxnSpPr>
          <p:spPr bwMode="gray">
            <a:xfrm rot="5400000">
              <a:off x="57241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Gerade Verbindung 20"/>
            <p:cNvCxnSpPr/>
            <p:nvPr userDrawn="1"/>
          </p:nvCxnSpPr>
          <p:spPr bwMode="gray">
            <a:xfrm rot="5400000">
              <a:off x="58681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Gerade Verbindung 21"/>
            <p:cNvCxnSpPr/>
            <p:nvPr userDrawn="1"/>
          </p:nvCxnSpPr>
          <p:spPr bwMode="gray">
            <a:xfrm rot="5400000">
              <a:off x="71643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Gerade Verbindung 22"/>
            <p:cNvCxnSpPr/>
            <p:nvPr userDrawn="1"/>
          </p:nvCxnSpPr>
          <p:spPr bwMode="gray">
            <a:xfrm rot="5400000">
              <a:off x="73083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Gerade Verbindung 23"/>
            <p:cNvCxnSpPr/>
            <p:nvPr userDrawn="1"/>
          </p:nvCxnSpPr>
          <p:spPr bwMode="gray">
            <a:xfrm rot="5400000">
              <a:off x="86045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5" name="Gruppieren 24"/>
          <p:cNvGrpSpPr/>
          <p:nvPr userDrawn="1"/>
        </p:nvGrpSpPr>
        <p:grpSpPr bwMode="gray">
          <a:xfrm>
            <a:off x="323410" y="6957490"/>
            <a:ext cx="8496740" cy="216030"/>
            <a:chOff x="323850" y="-531550"/>
            <a:chExt cx="8496740" cy="432060"/>
          </a:xfrm>
        </p:grpSpPr>
        <p:cxnSp>
          <p:nvCxnSpPr>
            <p:cNvPr id="26" name="Gerade Verbindung 25"/>
            <p:cNvCxnSpPr/>
            <p:nvPr userDrawn="1"/>
          </p:nvCxnSpPr>
          <p:spPr bwMode="gray">
            <a:xfrm rot="5400000">
              <a:off x="10782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Gerade Verbindung 26"/>
            <p:cNvCxnSpPr/>
            <p:nvPr userDrawn="1"/>
          </p:nvCxnSpPr>
          <p:spPr bwMode="gray">
            <a:xfrm rot="5400000">
              <a:off x="14035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Gerade Verbindung 27"/>
            <p:cNvCxnSpPr/>
            <p:nvPr userDrawn="1"/>
          </p:nvCxnSpPr>
          <p:spPr bwMode="gray">
            <a:xfrm rot="5400000">
              <a:off x="15475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Gerade Verbindung 28"/>
            <p:cNvCxnSpPr/>
            <p:nvPr userDrawn="1"/>
          </p:nvCxnSpPr>
          <p:spPr bwMode="gray">
            <a:xfrm rot="5400000">
              <a:off x="28437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Gerade Verbindung 29"/>
            <p:cNvCxnSpPr/>
            <p:nvPr userDrawn="1"/>
          </p:nvCxnSpPr>
          <p:spPr bwMode="gray">
            <a:xfrm rot="5400000">
              <a:off x="29877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Gerade Verbindung 30"/>
            <p:cNvCxnSpPr/>
            <p:nvPr userDrawn="1"/>
          </p:nvCxnSpPr>
          <p:spPr bwMode="gray">
            <a:xfrm rot="5400000">
              <a:off x="42839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Gerade Verbindung 31"/>
            <p:cNvCxnSpPr/>
            <p:nvPr userDrawn="1"/>
          </p:nvCxnSpPr>
          <p:spPr bwMode="gray">
            <a:xfrm rot="5400000">
              <a:off x="44279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Gerade Verbindung 32"/>
            <p:cNvCxnSpPr/>
            <p:nvPr userDrawn="1"/>
          </p:nvCxnSpPr>
          <p:spPr bwMode="gray">
            <a:xfrm rot="5400000">
              <a:off x="57241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Gerade Verbindung 33"/>
            <p:cNvCxnSpPr/>
            <p:nvPr userDrawn="1"/>
          </p:nvCxnSpPr>
          <p:spPr bwMode="gray">
            <a:xfrm rot="5400000">
              <a:off x="58681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Gerade Verbindung 34"/>
            <p:cNvCxnSpPr/>
            <p:nvPr userDrawn="1"/>
          </p:nvCxnSpPr>
          <p:spPr bwMode="gray">
            <a:xfrm rot="5400000">
              <a:off x="71643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Gerade Verbindung 35"/>
            <p:cNvCxnSpPr/>
            <p:nvPr userDrawn="1"/>
          </p:nvCxnSpPr>
          <p:spPr bwMode="gray">
            <a:xfrm rot="5400000">
              <a:off x="73083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Gerade Verbindung 36"/>
            <p:cNvCxnSpPr/>
            <p:nvPr userDrawn="1"/>
          </p:nvCxnSpPr>
          <p:spPr bwMode="gray">
            <a:xfrm rot="5400000">
              <a:off x="86045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8" name="Gruppieren 37"/>
          <p:cNvGrpSpPr/>
          <p:nvPr userDrawn="1"/>
        </p:nvGrpSpPr>
        <p:grpSpPr bwMode="gray">
          <a:xfrm>
            <a:off x="9252650" y="908650"/>
            <a:ext cx="216030" cy="5688790"/>
            <a:chOff x="-540710" y="908650"/>
            <a:chExt cx="432060" cy="5688790"/>
          </a:xfrm>
        </p:grpSpPr>
        <p:cxnSp>
          <p:nvCxnSpPr>
            <p:cNvPr id="39" name="Gerade Verbindung 38"/>
            <p:cNvCxnSpPr/>
            <p:nvPr userDrawn="1"/>
          </p:nvCxnSpPr>
          <p:spPr bwMode="gray">
            <a:xfrm>
              <a:off x="-540710" y="112468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Gerade Verbindung 39"/>
            <p:cNvCxnSpPr/>
            <p:nvPr userDrawn="1"/>
          </p:nvCxnSpPr>
          <p:spPr bwMode="gray">
            <a:xfrm>
              <a:off x="-540710" y="90865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Gerade Verbindung 40"/>
            <p:cNvCxnSpPr/>
            <p:nvPr userDrawn="1"/>
          </p:nvCxnSpPr>
          <p:spPr bwMode="gray">
            <a:xfrm>
              <a:off x="-540710" y="659744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Gerade Verbindung 41"/>
            <p:cNvCxnSpPr/>
            <p:nvPr userDrawn="1"/>
          </p:nvCxnSpPr>
          <p:spPr bwMode="gray">
            <a:xfrm>
              <a:off x="-540710" y="64534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Gerade Verbindung 42"/>
            <p:cNvCxnSpPr/>
            <p:nvPr userDrawn="1"/>
          </p:nvCxnSpPr>
          <p:spPr bwMode="gray">
            <a:xfrm>
              <a:off x="-540710" y="544528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Gerade Verbindung 43"/>
            <p:cNvCxnSpPr/>
            <p:nvPr userDrawn="1"/>
          </p:nvCxnSpPr>
          <p:spPr bwMode="gray">
            <a:xfrm>
              <a:off x="-540710" y="530126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Gerade Verbindung 44"/>
            <p:cNvCxnSpPr/>
            <p:nvPr userDrawn="1"/>
          </p:nvCxnSpPr>
          <p:spPr bwMode="gray">
            <a:xfrm>
              <a:off x="-540710" y="436513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Gerade Verbindung 45"/>
            <p:cNvCxnSpPr/>
            <p:nvPr userDrawn="1"/>
          </p:nvCxnSpPr>
          <p:spPr bwMode="gray">
            <a:xfrm>
              <a:off x="-540710" y="422111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Gerade Verbindung 46"/>
            <p:cNvCxnSpPr/>
            <p:nvPr userDrawn="1"/>
          </p:nvCxnSpPr>
          <p:spPr bwMode="gray">
            <a:xfrm>
              <a:off x="-540710" y="328498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Gerade Verbindung 47"/>
            <p:cNvCxnSpPr/>
            <p:nvPr userDrawn="1"/>
          </p:nvCxnSpPr>
          <p:spPr bwMode="gray">
            <a:xfrm>
              <a:off x="-540710" y="314096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Gerade Verbindung 48"/>
            <p:cNvCxnSpPr/>
            <p:nvPr userDrawn="1"/>
          </p:nvCxnSpPr>
          <p:spPr bwMode="gray">
            <a:xfrm>
              <a:off x="-540710" y="220483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Gerade Verbindung 49"/>
            <p:cNvCxnSpPr/>
            <p:nvPr userDrawn="1"/>
          </p:nvCxnSpPr>
          <p:spPr bwMode="gray">
            <a:xfrm>
              <a:off x="-540710" y="206081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Gerade Verbindung 50"/>
            <p:cNvCxnSpPr/>
            <p:nvPr userDrawn="1"/>
          </p:nvCxnSpPr>
          <p:spPr bwMode="gray">
            <a:xfrm>
              <a:off x="-540710" y="638141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 name="Rechteck 2"/>
          <p:cNvSpPr/>
          <p:nvPr userDrawn="1"/>
        </p:nvSpPr>
        <p:spPr bwMode="gray">
          <a:xfrm>
            <a:off x="0" y="0"/>
            <a:ext cx="9144000" cy="2132856"/>
          </a:xfrm>
          <a:prstGeom prst="rect">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indent="0" algn="ctr"/>
            <a:endParaRPr lang="de-DE" sz="1600" dirty="0" err="1" smtClean="0">
              <a:solidFill>
                <a:schemeClr val="tx1"/>
              </a:solidFill>
              <a:latin typeface="Arial" pitchFamily="34" charset="0"/>
            </a:endParaRPr>
          </a:p>
        </p:txBody>
      </p:sp>
    </p:spTree>
    <p:extLst>
      <p:ext uri="{BB962C8B-B14F-4D97-AF65-F5344CB8AC3E}">
        <p14:creationId xmlns:p14="http://schemas.microsoft.com/office/powerpoint/2010/main" xmlns="" val="190960569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 Slide for printing documents">
    <p:spTree>
      <p:nvGrpSpPr>
        <p:cNvPr id="1" name=""/>
        <p:cNvGrpSpPr/>
        <p:nvPr/>
      </p:nvGrpSpPr>
      <p:grpSpPr>
        <a:xfrm>
          <a:off x="0" y="0"/>
          <a:ext cx="0" cy="0"/>
          <a:chOff x="0" y="0"/>
          <a:chExt cx="0" cy="0"/>
        </a:xfrm>
      </p:grpSpPr>
      <p:sp>
        <p:nvSpPr>
          <p:cNvPr id="64" name="Rechteck 63"/>
          <p:cNvSpPr/>
          <p:nvPr userDrawn="1"/>
        </p:nvSpPr>
        <p:spPr bwMode="gray">
          <a:xfrm>
            <a:off x="0" y="2636912"/>
            <a:ext cx="9144000" cy="72008"/>
          </a:xfrm>
          <a:prstGeom prst="rect">
            <a:avLst/>
          </a:prstGeom>
          <a:gradFill>
            <a:gsLst>
              <a:gs pos="2000">
                <a:schemeClr val="accent6"/>
              </a:gs>
              <a:gs pos="100000">
                <a:srgbClr val="F9B200"/>
              </a:gs>
            </a:gsLst>
            <a:lin ang="0" scaled="0"/>
          </a:gra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e-DE" sz="1600" dirty="0" err="1" smtClean="0">
              <a:solidFill>
                <a:schemeClr val="tx1"/>
              </a:solidFill>
              <a:latin typeface="Arial" pitchFamily="34" charset="0"/>
            </a:endParaRPr>
          </a:p>
        </p:txBody>
      </p:sp>
      <p:sp>
        <p:nvSpPr>
          <p:cNvPr id="8" name="Title 1"/>
          <p:cNvSpPr>
            <a:spLocks noGrp="1"/>
          </p:cNvSpPr>
          <p:nvPr>
            <p:ph type="title" hasCustomPrompt="1"/>
          </p:nvPr>
        </p:nvSpPr>
        <p:spPr bwMode="gray">
          <a:xfrm>
            <a:off x="0" y="2708920"/>
            <a:ext cx="9144000" cy="1440160"/>
          </a:xfrm>
        </p:spPr>
        <p:txBody>
          <a:bodyPr lIns="324000" rIns="324000" bIns="0" anchor="ctr"/>
          <a:lstStyle>
            <a:lvl1pPr>
              <a:defRPr sz="3000">
                <a:solidFill>
                  <a:schemeClr val="tx1"/>
                </a:solidFill>
                <a:latin typeface="Arial" pitchFamily="34" charset="0"/>
              </a:defRPr>
            </a:lvl1pPr>
          </a:lstStyle>
          <a:p>
            <a:pPr lvl="0"/>
            <a:r>
              <a:rPr lang="en-US" dirty="0" smtClean="0"/>
              <a:t>Click to add text</a:t>
            </a:r>
          </a:p>
        </p:txBody>
      </p:sp>
      <p:grpSp>
        <p:nvGrpSpPr>
          <p:cNvPr id="5" name="Gruppieren 4"/>
          <p:cNvGrpSpPr/>
          <p:nvPr userDrawn="1"/>
        </p:nvGrpSpPr>
        <p:grpSpPr bwMode="gray">
          <a:xfrm>
            <a:off x="-324680" y="908650"/>
            <a:ext cx="216030" cy="5688790"/>
            <a:chOff x="-540710" y="908650"/>
            <a:chExt cx="432060" cy="5688790"/>
          </a:xfrm>
        </p:grpSpPr>
        <p:cxnSp>
          <p:nvCxnSpPr>
            <p:cNvPr id="6" name="Gerade Verbindung 5"/>
            <p:cNvCxnSpPr/>
            <p:nvPr userDrawn="1"/>
          </p:nvCxnSpPr>
          <p:spPr bwMode="gray">
            <a:xfrm>
              <a:off x="-540710" y="112468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Gerade Verbindung 6"/>
            <p:cNvCxnSpPr/>
            <p:nvPr userDrawn="1"/>
          </p:nvCxnSpPr>
          <p:spPr bwMode="gray">
            <a:xfrm>
              <a:off x="-540710" y="90865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Gerade Verbindung 8"/>
            <p:cNvCxnSpPr/>
            <p:nvPr userDrawn="1"/>
          </p:nvCxnSpPr>
          <p:spPr bwMode="gray">
            <a:xfrm>
              <a:off x="-540710" y="659744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Gerade Verbindung 9"/>
            <p:cNvCxnSpPr/>
            <p:nvPr userDrawn="1"/>
          </p:nvCxnSpPr>
          <p:spPr bwMode="gray">
            <a:xfrm>
              <a:off x="-540710" y="64534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Gerade Verbindung 10"/>
            <p:cNvCxnSpPr/>
            <p:nvPr userDrawn="1"/>
          </p:nvCxnSpPr>
          <p:spPr bwMode="gray">
            <a:xfrm>
              <a:off x="-540710" y="638141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2" name="Gruppieren 11"/>
          <p:cNvGrpSpPr/>
          <p:nvPr userDrawn="1"/>
        </p:nvGrpSpPr>
        <p:grpSpPr bwMode="gray">
          <a:xfrm>
            <a:off x="323850" y="-315520"/>
            <a:ext cx="8496740" cy="216030"/>
            <a:chOff x="323850" y="-531550"/>
            <a:chExt cx="8496740" cy="432060"/>
          </a:xfrm>
        </p:grpSpPr>
        <p:cxnSp>
          <p:nvCxnSpPr>
            <p:cNvPr id="13" name="Gerade Verbindung 12"/>
            <p:cNvCxnSpPr/>
            <p:nvPr userDrawn="1"/>
          </p:nvCxnSpPr>
          <p:spPr bwMode="gray">
            <a:xfrm rot="5400000">
              <a:off x="10782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Gerade Verbindung 13"/>
            <p:cNvCxnSpPr/>
            <p:nvPr userDrawn="1"/>
          </p:nvCxnSpPr>
          <p:spPr bwMode="gray">
            <a:xfrm rot="5400000">
              <a:off x="14035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Gerade Verbindung 14"/>
            <p:cNvCxnSpPr/>
            <p:nvPr userDrawn="1"/>
          </p:nvCxnSpPr>
          <p:spPr bwMode="gray">
            <a:xfrm rot="5400000">
              <a:off x="15475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Gerade Verbindung 15"/>
            <p:cNvCxnSpPr/>
            <p:nvPr userDrawn="1"/>
          </p:nvCxnSpPr>
          <p:spPr bwMode="gray">
            <a:xfrm rot="5400000">
              <a:off x="28437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Gerade Verbindung 16"/>
            <p:cNvCxnSpPr/>
            <p:nvPr userDrawn="1"/>
          </p:nvCxnSpPr>
          <p:spPr bwMode="gray">
            <a:xfrm rot="5400000">
              <a:off x="29877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Gerade Verbindung 17"/>
            <p:cNvCxnSpPr/>
            <p:nvPr userDrawn="1"/>
          </p:nvCxnSpPr>
          <p:spPr bwMode="gray">
            <a:xfrm rot="5400000">
              <a:off x="42839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Gerade Verbindung 18"/>
            <p:cNvCxnSpPr/>
            <p:nvPr userDrawn="1"/>
          </p:nvCxnSpPr>
          <p:spPr bwMode="gray">
            <a:xfrm rot="5400000">
              <a:off x="44279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Gerade Verbindung 19"/>
            <p:cNvCxnSpPr/>
            <p:nvPr userDrawn="1"/>
          </p:nvCxnSpPr>
          <p:spPr bwMode="gray">
            <a:xfrm rot="5400000">
              <a:off x="57241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Gerade Verbindung 20"/>
            <p:cNvCxnSpPr/>
            <p:nvPr userDrawn="1"/>
          </p:nvCxnSpPr>
          <p:spPr bwMode="gray">
            <a:xfrm rot="5400000">
              <a:off x="58681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Gerade Verbindung 21"/>
            <p:cNvCxnSpPr/>
            <p:nvPr userDrawn="1"/>
          </p:nvCxnSpPr>
          <p:spPr bwMode="gray">
            <a:xfrm rot="5400000">
              <a:off x="71643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Gerade Verbindung 22"/>
            <p:cNvCxnSpPr/>
            <p:nvPr userDrawn="1"/>
          </p:nvCxnSpPr>
          <p:spPr bwMode="gray">
            <a:xfrm rot="5400000">
              <a:off x="73083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Gerade Verbindung 23"/>
            <p:cNvCxnSpPr/>
            <p:nvPr userDrawn="1"/>
          </p:nvCxnSpPr>
          <p:spPr bwMode="gray">
            <a:xfrm rot="5400000">
              <a:off x="86045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5" name="Gruppieren 24"/>
          <p:cNvGrpSpPr/>
          <p:nvPr userDrawn="1"/>
        </p:nvGrpSpPr>
        <p:grpSpPr bwMode="gray">
          <a:xfrm>
            <a:off x="323410" y="6957490"/>
            <a:ext cx="8496740" cy="216030"/>
            <a:chOff x="323850" y="-531550"/>
            <a:chExt cx="8496740" cy="432060"/>
          </a:xfrm>
        </p:grpSpPr>
        <p:cxnSp>
          <p:nvCxnSpPr>
            <p:cNvPr id="26" name="Gerade Verbindung 25"/>
            <p:cNvCxnSpPr/>
            <p:nvPr userDrawn="1"/>
          </p:nvCxnSpPr>
          <p:spPr bwMode="gray">
            <a:xfrm rot="5400000">
              <a:off x="10782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Gerade Verbindung 26"/>
            <p:cNvCxnSpPr/>
            <p:nvPr userDrawn="1"/>
          </p:nvCxnSpPr>
          <p:spPr bwMode="gray">
            <a:xfrm rot="5400000">
              <a:off x="14035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Gerade Verbindung 27"/>
            <p:cNvCxnSpPr/>
            <p:nvPr userDrawn="1"/>
          </p:nvCxnSpPr>
          <p:spPr bwMode="gray">
            <a:xfrm rot="5400000">
              <a:off x="15475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Gerade Verbindung 28"/>
            <p:cNvCxnSpPr/>
            <p:nvPr userDrawn="1"/>
          </p:nvCxnSpPr>
          <p:spPr bwMode="gray">
            <a:xfrm rot="5400000">
              <a:off x="28437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Gerade Verbindung 29"/>
            <p:cNvCxnSpPr/>
            <p:nvPr userDrawn="1"/>
          </p:nvCxnSpPr>
          <p:spPr bwMode="gray">
            <a:xfrm rot="5400000">
              <a:off x="29877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Gerade Verbindung 30"/>
            <p:cNvCxnSpPr/>
            <p:nvPr userDrawn="1"/>
          </p:nvCxnSpPr>
          <p:spPr bwMode="gray">
            <a:xfrm rot="5400000">
              <a:off x="42839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Gerade Verbindung 31"/>
            <p:cNvCxnSpPr/>
            <p:nvPr userDrawn="1"/>
          </p:nvCxnSpPr>
          <p:spPr bwMode="gray">
            <a:xfrm rot="5400000">
              <a:off x="44279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Gerade Verbindung 32"/>
            <p:cNvCxnSpPr/>
            <p:nvPr userDrawn="1"/>
          </p:nvCxnSpPr>
          <p:spPr bwMode="gray">
            <a:xfrm rot="5400000">
              <a:off x="57241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Gerade Verbindung 33"/>
            <p:cNvCxnSpPr/>
            <p:nvPr userDrawn="1"/>
          </p:nvCxnSpPr>
          <p:spPr bwMode="gray">
            <a:xfrm rot="5400000">
              <a:off x="58681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Gerade Verbindung 34"/>
            <p:cNvCxnSpPr/>
            <p:nvPr userDrawn="1"/>
          </p:nvCxnSpPr>
          <p:spPr bwMode="gray">
            <a:xfrm rot="5400000">
              <a:off x="71643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Gerade Verbindung 35"/>
            <p:cNvCxnSpPr/>
            <p:nvPr userDrawn="1"/>
          </p:nvCxnSpPr>
          <p:spPr bwMode="gray">
            <a:xfrm rot="5400000">
              <a:off x="73083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Gerade Verbindung 36"/>
            <p:cNvCxnSpPr/>
            <p:nvPr userDrawn="1"/>
          </p:nvCxnSpPr>
          <p:spPr bwMode="gray">
            <a:xfrm rot="5400000">
              <a:off x="86045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8" name="Gruppieren 37"/>
          <p:cNvGrpSpPr/>
          <p:nvPr userDrawn="1"/>
        </p:nvGrpSpPr>
        <p:grpSpPr bwMode="gray">
          <a:xfrm>
            <a:off x="9252650" y="908650"/>
            <a:ext cx="216030" cy="5688790"/>
            <a:chOff x="-540710" y="908650"/>
            <a:chExt cx="432060" cy="5688790"/>
          </a:xfrm>
        </p:grpSpPr>
        <p:cxnSp>
          <p:nvCxnSpPr>
            <p:cNvPr id="39" name="Gerade Verbindung 38"/>
            <p:cNvCxnSpPr/>
            <p:nvPr userDrawn="1"/>
          </p:nvCxnSpPr>
          <p:spPr bwMode="gray">
            <a:xfrm>
              <a:off x="-540710" y="112468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Gerade Verbindung 39"/>
            <p:cNvCxnSpPr/>
            <p:nvPr userDrawn="1"/>
          </p:nvCxnSpPr>
          <p:spPr bwMode="gray">
            <a:xfrm>
              <a:off x="-540710" y="90865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Gerade Verbindung 40"/>
            <p:cNvCxnSpPr/>
            <p:nvPr userDrawn="1"/>
          </p:nvCxnSpPr>
          <p:spPr bwMode="gray">
            <a:xfrm>
              <a:off x="-540710" y="659744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Gerade Verbindung 41"/>
            <p:cNvCxnSpPr/>
            <p:nvPr userDrawn="1"/>
          </p:nvCxnSpPr>
          <p:spPr bwMode="gray">
            <a:xfrm>
              <a:off x="-540710" y="64534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Gerade Verbindung 42"/>
            <p:cNvCxnSpPr/>
            <p:nvPr userDrawn="1"/>
          </p:nvCxnSpPr>
          <p:spPr bwMode="gray">
            <a:xfrm>
              <a:off x="-540710" y="544528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Gerade Verbindung 43"/>
            <p:cNvCxnSpPr/>
            <p:nvPr userDrawn="1"/>
          </p:nvCxnSpPr>
          <p:spPr bwMode="gray">
            <a:xfrm>
              <a:off x="-540710" y="530126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Gerade Verbindung 44"/>
            <p:cNvCxnSpPr/>
            <p:nvPr userDrawn="1"/>
          </p:nvCxnSpPr>
          <p:spPr bwMode="gray">
            <a:xfrm>
              <a:off x="-540710" y="436513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Gerade Verbindung 45"/>
            <p:cNvCxnSpPr/>
            <p:nvPr userDrawn="1"/>
          </p:nvCxnSpPr>
          <p:spPr bwMode="gray">
            <a:xfrm>
              <a:off x="-540710" y="422111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Gerade Verbindung 46"/>
            <p:cNvCxnSpPr/>
            <p:nvPr userDrawn="1"/>
          </p:nvCxnSpPr>
          <p:spPr bwMode="gray">
            <a:xfrm>
              <a:off x="-540710" y="328498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Gerade Verbindung 47"/>
            <p:cNvCxnSpPr/>
            <p:nvPr userDrawn="1"/>
          </p:nvCxnSpPr>
          <p:spPr bwMode="gray">
            <a:xfrm>
              <a:off x="-540710" y="314096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Gerade Verbindung 48"/>
            <p:cNvCxnSpPr/>
            <p:nvPr userDrawn="1"/>
          </p:nvCxnSpPr>
          <p:spPr bwMode="gray">
            <a:xfrm>
              <a:off x="-540710" y="220483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Gerade Verbindung 49"/>
            <p:cNvCxnSpPr/>
            <p:nvPr userDrawn="1"/>
          </p:nvCxnSpPr>
          <p:spPr bwMode="gray">
            <a:xfrm>
              <a:off x="-540710" y="206081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Gerade Verbindung 50"/>
            <p:cNvCxnSpPr/>
            <p:nvPr userDrawn="1"/>
          </p:nvCxnSpPr>
          <p:spPr bwMode="gray">
            <a:xfrm>
              <a:off x="-540710" y="638141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67" name="Rechteck 66"/>
          <p:cNvSpPr/>
          <p:nvPr userDrawn="1"/>
        </p:nvSpPr>
        <p:spPr bwMode="gray">
          <a:xfrm>
            <a:off x="0" y="4149080"/>
            <a:ext cx="9144000" cy="72008"/>
          </a:xfrm>
          <a:prstGeom prst="rect">
            <a:avLst/>
          </a:prstGeom>
          <a:gradFill>
            <a:gsLst>
              <a:gs pos="2000">
                <a:schemeClr val="accent6"/>
              </a:gs>
              <a:gs pos="100000">
                <a:srgbClr val="F9B200"/>
              </a:gs>
            </a:gsLst>
            <a:lin ang="0" scaled="0"/>
          </a:gra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e-DE" sz="1600" dirty="0" err="1" smtClean="0">
              <a:solidFill>
                <a:schemeClr val="tx1"/>
              </a:solidFill>
              <a:latin typeface="Arial" pitchFamily="34" charset="0"/>
            </a:endParaRPr>
          </a:p>
        </p:txBody>
      </p:sp>
      <p:sp>
        <p:nvSpPr>
          <p:cNvPr id="55" name="Rechteck 54"/>
          <p:cNvSpPr/>
          <p:nvPr userDrawn="1"/>
        </p:nvSpPr>
        <p:spPr bwMode="gray">
          <a:xfrm>
            <a:off x="0" y="0"/>
            <a:ext cx="9144000" cy="2636912"/>
          </a:xfrm>
          <a:prstGeom prst="rect">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indent="0" algn="ctr"/>
            <a:endParaRPr lang="de-DE" sz="1600" dirty="0" err="1" smtClean="0">
              <a:solidFill>
                <a:schemeClr val="tx1"/>
              </a:solidFill>
              <a:latin typeface="Arial" pitchFamily="34" charset="0"/>
            </a:endParaRPr>
          </a:p>
        </p:txBody>
      </p:sp>
    </p:spTree>
    <p:extLst>
      <p:ext uri="{BB962C8B-B14F-4D97-AF65-F5344CB8AC3E}">
        <p14:creationId xmlns:p14="http://schemas.microsoft.com/office/powerpoint/2010/main" xmlns="" val="312113736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5" name="Textplatzhalter 6"/>
          <p:cNvSpPr>
            <a:spLocks noGrp="1"/>
          </p:cNvSpPr>
          <p:nvPr>
            <p:ph type="body" sz="quarter" idx="12" hasCustomPrompt="1"/>
          </p:nvPr>
        </p:nvSpPr>
        <p:spPr bwMode="gray">
          <a:xfrm>
            <a:off x="323850" y="6453188"/>
            <a:ext cx="8496300" cy="144462"/>
          </a:xfrm>
        </p:spPr>
        <p:txBody>
          <a:bodyPr tIns="0" bIns="36000" anchor="b" anchorCtr="0"/>
          <a:lstStyle>
            <a:lvl1pPr marL="0" marR="0" indent="0" algn="l" defTabSz="914400" rtl="0" eaLnBrk="1" fontAlgn="auto" latinLnBrk="0" hangingPunct="1">
              <a:lnSpc>
                <a:spcPct val="100000"/>
              </a:lnSpc>
              <a:spcBef>
                <a:spcPts val="0"/>
              </a:spcBef>
              <a:spcAft>
                <a:spcPts val="0"/>
              </a:spcAft>
              <a:buClrTx/>
              <a:buSzTx/>
              <a:buFont typeface="Arial" pitchFamily="34" charset="0"/>
              <a:buNone/>
              <a:tabLst/>
              <a:defRPr sz="800">
                <a:solidFill>
                  <a:schemeClr val="bg2"/>
                </a:solidFill>
              </a:defRPr>
            </a:lvl1pPr>
            <a:lvl2pPr marL="0" indent="0">
              <a:spcBef>
                <a:spcPts val="300"/>
              </a:spcBef>
              <a:spcAft>
                <a:spcPts val="0"/>
              </a:spcAft>
              <a:buFont typeface="Arial" pitchFamily="34" charset="0"/>
              <a:buNone/>
              <a:defRPr sz="900">
                <a:solidFill>
                  <a:schemeClr val="bg2"/>
                </a:solidFill>
              </a:defRPr>
            </a:lvl2pPr>
            <a:lvl3pPr marL="0" indent="0">
              <a:spcBef>
                <a:spcPts val="300"/>
              </a:spcBef>
              <a:spcAft>
                <a:spcPts val="0"/>
              </a:spcAft>
              <a:buFont typeface="Arial" pitchFamily="34" charset="0"/>
              <a:buNone/>
              <a:defRPr sz="900">
                <a:solidFill>
                  <a:schemeClr val="bg2"/>
                </a:solidFill>
              </a:defRPr>
            </a:lvl3pPr>
            <a:lvl4pPr marL="0" indent="0">
              <a:spcBef>
                <a:spcPts val="300"/>
              </a:spcBef>
              <a:spcAft>
                <a:spcPts val="0"/>
              </a:spcAft>
              <a:buNone/>
              <a:defRPr sz="900">
                <a:solidFill>
                  <a:schemeClr val="bg2"/>
                </a:solidFill>
              </a:defRPr>
            </a:lvl4pPr>
            <a:lvl5pPr marL="0" indent="0">
              <a:spcBef>
                <a:spcPts val="300"/>
              </a:spcBef>
              <a:spcAft>
                <a:spcPts val="0"/>
              </a:spcAft>
              <a:buNone/>
              <a:defRPr sz="900" b="0">
                <a:solidFill>
                  <a:schemeClr val="bg2"/>
                </a:solidFill>
              </a:defRPr>
            </a:lvl5pPr>
            <a:lvl6pPr marL="0" indent="0">
              <a:spcBef>
                <a:spcPts val="300"/>
              </a:spcBef>
              <a:buFont typeface="Arial" pitchFamily="34" charset="0"/>
              <a:buNone/>
              <a:defRPr sz="900">
                <a:solidFill>
                  <a:schemeClr val="bg2"/>
                </a:solidFill>
              </a:defRPr>
            </a:lvl6pPr>
            <a:lvl7pPr marL="0" indent="0">
              <a:spcBef>
                <a:spcPts val="300"/>
              </a:spcBef>
              <a:buFont typeface="Arial" pitchFamily="34" charset="0"/>
              <a:buNone/>
              <a:defRPr sz="900">
                <a:solidFill>
                  <a:schemeClr val="bg2"/>
                </a:solidFill>
              </a:defRPr>
            </a:lvl7pPr>
            <a:lvl8pPr marL="0" indent="0">
              <a:spcBef>
                <a:spcPts val="300"/>
              </a:spcBef>
              <a:buFont typeface="Arial" pitchFamily="34" charset="0"/>
              <a:buNone/>
              <a:defRPr sz="900">
                <a:solidFill>
                  <a:schemeClr val="bg2"/>
                </a:solidFill>
              </a:defRPr>
            </a:lvl8pPr>
            <a:lvl9pPr marL="0" indent="0">
              <a:spcBef>
                <a:spcPts val="300"/>
              </a:spcBef>
              <a:buFont typeface="Arial" pitchFamily="34" charset="0"/>
              <a:buNone/>
              <a:defRPr sz="900">
                <a:solidFill>
                  <a:schemeClr val="bg2"/>
                </a:solidFill>
              </a:defRPr>
            </a:lvl9pPr>
          </a:lstStyle>
          <a:p>
            <a:pPr lvl="0"/>
            <a:r>
              <a:rPr lang="en-US" noProof="0" dirty="0" smtClean="0"/>
              <a:t>[Source information]</a:t>
            </a:r>
          </a:p>
        </p:txBody>
      </p:sp>
      <p:sp>
        <p:nvSpPr>
          <p:cNvPr id="6" name="Title 5"/>
          <p:cNvSpPr>
            <a:spLocks noGrp="1"/>
          </p:cNvSpPr>
          <p:nvPr>
            <p:ph type="title" hasCustomPrompt="1"/>
          </p:nvPr>
        </p:nvSpPr>
        <p:spPr bwMode="gray"/>
        <p:txBody>
          <a:bodyPr/>
          <a:lstStyle>
            <a:lvl1pPr>
              <a:defRPr>
                <a:latin typeface="Arial" pitchFamily="34" charset="0"/>
              </a:defRPr>
            </a:lvl1pPr>
          </a:lstStyle>
          <a:p>
            <a:r>
              <a:rPr lang="en-US" dirty="0" smtClean="0"/>
              <a:t>Click to add text</a:t>
            </a:r>
            <a:endParaRPr lang="en-GB" dirty="0"/>
          </a:p>
        </p:txBody>
      </p:sp>
    </p:spTree>
    <p:extLst>
      <p:ext uri="{BB962C8B-B14F-4D97-AF65-F5344CB8AC3E}">
        <p14:creationId xmlns:p14="http://schemas.microsoft.com/office/powerpoint/2010/main" xmlns="" val="299189207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5" name="Content Placeholder 4"/>
          <p:cNvSpPr>
            <a:spLocks noGrp="1"/>
          </p:cNvSpPr>
          <p:nvPr>
            <p:ph sz="quarter" idx="13" hasCustomPrompt="1"/>
          </p:nvPr>
        </p:nvSpPr>
        <p:spPr/>
        <p:txBody>
          <a:body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p>
        </p:txBody>
      </p:sp>
      <p:sp>
        <p:nvSpPr>
          <p:cNvPr id="6" name="Textplatzhalter 6"/>
          <p:cNvSpPr>
            <a:spLocks noGrp="1"/>
          </p:cNvSpPr>
          <p:nvPr>
            <p:ph type="body" sz="quarter" idx="12" hasCustomPrompt="1"/>
          </p:nvPr>
        </p:nvSpPr>
        <p:spPr bwMode="gray">
          <a:xfrm>
            <a:off x="323850" y="6453188"/>
            <a:ext cx="8496300" cy="144462"/>
          </a:xfrm>
        </p:spPr>
        <p:txBody>
          <a:bodyPr tIns="0" bIns="36000" anchor="b" anchorCtr="0"/>
          <a:lstStyle>
            <a:lvl1pPr marL="0" indent="0">
              <a:spcBef>
                <a:spcPts val="0"/>
              </a:spcBef>
              <a:spcAft>
                <a:spcPts val="0"/>
              </a:spcAft>
              <a:buFont typeface="Arial" pitchFamily="34" charset="0"/>
              <a:buNone/>
              <a:defRPr sz="800" baseline="0">
                <a:solidFill>
                  <a:schemeClr val="bg2"/>
                </a:solidFill>
              </a:defRPr>
            </a:lvl1pPr>
            <a:lvl2pPr marL="0" indent="0">
              <a:spcBef>
                <a:spcPts val="0"/>
              </a:spcBef>
              <a:spcAft>
                <a:spcPts val="0"/>
              </a:spcAft>
              <a:buFont typeface="Arial" pitchFamily="34" charset="0"/>
              <a:buNone/>
              <a:defRPr sz="800">
                <a:solidFill>
                  <a:schemeClr val="bg2"/>
                </a:solidFill>
              </a:defRPr>
            </a:lvl2pPr>
            <a:lvl3pPr marL="0" indent="0">
              <a:spcBef>
                <a:spcPts val="0"/>
              </a:spcBef>
              <a:spcAft>
                <a:spcPts val="0"/>
              </a:spcAft>
              <a:buFont typeface="Arial" pitchFamily="34" charset="0"/>
              <a:buNone/>
              <a:defRPr sz="800">
                <a:solidFill>
                  <a:schemeClr val="bg2"/>
                </a:solidFill>
              </a:defRPr>
            </a:lvl3pPr>
            <a:lvl4pPr marL="0" indent="0">
              <a:spcBef>
                <a:spcPts val="0"/>
              </a:spcBef>
              <a:spcAft>
                <a:spcPts val="0"/>
              </a:spcAft>
              <a:buNone/>
              <a:defRPr sz="800">
                <a:solidFill>
                  <a:schemeClr val="bg2"/>
                </a:solidFill>
              </a:defRPr>
            </a:lvl4pPr>
            <a:lvl5pPr marL="0" indent="0">
              <a:spcBef>
                <a:spcPts val="300"/>
              </a:spcBef>
              <a:spcAft>
                <a:spcPts val="0"/>
              </a:spcAft>
              <a:buNone/>
              <a:defRPr sz="900" b="0">
                <a:solidFill>
                  <a:schemeClr val="bg2"/>
                </a:solidFill>
              </a:defRPr>
            </a:lvl5pPr>
            <a:lvl6pPr marL="0" indent="0">
              <a:spcBef>
                <a:spcPts val="0"/>
              </a:spcBef>
              <a:buFont typeface="Arial" pitchFamily="34" charset="0"/>
              <a:buNone/>
              <a:defRPr sz="800">
                <a:solidFill>
                  <a:schemeClr val="bg2"/>
                </a:solidFill>
              </a:defRPr>
            </a:lvl6pPr>
            <a:lvl7pPr marL="0" indent="0">
              <a:spcBef>
                <a:spcPts val="0"/>
              </a:spcBef>
              <a:buFont typeface="Arial" pitchFamily="34" charset="0"/>
              <a:buNone/>
              <a:defRPr sz="800">
                <a:solidFill>
                  <a:schemeClr val="bg2"/>
                </a:solidFill>
              </a:defRPr>
            </a:lvl7pPr>
            <a:lvl8pPr marL="0" indent="0">
              <a:spcBef>
                <a:spcPts val="0"/>
              </a:spcBef>
              <a:buFont typeface="Arial" pitchFamily="34" charset="0"/>
              <a:buNone/>
              <a:defRPr sz="800">
                <a:solidFill>
                  <a:schemeClr val="bg2"/>
                </a:solidFill>
              </a:defRPr>
            </a:lvl8pPr>
            <a:lvl9pPr marL="0" indent="0">
              <a:spcBef>
                <a:spcPts val="0"/>
              </a:spcBef>
              <a:buFont typeface="Arial" pitchFamily="34" charset="0"/>
              <a:buNone/>
              <a:defRPr sz="800">
                <a:solidFill>
                  <a:schemeClr val="bg2"/>
                </a:solidFill>
              </a:defRPr>
            </a:lvl9pPr>
          </a:lstStyle>
          <a:p>
            <a:pPr lvl="0"/>
            <a:r>
              <a:rPr lang="en-US" noProof="0" dirty="0" smtClean="0"/>
              <a:t>[Source information]</a:t>
            </a:r>
          </a:p>
        </p:txBody>
      </p:sp>
      <p:sp>
        <p:nvSpPr>
          <p:cNvPr id="4" name="Title 3"/>
          <p:cNvSpPr>
            <a:spLocks noGrp="1"/>
          </p:cNvSpPr>
          <p:nvPr>
            <p:ph type="title" hasCustomPrompt="1"/>
          </p:nvPr>
        </p:nvSpPr>
        <p:spPr bwMode="gray"/>
        <p:txBody>
          <a:bodyPr/>
          <a:lstStyle>
            <a:lvl1pPr>
              <a:defRPr>
                <a:latin typeface="Arial" pitchFamily="34" charset="0"/>
              </a:defRPr>
            </a:lvl1pPr>
          </a:lstStyle>
          <a:p>
            <a:r>
              <a:rPr lang="en-US" dirty="0" smtClean="0"/>
              <a:t>Click to add text</a:t>
            </a:r>
            <a:endParaRPr lang="en-GB" dirty="0"/>
          </a:p>
        </p:txBody>
      </p:sp>
    </p:spTree>
    <p:extLst>
      <p:ext uri="{BB962C8B-B14F-4D97-AF65-F5344CB8AC3E}">
        <p14:creationId xmlns:p14="http://schemas.microsoft.com/office/powerpoint/2010/main" xmlns="" val="3917316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ntents">
    <p:spTree>
      <p:nvGrpSpPr>
        <p:cNvPr id="1" name=""/>
        <p:cNvGrpSpPr/>
        <p:nvPr/>
      </p:nvGrpSpPr>
      <p:grpSpPr>
        <a:xfrm>
          <a:off x="0" y="0"/>
          <a:ext cx="0" cy="0"/>
          <a:chOff x="0" y="0"/>
          <a:chExt cx="0" cy="0"/>
        </a:xfrm>
      </p:grpSpPr>
      <p:sp>
        <p:nvSpPr>
          <p:cNvPr id="3" name="Title 2"/>
          <p:cNvSpPr>
            <a:spLocks noGrp="1"/>
          </p:cNvSpPr>
          <p:nvPr>
            <p:ph type="title" hasCustomPrompt="1"/>
          </p:nvPr>
        </p:nvSpPr>
        <p:spPr bwMode="gray"/>
        <p:txBody>
          <a:bodyPr/>
          <a:lstStyle/>
          <a:p>
            <a:r>
              <a:rPr lang="en-US" noProof="0" dirty="0" smtClean="0"/>
              <a:t>Click to add text</a:t>
            </a:r>
            <a:endParaRPr lang="en-GB" dirty="0"/>
          </a:p>
        </p:txBody>
      </p:sp>
      <p:sp>
        <p:nvSpPr>
          <p:cNvPr id="8" name="Textplatzhalter 6"/>
          <p:cNvSpPr>
            <a:spLocks noGrp="1"/>
          </p:cNvSpPr>
          <p:nvPr>
            <p:ph type="body" sz="quarter" idx="12" hasCustomPrompt="1"/>
          </p:nvPr>
        </p:nvSpPr>
        <p:spPr bwMode="gray">
          <a:xfrm>
            <a:off x="323850" y="6453188"/>
            <a:ext cx="8496300" cy="144462"/>
          </a:xfrm>
        </p:spPr>
        <p:txBody>
          <a:bodyPr tIns="0" bIns="36000" anchor="b" anchorCtr="0"/>
          <a:lstStyle>
            <a:lvl1pPr marL="0" indent="0">
              <a:spcBef>
                <a:spcPts val="0"/>
              </a:spcBef>
              <a:spcAft>
                <a:spcPts val="0"/>
              </a:spcAft>
              <a:buFont typeface="Arial" pitchFamily="34" charset="0"/>
              <a:buNone/>
              <a:defRPr sz="800" baseline="0">
                <a:solidFill>
                  <a:schemeClr val="bg2"/>
                </a:solidFill>
              </a:defRPr>
            </a:lvl1pPr>
            <a:lvl2pPr marL="0" indent="0">
              <a:spcBef>
                <a:spcPts val="0"/>
              </a:spcBef>
              <a:spcAft>
                <a:spcPts val="0"/>
              </a:spcAft>
              <a:buFont typeface="Arial" pitchFamily="34" charset="0"/>
              <a:buNone/>
              <a:defRPr sz="800">
                <a:solidFill>
                  <a:schemeClr val="bg2"/>
                </a:solidFill>
              </a:defRPr>
            </a:lvl2pPr>
            <a:lvl3pPr marL="0" indent="0">
              <a:spcBef>
                <a:spcPts val="0"/>
              </a:spcBef>
              <a:spcAft>
                <a:spcPts val="0"/>
              </a:spcAft>
              <a:buFont typeface="Arial" pitchFamily="34" charset="0"/>
              <a:buNone/>
              <a:defRPr sz="800">
                <a:solidFill>
                  <a:schemeClr val="bg2"/>
                </a:solidFill>
              </a:defRPr>
            </a:lvl3pPr>
            <a:lvl4pPr marL="0" indent="0">
              <a:spcBef>
                <a:spcPts val="0"/>
              </a:spcBef>
              <a:spcAft>
                <a:spcPts val="0"/>
              </a:spcAft>
              <a:buNone/>
              <a:defRPr sz="800">
                <a:solidFill>
                  <a:schemeClr val="bg2"/>
                </a:solidFill>
              </a:defRPr>
            </a:lvl4pPr>
            <a:lvl5pPr marL="0" indent="0">
              <a:spcBef>
                <a:spcPts val="300"/>
              </a:spcBef>
              <a:spcAft>
                <a:spcPts val="0"/>
              </a:spcAft>
              <a:buNone/>
              <a:defRPr sz="900" b="0">
                <a:solidFill>
                  <a:schemeClr val="bg2"/>
                </a:solidFill>
              </a:defRPr>
            </a:lvl5pPr>
            <a:lvl6pPr marL="0" indent="0">
              <a:spcBef>
                <a:spcPts val="0"/>
              </a:spcBef>
              <a:buFont typeface="Arial" pitchFamily="34" charset="0"/>
              <a:buNone/>
              <a:defRPr sz="800">
                <a:solidFill>
                  <a:schemeClr val="bg2"/>
                </a:solidFill>
              </a:defRPr>
            </a:lvl6pPr>
            <a:lvl7pPr marL="0" indent="0">
              <a:spcBef>
                <a:spcPts val="0"/>
              </a:spcBef>
              <a:buFont typeface="Arial" pitchFamily="34" charset="0"/>
              <a:buNone/>
              <a:defRPr sz="800">
                <a:solidFill>
                  <a:schemeClr val="bg2"/>
                </a:solidFill>
              </a:defRPr>
            </a:lvl7pPr>
            <a:lvl8pPr marL="0" indent="0">
              <a:spcBef>
                <a:spcPts val="0"/>
              </a:spcBef>
              <a:buFont typeface="Arial" pitchFamily="34" charset="0"/>
              <a:buNone/>
              <a:defRPr sz="800">
                <a:solidFill>
                  <a:schemeClr val="bg2"/>
                </a:solidFill>
              </a:defRPr>
            </a:lvl8pPr>
            <a:lvl9pPr marL="0" indent="0">
              <a:spcBef>
                <a:spcPts val="0"/>
              </a:spcBef>
              <a:buFont typeface="Arial" pitchFamily="34" charset="0"/>
              <a:buNone/>
              <a:defRPr sz="800">
                <a:solidFill>
                  <a:schemeClr val="bg2"/>
                </a:solidFill>
              </a:defRPr>
            </a:lvl9pPr>
          </a:lstStyle>
          <a:p>
            <a:pPr lvl="0"/>
            <a:r>
              <a:rPr lang="en-US" noProof="0" dirty="0" smtClean="0"/>
              <a:t>[Source information]</a:t>
            </a:r>
          </a:p>
        </p:txBody>
      </p:sp>
      <p:sp>
        <p:nvSpPr>
          <p:cNvPr id="13" name="Content Placeholder 4"/>
          <p:cNvSpPr>
            <a:spLocks noGrp="1"/>
          </p:cNvSpPr>
          <p:nvPr>
            <p:ph sz="quarter" idx="13" hasCustomPrompt="1"/>
          </p:nvPr>
        </p:nvSpPr>
        <p:spPr>
          <a:xfrm>
            <a:off x="323528" y="1052736"/>
            <a:ext cx="4177035" cy="5328592"/>
          </a:xfrm>
        </p:spPr>
        <p:txBody>
          <a:body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p>
        </p:txBody>
      </p:sp>
      <p:sp>
        <p:nvSpPr>
          <p:cNvPr id="14" name="Content Placeholder 4"/>
          <p:cNvSpPr>
            <a:spLocks noGrp="1"/>
          </p:cNvSpPr>
          <p:nvPr>
            <p:ph sz="quarter" idx="14" hasCustomPrompt="1"/>
          </p:nvPr>
        </p:nvSpPr>
        <p:spPr>
          <a:xfrm>
            <a:off x="4644010" y="1052736"/>
            <a:ext cx="4177035" cy="5328592"/>
          </a:xfrm>
        </p:spPr>
        <p:txBody>
          <a:body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p>
        </p:txBody>
      </p:sp>
    </p:spTree>
    <p:extLst>
      <p:ext uri="{BB962C8B-B14F-4D97-AF65-F5344CB8AC3E}">
        <p14:creationId xmlns:p14="http://schemas.microsoft.com/office/powerpoint/2010/main" xmlns="" val="225044017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hree Contents">
    <p:spTree>
      <p:nvGrpSpPr>
        <p:cNvPr id="1" name=""/>
        <p:cNvGrpSpPr/>
        <p:nvPr/>
      </p:nvGrpSpPr>
      <p:grpSpPr>
        <a:xfrm>
          <a:off x="0" y="0"/>
          <a:ext cx="0" cy="0"/>
          <a:chOff x="0" y="0"/>
          <a:chExt cx="0" cy="0"/>
        </a:xfrm>
      </p:grpSpPr>
      <p:sp>
        <p:nvSpPr>
          <p:cNvPr id="3" name="Title 2"/>
          <p:cNvSpPr>
            <a:spLocks noGrp="1"/>
          </p:cNvSpPr>
          <p:nvPr>
            <p:ph type="title" hasCustomPrompt="1"/>
          </p:nvPr>
        </p:nvSpPr>
        <p:spPr bwMode="gray"/>
        <p:txBody>
          <a:bodyPr/>
          <a:lstStyle/>
          <a:p>
            <a:r>
              <a:rPr lang="en-US" dirty="0" smtClean="0"/>
              <a:t>Click to add text</a:t>
            </a:r>
            <a:endParaRPr lang="en-GB" dirty="0"/>
          </a:p>
        </p:txBody>
      </p:sp>
      <p:sp>
        <p:nvSpPr>
          <p:cNvPr id="10" name="Textplatzhalter 6"/>
          <p:cNvSpPr>
            <a:spLocks noGrp="1"/>
          </p:cNvSpPr>
          <p:nvPr>
            <p:ph type="body" sz="quarter" idx="12" hasCustomPrompt="1"/>
          </p:nvPr>
        </p:nvSpPr>
        <p:spPr bwMode="gray">
          <a:xfrm>
            <a:off x="323850" y="6453188"/>
            <a:ext cx="8496300" cy="144462"/>
          </a:xfrm>
        </p:spPr>
        <p:txBody>
          <a:bodyPr tIns="0" bIns="36000" anchor="b" anchorCtr="0"/>
          <a:lstStyle>
            <a:lvl1pPr marL="0" indent="0">
              <a:spcBef>
                <a:spcPts val="0"/>
              </a:spcBef>
              <a:spcAft>
                <a:spcPts val="0"/>
              </a:spcAft>
              <a:buFont typeface="Arial" pitchFamily="34" charset="0"/>
              <a:buNone/>
              <a:defRPr sz="800" baseline="0">
                <a:solidFill>
                  <a:schemeClr val="bg2"/>
                </a:solidFill>
              </a:defRPr>
            </a:lvl1pPr>
            <a:lvl2pPr marL="0" indent="0">
              <a:spcBef>
                <a:spcPts val="0"/>
              </a:spcBef>
              <a:spcAft>
                <a:spcPts val="0"/>
              </a:spcAft>
              <a:buFont typeface="Arial" pitchFamily="34" charset="0"/>
              <a:buNone/>
              <a:defRPr sz="800">
                <a:solidFill>
                  <a:schemeClr val="bg2"/>
                </a:solidFill>
              </a:defRPr>
            </a:lvl2pPr>
            <a:lvl3pPr marL="0" indent="0">
              <a:spcBef>
                <a:spcPts val="0"/>
              </a:spcBef>
              <a:spcAft>
                <a:spcPts val="0"/>
              </a:spcAft>
              <a:buFont typeface="Arial" pitchFamily="34" charset="0"/>
              <a:buNone/>
              <a:defRPr sz="800">
                <a:solidFill>
                  <a:schemeClr val="bg2"/>
                </a:solidFill>
              </a:defRPr>
            </a:lvl3pPr>
            <a:lvl4pPr marL="0" indent="0">
              <a:spcBef>
                <a:spcPts val="0"/>
              </a:spcBef>
              <a:spcAft>
                <a:spcPts val="0"/>
              </a:spcAft>
              <a:buNone/>
              <a:defRPr sz="800">
                <a:solidFill>
                  <a:schemeClr val="bg2"/>
                </a:solidFill>
              </a:defRPr>
            </a:lvl4pPr>
            <a:lvl5pPr marL="0" indent="0">
              <a:spcBef>
                <a:spcPts val="300"/>
              </a:spcBef>
              <a:spcAft>
                <a:spcPts val="0"/>
              </a:spcAft>
              <a:buNone/>
              <a:defRPr sz="900" b="0">
                <a:solidFill>
                  <a:schemeClr val="bg2"/>
                </a:solidFill>
              </a:defRPr>
            </a:lvl5pPr>
            <a:lvl6pPr marL="0" indent="0">
              <a:spcBef>
                <a:spcPts val="0"/>
              </a:spcBef>
              <a:buFont typeface="Arial" pitchFamily="34" charset="0"/>
              <a:buNone/>
              <a:defRPr sz="800">
                <a:solidFill>
                  <a:schemeClr val="bg2"/>
                </a:solidFill>
              </a:defRPr>
            </a:lvl6pPr>
            <a:lvl7pPr marL="0" indent="0">
              <a:spcBef>
                <a:spcPts val="0"/>
              </a:spcBef>
              <a:buFont typeface="Arial" pitchFamily="34" charset="0"/>
              <a:buNone/>
              <a:defRPr sz="800">
                <a:solidFill>
                  <a:schemeClr val="bg2"/>
                </a:solidFill>
              </a:defRPr>
            </a:lvl7pPr>
            <a:lvl8pPr marL="0" indent="0">
              <a:spcBef>
                <a:spcPts val="0"/>
              </a:spcBef>
              <a:buFont typeface="Arial" pitchFamily="34" charset="0"/>
              <a:buNone/>
              <a:defRPr sz="800">
                <a:solidFill>
                  <a:schemeClr val="bg2"/>
                </a:solidFill>
              </a:defRPr>
            </a:lvl8pPr>
            <a:lvl9pPr marL="0" indent="0">
              <a:spcBef>
                <a:spcPts val="0"/>
              </a:spcBef>
              <a:buFont typeface="Arial" pitchFamily="34" charset="0"/>
              <a:buNone/>
              <a:defRPr sz="800">
                <a:solidFill>
                  <a:schemeClr val="bg2"/>
                </a:solidFill>
              </a:defRPr>
            </a:lvl9pPr>
          </a:lstStyle>
          <a:p>
            <a:pPr lvl="0"/>
            <a:r>
              <a:rPr lang="en-US" noProof="0" dirty="0" smtClean="0"/>
              <a:t>[Source information]</a:t>
            </a:r>
          </a:p>
        </p:txBody>
      </p:sp>
      <p:sp>
        <p:nvSpPr>
          <p:cNvPr id="13" name="Content Placeholder 4"/>
          <p:cNvSpPr>
            <a:spLocks noGrp="1"/>
          </p:cNvSpPr>
          <p:nvPr>
            <p:ph sz="quarter" idx="13" hasCustomPrompt="1"/>
          </p:nvPr>
        </p:nvSpPr>
        <p:spPr>
          <a:xfrm>
            <a:off x="323528" y="1052736"/>
            <a:ext cx="2735585" cy="5328592"/>
          </a:xfrm>
        </p:spPr>
        <p:txBody>
          <a:body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p>
        </p:txBody>
      </p:sp>
      <p:sp>
        <p:nvSpPr>
          <p:cNvPr id="14" name="Content Placeholder 4"/>
          <p:cNvSpPr>
            <a:spLocks noGrp="1"/>
          </p:cNvSpPr>
          <p:nvPr>
            <p:ph sz="quarter" idx="14" hasCustomPrompt="1"/>
          </p:nvPr>
        </p:nvSpPr>
        <p:spPr>
          <a:xfrm>
            <a:off x="3203810" y="1052670"/>
            <a:ext cx="2735585" cy="5328592"/>
          </a:xfrm>
        </p:spPr>
        <p:txBody>
          <a:body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p>
        </p:txBody>
      </p:sp>
      <p:sp>
        <p:nvSpPr>
          <p:cNvPr id="15" name="Content Placeholder 4"/>
          <p:cNvSpPr>
            <a:spLocks noGrp="1"/>
          </p:cNvSpPr>
          <p:nvPr>
            <p:ph sz="quarter" idx="15" hasCustomPrompt="1"/>
          </p:nvPr>
        </p:nvSpPr>
        <p:spPr>
          <a:xfrm>
            <a:off x="6084210" y="1052604"/>
            <a:ext cx="2735585" cy="5328592"/>
          </a:xfrm>
        </p:spPr>
        <p:txBody>
          <a:body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p>
        </p:txBody>
      </p:sp>
    </p:spTree>
    <p:extLst>
      <p:ext uri="{BB962C8B-B14F-4D97-AF65-F5344CB8AC3E}">
        <p14:creationId xmlns:p14="http://schemas.microsoft.com/office/powerpoint/2010/main" xmlns="" val="20684519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ags" Target="../tags/tag1.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Ref idx="1001">
        <a:schemeClr val="bg1"/>
      </p:bgRef>
    </p:bg>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19" cstate="print">
            <a:extLst>
              <a:ext uri="{28A0092B-C50C-407E-A947-70E740481C1C}">
                <a14:useLocalDpi xmlns:a14="http://schemas.microsoft.com/office/drawing/2010/main" xmlns="" val="0"/>
              </a:ext>
            </a:extLst>
          </a:blip>
          <a:stretch>
            <a:fillRect/>
          </a:stretch>
        </p:blipFill>
        <p:spPr bwMode="gray">
          <a:xfrm>
            <a:off x="8170863" y="260560"/>
            <a:ext cx="649287" cy="649287"/>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itle Placeholder 1"/>
          <p:cNvSpPr>
            <a:spLocks noGrp="1"/>
          </p:cNvSpPr>
          <p:nvPr>
            <p:ph type="title"/>
          </p:nvPr>
        </p:nvSpPr>
        <p:spPr bwMode="gray">
          <a:xfrm>
            <a:off x="323850" y="260648"/>
            <a:ext cx="6335713" cy="647402"/>
          </a:xfrm>
          <a:prstGeom prst="rect">
            <a:avLst/>
          </a:prstGeom>
        </p:spPr>
        <p:txBody>
          <a:bodyPr vert="horz" lIns="0" tIns="0" rIns="0" bIns="0" rtlCol="0" anchor="b" anchorCtr="0">
            <a:noAutofit/>
          </a:bodyPr>
          <a:lstStyle/>
          <a:p>
            <a:r>
              <a:rPr lang="en-US" noProof="0" dirty="0" smtClean="0"/>
              <a:t>Click to add text</a:t>
            </a:r>
            <a:endParaRPr lang="en-US" noProof="0" dirty="0"/>
          </a:p>
        </p:txBody>
      </p:sp>
      <p:sp>
        <p:nvSpPr>
          <p:cNvPr id="3" name="Text Placeholder 2"/>
          <p:cNvSpPr>
            <a:spLocks noGrp="1"/>
          </p:cNvSpPr>
          <p:nvPr>
            <p:ph type="body" idx="1"/>
            <p:custDataLst>
              <p:tags r:id="rId17"/>
            </p:custDataLst>
          </p:nvPr>
        </p:nvSpPr>
        <p:spPr bwMode="gray">
          <a:xfrm>
            <a:off x="323528" y="1052736"/>
            <a:ext cx="8496944" cy="5328592"/>
          </a:xfrm>
          <a:prstGeom prst="rect">
            <a:avLst/>
          </a:prstGeom>
        </p:spPr>
        <p:txBody>
          <a:bodyPr vert="horz" lIns="0" tIns="18000" rIns="0" bIns="0" rtlCol="0" anchor="t" anchorCtr="0">
            <a:noAutofit/>
          </a:bodyPr>
          <a:lstStyle/>
          <a:p>
            <a:pPr lvl="0"/>
            <a:r>
              <a:rPr lang="en-US" noProof="0" dirty="0" smtClean="0"/>
              <a:t>Click to add text</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a:p>
            <a:pPr lvl="5"/>
            <a:r>
              <a:rPr lang="en-US" noProof="0" dirty="0" smtClean="0"/>
              <a:t>Sixth level</a:t>
            </a:r>
          </a:p>
          <a:p>
            <a:pPr lvl="6"/>
            <a:r>
              <a:rPr lang="en-US" noProof="0" dirty="0" smtClean="0"/>
              <a:t>Seventh level</a:t>
            </a:r>
          </a:p>
          <a:p>
            <a:pPr lvl="6"/>
            <a:r>
              <a:rPr lang="en-US" noProof="0" dirty="0" smtClean="0"/>
              <a:t>Eighth level</a:t>
            </a:r>
          </a:p>
          <a:p>
            <a:pPr lvl="8"/>
            <a:r>
              <a:rPr lang="en-US" noProof="0" dirty="0" smtClean="0"/>
              <a:t>Ninth level</a:t>
            </a:r>
          </a:p>
        </p:txBody>
      </p:sp>
      <p:sp>
        <p:nvSpPr>
          <p:cNvPr id="4" name="VCT_Marker_ID_4" hidden="1"/>
          <p:cNvSpPr/>
          <p:nvPr>
            <p:custDataLst>
              <p:tags r:id="rId18"/>
            </p:custDataLst>
          </p:nvPr>
        </p:nvSpPr>
        <p:spPr bwMode="gray">
          <a:xfrm>
            <a:off x="1270000" y="127000"/>
            <a:ext cx="127000" cy="1270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indent="0" algn="ctr">
              <a:buFont typeface="Courier New" pitchFamily="49" charset="0"/>
              <a:buNone/>
            </a:pPr>
            <a:endParaRPr lang="en-US" sz="1600" dirty="0" smtClean="0">
              <a:solidFill>
                <a:schemeClr val="tx1"/>
              </a:solidFill>
              <a:latin typeface="Arial" pitchFamily="34" charset="0"/>
            </a:endParaRPr>
          </a:p>
        </p:txBody>
      </p:sp>
      <p:grpSp>
        <p:nvGrpSpPr>
          <p:cNvPr id="12" name="Gruppieren 11"/>
          <p:cNvGrpSpPr/>
          <p:nvPr/>
        </p:nvGrpSpPr>
        <p:grpSpPr bwMode="gray">
          <a:xfrm>
            <a:off x="323850" y="-315520"/>
            <a:ext cx="8496740" cy="216030"/>
            <a:chOff x="323850" y="-531550"/>
            <a:chExt cx="8496740" cy="432060"/>
          </a:xfrm>
        </p:grpSpPr>
        <p:cxnSp>
          <p:nvCxnSpPr>
            <p:cNvPr id="23" name="Gerade Verbindung 22"/>
            <p:cNvCxnSpPr/>
            <p:nvPr userDrawn="1"/>
          </p:nvCxnSpPr>
          <p:spPr bwMode="gray">
            <a:xfrm rot="5400000">
              <a:off x="10782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Gerade Verbindung 23"/>
            <p:cNvCxnSpPr/>
            <p:nvPr userDrawn="1"/>
          </p:nvCxnSpPr>
          <p:spPr bwMode="gray">
            <a:xfrm rot="5400000">
              <a:off x="14035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Gerade Verbindung 24"/>
            <p:cNvCxnSpPr/>
            <p:nvPr userDrawn="1"/>
          </p:nvCxnSpPr>
          <p:spPr bwMode="gray">
            <a:xfrm rot="5400000">
              <a:off x="15475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Gerade Verbindung 26"/>
            <p:cNvCxnSpPr/>
            <p:nvPr userDrawn="1"/>
          </p:nvCxnSpPr>
          <p:spPr bwMode="gray">
            <a:xfrm rot="5400000">
              <a:off x="28437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Gerade Verbindung 27"/>
            <p:cNvCxnSpPr/>
            <p:nvPr userDrawn="1"/>
          </p:nvCxnSpPr>
          <p:spPr bwMode="gray">
            <a:xfrm rot="5400000">
              <a:off x="29877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Gerade Verbindung 28"/>
            <p:cNvCxnSpPr/>
            <p:nvPr userDrawn="1"/>
          </p:nvCxnSpPr>
          <p:spPr bwMode="gray">
            <a:xfrm rot="5400000">
              <a:off x="42839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Gerade Verbindung 29"/>
            <p:cNvCxnSpPr/>
            <p:nvPr userDrawn="1"/>
          </p:nvCxnSpPr>
          <p:spPr bwMode="gray">
            <a:xfrm rot="5400000">
              <a:off x="44279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Gerade Verbindung 30"/>
            <p:cNvCxnSpPr/>
            <p:nvPr userDrawn="1"/>
          </p:nvCxnSpPr>
          <p:spPr bwMode="gray">
            <a:xfrm rot="5400000">
              <a:off x="57241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Gerade Verbindung 31"/>
            <p:cNvCxnSpPr/>
            <p:nvPr userDrawn="1"/>
          </p:nvCxnSpPr>
          <p:spPr bwMode="gray">
            <a:xfrm rot="5400000">
              <a:off x="58681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Gerade Verbindung 32"/>
            <p:cNvCxnSpPr/>
            <p:nvPr userDrawn="1"/>
          </p:nvCxnSpPr>
          <p:spPr bwMode="gray">
            <a:xfrm rot="5400000">
              <a:off x="71643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Gerade Verbindung 33"/>
            <p:cNvCxnSpPr/>
            <p:nvPr userDrawn="1"/>
          </p:nvCxnSpPr>
          <p:spPr bwMode="gray">
            <a:xfrm rot="5400000">
              <a:off x="73083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Gerade Verbindung 34"/>
            <p:cNvCxnSpPr/>
            <p:nvPr userDrawn="1"/>
          </p:nvCxnSpPr>
          <p:spPr bwMode="gray">
            <a:xfrm rot="5400000">
              <a:off x="86045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8" name="Gruppieren 37"/>
          <p:cNvGrpSpPr/>
          <p:nvPr/>
        </p:nvGrpSpPr>
        <p:grpSpPr bwMode="gray">
          <a:xfrm>
            <a:off x="323410" y="6957490"/>
            <a:ext cx="8496740" cy="216030"/>
            <a:chOff x="323850" y="-531550"/>
            <a:chExt cx="8496740" cy="432060"/>
          </a:xfrm>
        </p:grpSpPr>
        <p:cxnSp>
          <p:nvCxnSpPr>
            <p:cNvPr id="39" name="Gerade Verbindung 38"/>
            <p:cNvCxnSpPr/>
            <p:nvPr userDrawn="1"/>
          </p:nvCxnSpPr>
          <p:spPr bwMode="gray">
            <a:xfrm rot="5400000">
              <a:off x="10782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Gerade Verbindung 39"/>
            <p:cNvCxnSpPr/>
            <p:nvPr userDrawn="1"/>
          </p:nvCxnSpPr>
          <p:spPr bwMode="gray">
            <a:xfrm rot="5400000">
              <a:off x="14035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Gerade Verbindung 40"/>
            <p:cNvCxnSpPr/>
            <p:nvPr userDrawn="1"/>
          </p:nvCxnSpPr>
          <p:spPr bwMode="gray">
            <a:xfrm rot="5400000">
              <a:off x="15475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Gerade Verbindung 41"/>
            <p:cNvCxnSpPr/>
            <p:nvPr userDrawn="1"/>
          </p:nvCxnSpPr>
          <p:spPr bwMode="gray">
            <a:xfrm rot="5400000">
              <a:off x="28437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Gerade Verbindung 42"/>
            <p:cNvCxnSpPr/>
            <p:nvPr userDrawn="1"/>
          </p:nvCxnSpPr>
          <p:spPr bwMode="gray">
            <a:xfrm rot="5400000">
              <a:off x="29877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Gerade Verbindung 43"/>
            <p:cNvCxnSpPr/>
            <p:nvPr userDrawn="1"/>
          </p:nvCxnSpPr>
          <p:spPr bwMode="gray">
            <a:xfrm rot="5400000">
              <a:off x="42839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Gerade Verbindung 44"/>
            <p:cNvCxnSpPr/>
            <p:nvPr userDrawn="1"/>
          </p:nvCxnSpPr>
          <p:spPr bwMode="gray">
            <a:xfrm rot="5400000">
              <a:off x="44279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Gerade Verbindung 45"/>
            <p:cNvCxnSpPr/>
            <p:nvPr userDrawn="1"/>
          </p:nvCxnSpPr>
          <p:spPr bwMode="gray">
            <a:xfrm rot="5400000">
              <a:off x="57241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Gerade Verbindung 46"/>
            <p:cNvCxnSpPr/>
            <p:nvPr userDrawn="1"/>
          </p:nvCxnSpPr>
          <p:spPr bwMode="gray">
            <a:xfrm rot="5400000">
              <a:off x="58681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Gerade Verbindung 47"/>
            <p:cNvCxnSpPr/>
            <p:nvPr userDrawn="1"/>
          </p:nvCxnSpPr>
          <p:spPr bwMode="gray">
            <a:xfrm rot="5400000">
              <a:off x="71643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Gerade Verbindung 48"/>
            <p:cNvCxnSpPr/>
            <p:nvPr userDrawn="1"/>
          </p:nvCxnSpPr>
          <p:spPr bwMode="gray">
            <a:xfrm rot="5400000">
              <a:off x="730838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Gerade Verbindung 49"/>
            <p:cNvCxnSpPr/>
            <p:nvPr userDrawn="1"/>
          </p:nvCxnSpPr>
          <p:spPr bwMode="gray">
            <a:xfrm rot="5400000">
              <a:off x="8604560" y="-3155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8" name="Gruppieren 57"/>
          <p:cNvGrpSpPr/>
          <p:nvPr/>
        </p:nvGrpSpPr>
        <p:grpSpPr bwMode="gray">
          <a:xfrm>
            <a:off x="9252650" y="908562"/>
            <a:ext cx="216030" cy="5688790"/>
            <a:chOff x="-540710" y="908650"/>
            <a:chExt cx="432060" cy="5688790"/>
          </a:xfrm>
        </p:grpSpPr>
        <p:cxnSp>
          <p:nvCxnSpPr>
            <p:cNvPr id="59" name="Gerade Verbindung 58"/>
            <p:cNvCxnSpPr/>
            <p:nvPr userDrawn="1"/>
          </p:nvCxnSpPr>
          <p:spPr bwMode="gray">
            <a:xfrm>
              <a:off x="-540710" y="112468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Gerade Verbindung 59"/>
            <p:cNvCxnSpPr/>
            <p:nvPr userDrawn="1"/>
          </p:nvCxnSpPr>
          <p:spPr bwMode="gray">
            <a:xfrm>
              <a:off x="-540710" y="90865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Gerade Verbindung 61"/>
            <p:cNvCxnSpPr/>
            <p:nvPr userDrawn="1"/>
          </p:nvCxnSpPr>
          <p:spPr bwMode="gray">
            <a:xfrm>
              <a:off x="-540710" y="659744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Gerade Verbindung 62"/>
            <p:cNvCxnSpPr/>
            <p:nvPr userDrawn="1"/>
          </p:nvCxnSpPr>
          <p:spPr bwMode="gray">
            <a:xfrm>
              <a:off x="-540710" y="64534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Gerade Verbindung 79"/>
            <p:cNvCxnSpPr/>
            <p:nvPr userDrawn="1"/>
          </p:nvCxnSpPr>
          <p:spPr bwMode="gray">
            <a:xfrm>
              <a:off x="-540710" y="544528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Gerade Verbindung 80"/>
            <p:cNvCxnSpPr/>
            <p:nvPr userDrawn="1"/>
          </p:nvCxnSpPr>
          <p:spPr bwMode="gray">
            <a:xfrm>
              <a:off x="-540710" y="530126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Gerade Verbindung 81"/>
            <p:cNvCxnSpPr/>
            <p:nvPr userDrawn="1"/>
          </p:nvCxnSpPr>
          <p:spPr bwMode="gray">
            <a:xfrm>
              <a:off x="-540710" y="436513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Gerade Verbindung 82"/>
            <p:cNvCxnSpPr/>
            <p:nvPr userDrawn="1"/>
          </p:nvCxnSpPr>
          <p:spPr bwMode="gray">
            <a:xfrm>
              <a:off x="-540710" y="422111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Gerade Verbindung 83"/>
            <p:cNvCxnSpPr/>
            <p:nvPr userDrawn="1"/>
          </p:nvCxnSpPr>
          <p:spPr bwMode="gray">
            <a:xfrm>
              <a:off x="-540710" y="328498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5" name="Gerade Verbindung 84"/>
            <p:cNvCxnSpPr/>
            <p:nvPr userDrawn="1"/>
          </p:nvCxnSpPr>
          <p:spPr bwMode="gray">
            <a:xfrm>
              <a:off x="-540710" y="314096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Gerade Verbindung 85"/>
            <p:cNvCxnSpPr/>
            <p:nvPr userDrawn="1"/>
          </p:nvCxnSpPr>
          <p:spPr bwMode="gray">
            <a:xfrm>
              <a:off x="-540710" y="220483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Gerade Verbindung 86"/>
            <p:cNvCxnSpPr/>
            <p:nvPr userDrawn="1"/>
          </p:nvCxnSpPr>
          <p:spPr bwMode="gray">
            <a:xfrm>
              <a:off x="-540710" y="206081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 name="Gerade Verbindung 88"/>
            <p:cNvCxnSpPr/>
            <p:nvPr userDrawn="1"/>
          </p:nvCxnSpPr>
          <p:spPr bwMode="gray">
            <a:xfrm>
              <a:off x="-540710" y="638141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6" name="Gruppieren 55"/>
          <p:cNvGrpSpPr/>
          <p:nvPr/>
        </p:nvGrpSpPr>
        <p:grpSpPr bwMode="gray">
          <a:xfrm>
            <a:off x="-324550" y="908650"/>
            <a:ext cx="216030" cy="5688790"/>
            <a:chOff x="-540710" y="908650"/>
            <a:chExt cx="432060" cy="5688790"/>
          </a:xfrm>
        </p:grpSpPr>
        <p:cxnSp>
          <p:nvCxnSpPr>
            <p:cNvPr id="57" name="Gerade Verbindung 56"/>
            <p:cNvCxnSpPr/>
            <p:nvPr userDrawn="1"/>
          </p:nvCxnSpPr>
          <p:spPr bwMode="gray">
            <a:xfrm>
              <a:off x="-540710" y="112468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Gerade Verbindung 60"/>
            <p:cNvCxnSpPr/>
            <p:nvPr userDrawn="1"/>
          </p:nvCxnSpPr>
          <p:spPr bwMode="gray">
            <a:xfrm>
              <a:off x="-540710" y="90865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Gerade Verbindung 63"/>
            <p:cNvCxnSpPr/>
            <p:nvPr userDrawn="1"/>
          </p:nvCxnSpPr>
          <p:spPr bwMode="gray">
            <a:xfrm>
              <a:off x="-540710" y="659744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Gerade Verbindung 64"/>
            <p:cNvCxnSpPr/>
            <p:nvPr userDrawn="1"/>
          </p:nvCxnSpPr>
          <p:spPr bwMode="gray">
            <a:xfrm>
              <a:off x="-540710" y="645342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Gerade Verbindung 65"/>
            <p:cNvCxnSpPr/>
            <p:nvPr userDrawn="1"/>
          </p:nvCxnSpPr>
          <p:spPr bwMode="gray">
            <a:xfrm>
              <a:off x="-540710" y="544528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Gerade Verbindung 66"/>
            <p:cNvCxnSpPr/>
            <p:nvPr userDrawn="1"/>
          </p:nvCxnSpPr>
          <p:spPr bwMode="gray">
            <a:xfrm>
              <a:off x="-540710" y="530126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Gerade Verbindung 67"/>
            <p:cNvCxnSpPr/>
            <p:nvPr userDrawn="1"/>
          </p:nvCxnSpPr>
          <p:spPr bwMode="gray">
            <a:xfrm>
              <a:off x="-540710" y="436513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Gerade Verbindung 68"/>
            <p:cNvCxnSpPr/>
            <p:nvPr userDrawn="1"/>
          </p:nvCxnSpPr>
          <p:spPr bwMode="gray">
            <a:xfrm>
              <a:off x="-540710" y="422111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Gerade Verbindung 69"/>
            <p:cNvCxnSpPr/>
            <p:nvPr userDrawn="1"/>
          </p:nvCxnSpPr>
          <p:spPr bwMode="gray">
            <a:xfrm>
              <a:off x="-540710" y="328498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Gerade Verbindung 70"/>
            <p:cNvCxnSpPr/>
            <p:nvPr userDrawn="1"/>
          </p:nvCxnSpPr>
          <p:spPr bwMode="gray">
            <a:xfrm>
              <a:off x="-540710" y="314096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Gerade Verbindung 71"/>
            <p:cNvCxnSpPr/>
            <p:nvPr userDrawn="1"/>
          </p:nvCxnSpPr>
          <p:spPr bwMode="gray">
            <a:xfrm>
              <a:off x="-540710" y="220483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Gerade Verbindung 72"/>
            <p:cNvCxnSpPr/>
            <p:nvPr userDrawn="1"/>
          </p:nvCxnSpPr>
          <p:spPr bwMode="gray">
            <a:xfrm>
              <a:off x="-540710" y="206081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Gerade Verbindung 73"/>
            <p:cNvCxnSpPr/>
            <p:nvPr userDrawn="1"/>
          </p:nvCxnSpPr>
          <p:spPr bwMode="gray">
            <a:xfrm>
              <a:off x="-540710" y="6381410"/>
              <a:ext cx="4320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4" name="Rechteck 13"/>
          <p:cNvSpPr/>
          <p:nvPr/>
        </p:nvSpPr>
        <p:spPr bwMode="gray">
          <a:xfrm>
            <a:off x="324390" y="6597440"/>
            <a:ext cx="7056000" cy="144000"/>
          </a:xfrm>
          <a:prstGeom prst="rect">
            <a:avLst/>
          </a:prstGeom>
          <a:solidFill>
            <a:schemeClr val="bg1"/>
          </a:solidFill>
          <a:ln w="9525">
            <a:noFill/>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lvl="8" indent="0">
              <a:tabLst/>
            </a:pPr>
            <a:r>
              <a:rPr lang="en-US" sz="800" noProof="0" dirty="0" smtClean="0">
                <a:solidFill>
                  <a:schemeClr val="bg2"/>
                </a:solidFill>
                <a:latin typeface="Arial" pitchFamily="34" charset="0"/>
              </a:rPr>
              <a:t>© GfK 2013 | The</a:t>
            </a:r>
            <a:r>
              <a:rPr lang="en-US" sz="800" baseline="0" noProof="0" dirty="0" smtClean="0">
                <a:solidFill>
                  <a:schemeClr val="bg2"/>
                </a:solidFill>
                <a:latin typeface="Arial" pitchFamily="34" charset="0"/>
              </a:rPr>
              <a:t> </a:t>
            </a:r>
            <a:r>
              <a:rPr lang="en-US" sz="800" noProof="0" dirty="0" smtClean="0">
                <a:solidFill>
                  <a:schemeClr val="bg2"/>
                </a:solidFill>
                <a:latin typeface="Arial" pitchFamily="34" charset="0"/>
              </a:rPr>
              <a:t>NO MORE Study: Teens and Young Adults</a:t>
            </a:r>
            <a:r>
              <a:rPr lang="en-US" sz="800" baseline="0" noProof="0" dirty="0" smtClean="0">
                <a:solidFill>
                  <a:schemeClr val="bg2"/>
                </a:solidFill>
                <a:latin typeface="Arial" pitchFamily="34" charset="0"/>
              </a:rPr>
              <a:t> on Dating Violence and Sexual Assault</a:t>
            </a:r>
            <a:endParaRPr lang="en-US" sz="800" noProof="0" dirty="0" smtClean="0">
              <a:solidFill>
                <a:schemeClr val="bg2"/>
              </a:solidFill>
              <a:latin typeface="Arial" pitchFamily="34" charset="0"/>
            </a:endParaRPr>
          </a:p>
        </p:txBody>
      </p:sp>
      <p:sp>
        <p:nvSpPr>
          <p:cNvPr id="75" name="Rechteck 74"/>
          <p:cNvSpPr/>
          <p:nvPr/>
        </p:nvSpPr>
        <p:spPr bwMode="gray">
          <a:xfrm>
            <a:off x="7523970" y="6597440"/>
            <a:ext cx="1296620" cy="144000"/>
          </a:xfrm>
          <a:prstGeom prst="rect">
            <a:avLst/>
          </a:prstGeom>
          <a:solidFill>
            <a:schemeClr val="bg1"/>
          </a:solidFill>
          <a:ln w="9525">
            <a:noFill/>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lvl="0" algn="r"/>
            <a:fld id="{C2ABCC37-C314-4D17-9583-6D754EDEC568}" type="slidenum">
              <a:rPr lang="en-US" sz="800" noProof="0" smtClean="0">
                <a:solidFill>
                  <a:schemeClr val="bg2"/>
                </a:solidFill>
                <a:latin typeface="Arial" pitchFamily="34" charset="0"/>
              </a:rPr>
              <a:pPr lvl="0" algn="r"/>
              <a:t>‹#›</a:t>
            </a:fld>
            <a:endParaRPr lang="en-US" sz="800" noProof="0" dirty="0" smtClean="0">
              <a:solidFill>
                <a:schemeClr val="bg2"/>
              </a:solidFill>
              <a:latin typeface="Arial" pitchFamily="34" charset="0"/>
            </a:endParaRPr>
          </a:p>
        </p:txBody>
      </p:sp>
    </p:spTree>
    <p:extLst>
      <p:ext uri="{BB962C8B-B14F-4D97-AF65-F5344CB8AC3E}">
        <p14:creationId xmlns:p14="http://schemas.microsoft.com/office/powerpoint/2010/main" xmlns="" val="1557133800"/>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9" r:id="rId3"/>
    <p:sldLayoutId id="2147483676" r:id="rId4"/>
    <p:sldLayoutId id="2147483677" r:id="rId5"/>
    <p:sldLayoutId id="2147483654" r:id="rId6"/>
    <p:sldLayoutId id="2147483650" r:id="rId7"/>
    <p:sldLayoutId id="2147483652" r:id="rId8"/>
    <p:sldLayoutId id="2147483675" r:id="rId9"/>
    <p:sldLayoutId id="2147483664" r:id="rId10"/>
    <p:sldLayoutId id="2147483673" r:id="rId11"/>
    <p:sldLayoutId id="2147483665" r:id="rId12"/>
    <p:sldLayoutId id="2147483668" r:id="rId13"/>
    <p:sldLayoutId id="2147483670" r:id="rId14"/>
    <p:sldLayoutId id="2147483671" r:id="rId15"/>
  </p:sldLayoutIdLst>
  <p:timing>
    <p:tnLst>
      <p:par>
        <p:cTn id="1" dur="indefinite" restart="never" nodeType="tmRoot"/>
      </p:par>
    </p:tnLst>
  </p:timing>
  <p:hf hdr="0" ftr="0" dt="0"/>
  <p:txStyles>
    <p:titleStyle>
      <a:lvl1pPr algn="l" defTabSz="914400" rtl="0" eaLnBrk="1" latinLnBrk="0" hangingPunct="1">
        <a:spcBef>
          <a:spcPct val="0"/>
        </a:spcBef>
        <a:buNone/>
        <a:defRPr sz="2000" kern="1200">
          <a:solidFill>
            <a:schemeClr val="tx1"/>
          </a:solidFill>
          <a:latin typeface="Arial" pitchFamily="34" charset="0"/>
          <a:ea typeface="+mj-ea"/>
          <a:cs typeface="+mj-cs"/>
        </a:defRPr>
      </a:lvl1pPr>
    </p:titleStyle>
    <p:bodyStyle>
      <a:lvl1pPr marL="0" indent="0" algn="l" defTabSz="914400" rtl="0" eaLnBrk="1" latinLnBrk="0" hangingPunct="1">
        <a:spcBef>
          <a:spcPts val="600"/>
        </a:spcBef>
        <a:spcAft>
          <a:spcPts val="0"/>
        </a:spcAft>
        <a:buFont typeface="Arial" pitchFamily="34" charset="0"/>
        <a:buNone/>
        <a:defRPr sz="1800" kern="1200">
          <a:solidFill>
            <a:schemeClr val="tx2"/>
          </a:solidFill>
          <a:latin typeface="Arial" pitchFamily="34" charset="0"/>
          <a:ea typeface="+mn-ea"/>
          <a:cs typeface="Arial" pitchFamily="34" charset="0"/>
        </a:defRPr>
      </a:lvl1pPr>
      <a:lvl2pPr marL="0" indent="0" algn="l" defTabSz="914400" rtl="0" eaLnBrk="1" latinLnBrk="0" hangingPunct="1">
        <a:spcBef>
          <a:spcPts val="600"/>
        </a:spcBef>
        <a:spcAft>
          <a:spcPts val="0"/>
        </a:spcAft>
        <a:buFont typeface="Arial" pitchFamily="34" charset="0"/>
        <a:buNone/>
        <a:defRPr sz="1600" kern="1200">
          <a:solidFill>
            <a:schemeClr val="tx1"/>
          </a:solidFill>
          <a:latin typeface="Arial" pitchFamily="34" charset="0"/>
          <a:ea typeface="+mn-ea"/>
          <a:cs typeface="Arial" pitchFamily="34" charset="0"/>
        </a:defRPr>
      </a:lvl2pPr>
      <a:lvl3pPr marL="180975" indent="-180975" algn="l" defTabSz="914400" rtl="0" eaLnBrk="1" latinLnBrk="0" hangingPunct="1">
        <a:spcBef>
          <a:spcPts val="300"/>
        </a:spcBef>
        <a:spcAft>
          <a:spcPts val="0"/>
        </a:spcAft>
        <a:buFont typeface="Arial" pitchFamily="34" charset="0"/>
        <a:buChar char="•"/>
        <a:defRPr sz="1600" kern="1200">
          <a:solidFill>
            <a:schemeClr val="tx1"/>
          </a:solidFill>
          <a:latin typeface="Arial" pitchFamily="34" charset="0"/>
          <a:ea typeface="+mn-ea"/>
          <a:cs typeface="Arial" pitchFamily="34" charset="0"/>
        </a:defRPr>
      </a:lvl3pPr>
      <a:lvl4pPr marL="360000" indent="-180975" algn="l" defTabSz="914400" rtl="0" eaLnBrk="1" latinLnBrk="0" hangingPunct="1">
        <a:spcBef>
          <a:spcPts val="300"/>
        </a:spcBef>
        <a:spcAft>
          <a:spcPts val="0"/>
        </a:spcAft>
        <a:buFont typeface="Arial" pitchFamily="34" charset="0"/>
        <a:buChar char="•"/>
        <a:defRPr sz="1600" kern="1200">
          <a:solidFill>
            <a:schemeClr val="tx1"/>
          </a:solidFill>
          <a:latin typeface="Arial" pitchFamily="34" charset="0"/>
          <a:ea typeface="+mn-ea"/>
          <a:cs typeface="Arial" pitchFamily="34" charset="0"/>
        </a:defRPr>
      </a:lvl4pPr>
      <a:lvl5pPr marL="540000" indent="-180975" algn="l" defTabSz="914400" rtl="0" eaLnBrk="1" latinLnBrk="0" hangingPunct="1">
        <a:spcBef>
          <a:spcPts val="300"/>
        </a:spcBef>
        <a:spcAft>
          <a:spcPts val="0"/>
        </a:spcAft>
        <a:buFont typeface="Arial" pitchFamily="34" charset="0"/>
        <a:buChar char="•"/>
        <a:defRPr sz="1600" b="0" kern="1200" baseline="0">
          <a:solidFill>
            <a:schemeClr val="tx1"/>
          </a:solidFill>
          <a:latin typeface="Arial" pitchFamily="34" charset="0"/>
          <a:ea typeface="+mn-ea"/>
          <a:cs typeface="Arial" pitchFamily="34" charset="0"/>
        </a:defRPr>
      </a:lvl5pPr>
      <a:lvl6pPr marL="540000" indent="-180975" algn="l" defTabSz="914400" rtl="0" eaLnBrk="1" latinLnBrk="0" hangingPunct="1">
        <a:spcBef>
          <a:spcPts val="300"/>
        </a:spcBef>
        <a:spcAft>
          <a:spcPts val="0"/>
        </a:spcAft>
        <a:buFont typeface="Arial" pitchFamily="34" charset="0"/>
        <a:buChar char="•"/>
        <a:defRPr sz="1600" kern="1200">
          <a:solidFill>
            <a:schemeClr val="tx1"/>
          </a:solidFill>
          <a:latin typeface="Arial" pitchFamily="34" charset="0"/>
          <a:ea typeface="+mn-ea"/>
          <a:cs typeface="Arial" pitchFamily="34" charset="0"/>
        </a:defRPr>
      </a:lvl6pPr>
      <a:lvl7pPr marL="540000" indent="-180975" algn="l" defTabSz="914400" rtl="0" eaLnBrk="1" latinLnBrk="0" hangingPunct="1">
        <a:spcBef>
          <a:spcPts val="300"/>
        </a:spcBef>
        <a:spcAft>
          <a:spcPts val="0"/>
        </a:spcAft>
        <a:buFont typeface="Arial" pitchFamily="34" charset="0"/>
        <a:buChar char="•"/>
        <a:defRPr sz="1600" kern="1200">
          <a:solidFill>
            <a:schemeClr val="tx1"/>
          </a:solidFill>
          <a:latin typeface="Arial" pitchFamily="34" charset="0"/>
          <a:ea typeface="+mn-ea"/>
          <a:cs typeface="Arial" pitchFamily="34" charset="0"/>
        </a:defRPr>
      </a:lvl7pPr>
      <a:lvl8pPr marL="542925" indent="-180975" algn="l" defTabSz="914400" rtl="0" eaLnBrk="1" latinLnBrk="0" hangingPunct="1">
        <a:spcBef>
          <a:spcPts val="300"/>
        </a:spcBef>
        <a:spcAft>
          <a:spcPts val="0"/>
        </a:spcAft>
        <a:buFont typeface="Arial" pitchFamily="34" charset="0"/>
        <a:buChar char="•"/>
        <a:defRPr sz="1600" kern="1200">
          <a:solidFill>
            <a:schemeClr val="tx1"/>
          </a:solidFill>
          <a:latin typeface="Arial" pitchFamily="34" charset="0"/>
          <a:ea typeface="+mn-ea"/>
          <a:cs typeface="Arial" pitchFamily="34" charset="0"/>
        </a:defRPr>
      </a:lvl8pPr>
      <a:lvl9pPr marL="540000" indent="-180975" algn="l" defTabSz="914400" rtl="0" eaLnBrk="1" latinLnBrk="0" hangingPunct="1">
        <a:spcBef>
          <a:spcPts val="300"/>
        </a:spcBef>
        <a:spcAft>
          <a:spcPts val="0"/>
        </a:spcAft>
        <a:buFont typeface="Arial" pitchFamily="34" charset="0"/>
        <a:buChar char="•"/>
        <a:defRPr sz="1600" kern="1200">
          <a:solidFill>
            <a:schemeClr val="tx1"/>
          </a:solidFill>
          <a:latin typeface="Arial" pitchFamily="34" charset="0"/>
          <a:ea typeface="+mn-ea"/>
          <a:cs typeface="Arial"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chart" Target="../charts/chart3.xml"/></Relationships>
</file>

<file path=ppt/slides/_rels/slide1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7.xml"/><Relationship Id="rId1" Type="http://schemas.openxmlformats.org/officeDocument/2006/relationships/slideLayout" Target="../slideLayouts/slideLayout6.xml"/><Relationship Id="rId4" Type="http://schemas.openxmlformats.org/officeDocument/2006/relationships/chart" Target="../charts/chart5.xml"/></Relationships>
</file>

<file path=ppt/slides/_rels/slide15.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9.xml"/><Relationship Id="rId1" Type="http://schemas.openxmlformats.org/officeDocument/2006/relationships/slideLayout" Target="../slideLayouts/slideLayout6.xml"/><Relationship Id="rId5" Type="http://schemas.openxmlformats.org/officeDocument/2006/relationships/chart" Target="../charts/chart9.xml"/><Relationship Id="rId4" Type="http://schemas.openxmlformats.org/officeDocument/2006/relationships/chart" Target="../charts/chart8.xml"/></Relationships>
</file>

<file path=ppt/slides/_rels/slide17.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0.xml"/><Relationship Id="rId1" Type="http://schemas.openxmlformats.org/officeDocument/2006/relationships/slideLayout" Target="../slideLayouts/slideLayout6.xml"/><Relationship Id="rId6" Type="http://schemas.openxmlformats.org/officeDocument/2006/relationships/chart" Target="../charts/chart13.xml"/><Relationship Id="rId5" Type="http://schemas.openxmlformats.org/officeDocument/2006/relationships/chart" Target="../charts/chart12.xml"/><Relationship Id="rId4" Type="http://schemas.openxmlformats.org/officeDocument/2006/relationships/chart" Target="../charts/chart11.xml"/></Relationships>
</file>

<file path=ppt/slides/_rels/slide18.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13.xml"/><Relationship Id="rId1" Type="http://schemas.openxmlformats.org/officeDocument/2006/relationships/slideLayout" Target="../slideLayouts/slideLayout6.xml"/><Relationship Id="rId4" Type="http://schemas.openxmlformats.org/officeDocument/2006/relationships/chart" Target="../charts/chart18.xml"/></Relationships>
</file>

<file path=ppt/slides/_rels/slide22.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15.xml"/><Relationship Id="rId1" Type="http://schemas.openxmlformats.org/officeDocument/2006/relationships/slideLayout" Target="../slideLayouts/slideLayout6.xml"/><Relationship Id="rId4" Type="http://schemas.openxmlformats.org/officeDocument/2006/relationships/chart" Target="../charts/chart21.xml"/></Relationships>
</file>

<file path=ppt/slides/_rels/slide25.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16.xml"/><Relationship Id="rId1" Type="http://schemas.openxmlformats.org/officeDocument/2006/relationships/slideLayout" Target="../slideLayouts/slideLayout6.xml"/><Relationship Id="rId4" Type="http://schemas.openxmlformats.org/officeDocument/2006/relationships/chart" Target="../charts/chart23.xml"/></Relationships>
</file>

<file path=ppt/slides/_rels/slide26.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notesSlide" Target="../notesSlides/notesSlide17.xml"/><Relationship Id="rId1" Type="http://schemas.openxmlformats.org/officeDocument/2006/relationships/slideLayout" Target="../slideLayouts/slideLayout6.xml"/><Relationship Id="rId4" Type="http://schemas.openxmlformats.org/officeDocument/2006/relationships/chart" Target="../charts/chart25.xml"/></Relationships>
</file>

<file path=ppt/slides/_rels/slide27.xml.rels><?xml version="1.0" encoding="UTF-8" standalone="yes"?>
<Relationships xmlns="http://schemas.openxmlformats.org/package/2006/relationships"><Relationship Id="rId2" Type="http://schemas.openxmlformats.org/officeDocument/2006/relationships/chart" Target="../charts/chart26.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chart" Target="../charts/chart27.xml"/><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chart" Target="../charts/chart28.xml"/><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chart" Target="../charts/chart29.xml"/><Relationship Id="rId2" Type="http://schemas.openxmlformats.org/officeDocument/2006/relationships/notesSlide" Target="../notesSlides/notesSlide20.xml"/><Relationship Id="rId1" Type="http://schemas.openxmlformats.org/officeDocument/2006/relationships/slideLayout" Target="../slideLayouts/slideLayout6.xml"/><Relationship Id="rId5" Type="http://schemas.openxmlformats.org/officeDocument/2006/relationships/chart" Target="../charts/chart31.xml"/><Relationship Id="rId4" Type="http://schemas.openxmlformats.org/officeDocument/2006/relationships/chart" Target="../charts/chart30.xml"/></Relationships>
</file>

<file path=ppt/slides/_rels/slide32.xml.rels><?xml version="1.0" encoding="UTF-8" standalone="yes"?>
<Relationships xmlns="http://schemas.openxmlformats.org/package/2006/relationships"><Relationship Id="rId3" Type="http://schemas.openxmlformats.org/officeDocument/2006/relationships/chart" Target="../charts/chart33.xml"/><Relationship Id="rId2" Type="http://schemas.openxmlformats.org/officeDocument/2006/relationships/chart" Target="../charts/chart32.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chart" Target="../charts/chart35.xml"/><Relationship Id="rId2" Type="http://schemas.openxmlformats.org/officeDocument/2006/relationships/chart" Target="../charts/chart34.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chart" Target="../charts/chart37.xml"/><Relationship Id="rId2" Type="http://schemas.openxmlformats.org/officeDocument/2006/relationships/chart" Target="../charts/chart36.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3" Type="http://schemas.openxmlformats.org/officeDocument/2006/relationships/chart" Target="../charts/chart39.xml"/><Relationship Id="rId2" Type="http://schemas.openxmlformats.org/officeDocument/2006/relationships/chart" Target="../charts/chart38.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8" Type="http://schemas.openxmlformats.org/officeDocument/2006/relationships/chart" Target="../charts/chart45.xml"/><Relationship Id="rId3" Type="http://schemas.openxmlformats.org/officeDocument/2006/relationships/chart" Target="../charts/chart40.xml"/><Relationship Id="rId7" Type="http://schemas.openxmlformats.org/officeDocument/2006/relationships/chart" Target="../charts/chart44.xml"/><Relationship Id="rId2" Type="http://schemas.openxmlformats.org/officeDocument/2006/relationships/notesSlide" Target="../notesSlides/notesSlide21.xml"/><Relationship Id="rId1" Type="http://schemas.openxmlformats.org/officeDocument/2006/relationships/slideLayout" Target="../slideLayouts/slideLayout6.xml"/><Relationship Id="rId6" Type="http://schemas.openxmlformats.org/officeDocument/2006/relationships/chart" Target="../charts/chart43.xml"/><Relationship Id="rId5" Type="http://schemas.openxmlformats.org/officeDocument/2006/relationships/chart" Target="../charts/chart42.xml"/><Relationship Id="rId10" Type="http://schemas.openxmlformats.org/officeDocument/2006/relationships/chart" Target="../charts/chart47.xml"/><Relationship Id="rId4" Type="http://schemas.openxmlformats.org/officeDocument/2006/relationships/chart" Target="../charts/chart41.xml"/><Relationship Id="rId9" Type="http://schemas.openxmlformats.org/officeDocument/2006/relationships/chart" Target="../charts/chart46.xml"/></Relationships>
</file>

<file path=ppt/slides/_rels/slide37.xml.rels><?xml version="1.0" encoding="UTF-8" standalone="yes"?>
<Relationships xmlns="http://schemas.openxmlformats.org/package/2006/relationships"><Relationship Id="rId8" Type="http://schemas.openxmlformats.org/officeDocument/2006/relationships/chart" Target="../charts/chart53.xml"/><Relationship Id="rId3" Type="http://schemas.openxmlformats.org/officeDocument/2006/relationships/chart" Target="../charts/chart48.xml"/><Relationship Id="rId7" Type="http://schemas.openxmlformats.org/officeDocument/2006/relationships/chart" Target="../charts/chart52.xml"/><Relationship Id="rId2" Type="http://schemas.openxmlformats.org/officeDocument/2006/relationships/notesSlide" Target="../notesSlides/notesSlide22.xml"/><Relationship Id="rId1" Type="http://schemas.openxmlformats.org/officeDocument/2006/relationships/slideLayout" Target="../slideLayouts/slideLayout6.xml"/><Relationship Id="rId6" Type="http://schemas.openxmlformats.org/officeDocument/2006/relationships/chart" Target="../charts/chart51.xml"/><Relationship Id="rId5" Type="http://schemas.openxmlformats.org/officeDocument/2006/relationships/chart" Target="../charts/chart50.xml"/><Relationship Id="rId10" Type="http://schemas.openxmlformats.org/officeDocument/2006/relationships/chart" Target="../charts/chart55.xml"/><Relationship Id="rId4" Type="http://schemas.openxmlformats.org/officeDocument/2006/relationships/chart" Target="../charts/chart49.xml"/><Relationship Id="rId9" Type="http://schemas.openxmlformats.org/officeDocument/2006/relationships/chart" Target="../charts/chart5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bwMode="gray"/>
        <p:txBody>
          <a:bodyPr/>
          <a:lstStyle/>
          <a:p>
            <a:r>
              <a:rPr lang="en-US" cap="none" dirty="0" smtClean="0"/>
              <a:t>The NO </a:t>
            </a:r>
            <a:r>
              <a:rPr lang="en-US" dirty="0" smtClean="0"/>
              <a:t>More </a:t>
            </a:r>
            <a:r>
              <a:rPr lang="en-US" cap="none" dirty="0" smtClean="0"/>
              <a:t>Study: Teens and Young Adults on Dating Violence and Sexual Assault</a:t>
            </a:r>
            <a:r>
              <a:rPr lang="en-US" dirty="0" smtClean="0"/>
              <a:t/>
            </a:r>
            <a:br>
              <a:rPr lang="en-US" dirty="0" smtClean="0"/>
            </a:br>
            <a:endParaRPr lang="en-US" sz="2800" dirty="0"/>
          </a:p>
        </p:txBody>
      </p:sp>
      <p:sp>
        <p:nvSpPr>
          <p:cNvPr id="9" name="Subtitle 8"/>
          <p:cNvSpPr>
            <a:spLocks noGrp="1"/>
          </p:cNvSpPr>
          <p:nvPr>
            <p:ph type="subTitle" idx="1"/>
          </p:nvPr>
        </p:nvSpPr>
        <p:spPr bwMode="gray"/>
        <p:txBody>
          <a:bodyPr/>
          <a:lstStyle/>
          <a:p>
            <a:r>
              <a:rPr lang="en-US" dirty="0" smtClean="0"/>
              <a:t>January 2013</a:t>
            </a:r>
          </a:p>
          <a:p>
            <a:r>
              <a:rPr lang="en-US" b="1" u="sng" dirty="0"/>
              <a:t>EMBARGOED UNTIL MARCH 13</a:t>
            </a:r>
            <a:r>
              <a:rPr lang="en-US" b="1" u="sng" baseline="30000" dirty="0"/>
              <a:t>TH</a:t>
            </a:r>
            <a:r>
              <a:rPr lang="en-US" b="1" u="sng" dirty="0"/>
              <a:t>, 9:00 A.M. EST</a:t>
            </a:r>
            <a:endParaRPr lang="en-US" dirty="0"/>
          </a:p>
          <a:p>
            <a:endParaRPr lang="en-US" dirty="0"/>
          </a:p>
        </p:txBody>
      </p:sp>
    </p:spTree>
    <p:extLst>
      <p:ext uri="{BB962C8B-B14F-4D97-AF65-F5344CB8AC3E}">
        <p14:creationId xmlns:p14="http://schemas.microsoft.com/office/powerpoint/2010/main" xmlns="" val="31644181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bwMode="gray">
          <a:xfrm>
            <a:off x="323850" y="0"/>
            <a:ext cx="6335713" cy="647402"/>
          </a:xfrm>
          <a:prstGeom prst="rect">
            <a:avLst/>
          </a:prstGeom>
        </p:spPr>
        <p:txBody>
          <a:bodyPr vert="horz" lIns="0" tIns="0" rIns="0" bIns="0" rtlCol="0" anchor="b" anchorCtr="0">
            <a:noAutofit/>
          </a:bodyPr>
          <a:lstStyle>
            <a:lvl1pPr algn="l" defTabSz="914400" rtl="0" eaLnBrk="1" latinLnBrk="0" hangingPunct="1">
              <a:spcBef>
                <a:spcPct val="0"/>
              </a:spcBef>
              <a:buNone/>
              <a:defRPr sz="2000" kern="1200">
                <a:solidFill>
                  <a:schemeClr val="tx1"/>
                </a:solidFill>
                <a:latin typeface="Arial" pitchFamily="34" charset="0"/>
                <a:ea typeface="+mj-ea"/>
                <a:cs typeface="+mj-cs"/>
              </a:defRPr>
            </a:lvl1pPr>
          </a:lstStyle>
          <a:p>
            <a:r>
              <a:rPr lang="en-US" dirty="0" smtClean="0"/>
              <a:t>Key Findings: The Opportunities</a:t>
            </a:r>
            <a:endParaRPr lang="en-US" dirty="0"/>
          </a:p>
        </p:txBody>
      </p:sp>
      <p:sp>
        <p:nvSpPr>
          <p:cNvPr id="7" name="Content Placeholder 3"/>
          <p:cNvSpPr>
            <a:spLocks noGrp="1"/>
          </p:cNvSpPr>
          <p:nvPr>
            <p:ph sz="quarter" idx="13"/>
          </p:nvPr>
        </p:nvSpPr>
        <p:spPr bwMode="gray">
          <a:xfrm>
            <a:off x="285428" y="1066800"/>
            <a:ext cx="8629972" cy="5027389"/>
          </a:xfrm>
        </p:spPr>
        <p:txBody>
          <a:bodyPr/>
          <a:lstStyle/>
          <a:p>
            <a:pPr marL="285750" indent="-285750">
              <a:buClr>
                <a:srgbClr val="C00000"/>
              </a:buClr>
              <a:buFont typeface="Wingdings" pitchFamily="2" charset="2"/>
              <a:buChar char="Ø"/>
            </a:pPr>
            <a:r>
              <a:rPr lang="en-US" b="1" dirty="0" smtClean="0"/>
              <a:t>It is essential to educate young men about dating abuse and sexual assault and what to do to help others</a:t>
            </a:r>
          </a:p>
          <a:p>
            <a:pPr>
              <a:buClr>
                <a:srgbClr val="C00000"/>
              </a:buClr>
            </a:pPr>
            <a:endParaRPr lang="en-US" b="1" dirty="0" smtClean="0"/>
          </a:p>
          <a:p>
            <a:pPr marL="825750" lvl="4" indent="-285750">
              <a:spcBef>
                <a:spcPts val="0"/>
              </a:spcBef>
              <a:buClr>
                <a:srgbClr val="C00000"/>
              </a:buClr>
              <a:buFont typeface="Wingdings" pitchFamily="2" charset="2"/>
              <a:buChar char="ü"/>
            </a:pPr>
            <a:r>
              <a:rPr lang="en-US" sz="1400" dirty="0" smtClean="0"/>
              <a:t>While young men are less aware of the problem of abuse, they are highly willing to intervene: 62% of young men would help a stranger who was being abused</a:t>
            </a:r>
          </a:p>
          <a:p>
            <a:pPr marL="825750" lvl="4" indent="-285750">
              <a:spcBef>
                <a:spcPts val="0"/>
              </a:spcBef>
              <a:buClr>
                <a:srgbClr val="C00000"/>
              </a:buClr>
              <a:buFont typeface="Wingdings" pitchFamily="2" charset="2"/>
              <a:buChar char="ü"/>
            </a:pPr>
            <a:endParaRPr lang="en-US" sz="1400" dirty="0"/>
          </a:p>
          <a:p>
            <a:pPr marL="825750" lvl="4" indent="-285750">
              <a:spcBef>
                <a:spcPts val="0"/>
              </a:spcBef>
              <a:buClr>
                <a:srgbClr val="C00000"/>
              </a:buClr>
              <a:buFont typeface="Wingdings" pitchFamily="2" charset="2"/>
              <a:buChar char="ü"/>
            </a:pPr>
            <a:r>
              <a:rPr lang="en-US" sz="1400" dirty="0" smtClean="0"/>
              <a:t>Young men have the good-intention of intervening, but they are held back by a lack of understanding of abuse: nearly half of young men do not think they would recognize the signs of sexual assault (46%)</a:t>
            </a:r>
          </a:p>
          <a:p>
            <a:pPr marL="825750" lvl="4" indent="-285750">
              <a:spcBef>
                <a:spcPts val="0"/>
              </a:spcBef>
              <a:buClr>
                <a:srgbClr val="C00000"/>
              </a:buClr>
              <a:buFont typeface="Wingdings" pitchFamily="2" charset="2"/>
              <a:buChar char="ü"/>
            </a:pPr>
            <a:endParaRPr lang="en-US" sz="1400" dirty="0"/>
          </a:p>
          <a:p>
            <a:pPr marL="825750" lvl="4" indent="-285750">
              <a:spcBef>
                <a:spcPts val="0"/>
              </a:spcBef>
              <a:buClr>
                <a:srgbClr val="C00000"/>
              </a:buClr>
              <a:buFont typeface="Wingdings" pitchFamily="2" charset="2"/>
              <a:buChar char="ü"/>
            </a:pPr>
            <a:r>
              <a:rPr lang="en-US" sz="1400" dirty="0" smtClean="0"/>
              <a:t>Young men need help defining dating abuse: They are less likely than young women to label several behaviors as abusive.  In particular, young men have difficultly recognizing the less obvious forms of abuse, such as controlling behavior, stalking and name calling</a:t>
            </a:r>
          </a:p>
          <a:p>
            <a:pPr lvl="4" indent="0">
              <a:spcBef>
                <a:spcPts val="0"/>
              </a:spcBef>
              <a:buClr>
                <a:srgbClr val="C00000"/>
              </a:buClr>
              <a:buNone/>
            </a:pPr>
            <a:endParaRPr lang="en-US" sz="1400" dirty="0"/>
          </a:p>
          <a:p>
            <a:pPr marL="825750" lvl="4" indent="-285750">
              <a:spcBef>
                <a:spcPts val="0"/>
              </a:spcBef>
              <a:buClr>
                <a:srgbClr val="C00000"/>
              </a:buClr>
              <a:buFont typeface="Wingdings" pitchFamily="2" charset="2"/>
              <a:buChar char="ü"/>
            </a:pPr>
            <a:r>
              <a:rPr lang="en-US" sz="1400" dirty="0" smtClean="0"/>
              <a:t>Once abusive </a:t>
            </a:r>
            <a:r>
              <a:rPr lang="en-US" sz="1400" dirty="0"/>
              <a:t>behaviors are more clearly defined and young men are educated to recognize abuse, it is likely they will intervene more often and more successfully</a:t>
            </a:r>
          </a:p>
        </p:txBody>
      </p:sp>
    </p:spTree>
    <p:extLst>
      <p:ext uri="{BB962C8B-B14F-4D97-AF65-F5344CB8AC3E}">
        <p14:creationId xmlns:p14="http://schemas.microsoft.com/office/powerpoint/2010/main" xmlns="" val="29628427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Detailed Findings</a:t>
            </a:r>
            <a:endParaRPr lang="en-US" dirty="0"/>
          </a:p>
        </p:txBody>
      </p:sp>
    </p:spTree>
    <p:extLst>
      <p:ext uri="{BB962C8B-B14F-4D97-AF65-F5344CB8AC3E}">
        <p14:creationId xmlns:p14="http://schemas.microsoft.com/office/powerpoint/2010/main" xmlns="" val="4060382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p:txBody>
          <a:bodyPr/>
          <a:lstStyle/>
          <a:p>
            <a:r>
              <a:rPr lang="en-US" dirty="0"/>
              <a:t>Q23. Have you ever known a girl/boy who was a victim of dating abuse/violence (someone you were not in a dating relationship with)?</a:t>
            </a:r>
          </a:p>
          <a:p>
            <a:r>
              <a:rPr lang="en-US" dirty="0"/>
              <a:t>Base: Total Respondent (n=750</a:t>
            </a:r>
            <a:r>
              <a:rPr lang="en-US" dirty="0" smtClean="0"/>
              <a:t>)</a:t>
            </a:r>
          </a:p>
          <a:p>
            <a:r>
              <a:rPr lang="en-US" dirty="0"/>
              <a:t>Q39. Have any of your friends been a victim of sexual assault (sexual assault is an assault of a sexual nature on another person, or any sexual act committed without consent)?</a:t>
            </a:r>
          </a:p>
          <a:p>
            <a:r>
              <a:rPr lang="en-US" dirty="0"/>
              <a:t>Q40. Has someone you know, other than a friend, been a victim of sexual assault (sexual assault is an assault of a sexual nature on another person, or any sexual act committed without consent)?</a:t>
            </a:r>
          </a:p>
          <a:p>
            <a:r>
              <a:rPr lang="en-US" dirty="0"/>
              <a:t>Base: Total Respondent (n=750)</a:t>
            </a:r>
          </a:p>
          <a:p>
            <a:endParaRPr lang="en-US" dirty="0"/>
          </a:p>
          <a:p>
            <a:endParaRPr lang="en-US" dirty="0"/>
          </a:p>
        </p:txBody>
      </p:sp>
      <p:sp>
        <p:nvSpPr>
          <p:cNvPr id="3" name="Title 2"/>
          <p:cNvSpPr>
            <a:spLocks noGrp="1"/>
          </p:cNvSpPr>
          <p:nvPr>
            <p:ph type="title"/>
          </p:nvPr>
        </p:nvSpPr>
        <p:spPr>
          <a:xfrm>
            <a:off x="323850" y="228600"/>
            <a:ext cx="7600950" cy="571202"/>
          </a:xfrm>
        </p:spPr>
        <p:txBody>
          <a:bodyPr/>
          <a:lstStyle/>
          <a:p>
            <a:r>
              <a:rPr lang="en-US" dirty="0" smtClean="0"/>
              <a:t>One-in-two young women and men in this country reports knowing a victim of dating abuse or sexual assault</a:t>
            </a:r>
            <a:endParaRPr lang="en-US" dirty="0"/>
          </a:p>
        </p:txBody>
      </p:sp>
      <p:graphicFrame>
        <p:nvGraphicFramePr>
          <p:cNvPr id="4" name="Chart 3"/>
          <p:cNvGraphicFramePr/>
          <p:nvPr>
            <p:extLst>
              <p:ext uri="{D42A27DB-BD31-4B8C-83A1-F6EECF244321}">
                <p14:modId xmlns:p14="http://schemas.microsoft.com/office/powerpoint/2010/main" xmlns="" val="1150192710"/>
              </p:ext>
            </p:extLst>
          </p:nvPr>
        </p:nvGraphicFramePr>
        <p:xfrm>
          <a:off x="2971800" y="762000"/>
          <a:ext cx="6268904" cy="498935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11963064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2"/>
          </p:nvPr>
        </p:nvSpPr>
        <p:spPr bwMode="gray">
          <a:xfrm>
            <a:off x="329648" y="5822635"/>
            <a:ext cx="8496300" cy="775015"/>
          </a:xfrm>
        </p:spPr>
        <p:txBody>
          <a:bodyPr>
            <a:spAutoFit/>
          </a:bodyPr>
          <a:lstStyle/>
          <a:p>
            <a:r>
              <a:rPr lang="en-US" dirty="0" smtClean="0"/>
              <a:t>Q23</a:t>
            </a:r>
            <a:r>
              <a:rPr lang="en-US" dirty="0"/>
              <a:t>. </a:t>
            </a:r>
            <a:r>
              <a:rPr lang="en-US" dirty="0" smtClean="0"/>
              <a:t>Have </a:t>
            </a:r>
            <a:r>
              <a:rPr lang="en-US" dirty="0"/>
              <a:t>you ever known a girl/boy who was a victim of dating abuse/violence (someone you were not in a dating relationship with</a:t>
            </a:r>
            <a:r>
              <a:rPr lang="en-US" dirty="0" smtClean="0"/>
              <a:t>)?</a:t>
            </a:r>
          </a:p>
          <a:p>
            <a:r>
              <a:rPr lang="en-US" dirty="0"/>
              <a:t>Base: Total Respondent (n=750)</a:t>
            </a:r>
            <a:endParaRPr lang="en-US" dirty="0" smtClean="0"/>
          </a:p>
          <a:p>
            <a:r>
              <a:rPr lang="en-US" dirty="0" smtClean="0"/>
              <a:t>Q24</a:t>
            </a:r>
            <a:r>
              <a:rPr lang="en-US" dirty="0"/>
              <a:t>. </a:t>
            </a:r>
            <a:r>
              <a:rPr lang="en-US" dirty="0" smtClean="0"/>
              <a:t>Did </a:t>
            </a:r>
            <a:r>
              <a:rPr lang="en-US" dirty="0"/>
              <a:t>you intervene and do something for this person</a:t>
            </a:r>
            <a:r>
              <a:rPr lang="en-US" dirty="0" smtClean="0"/>
              <a:t>?</a:t>
            </a:r>
          </a:p>
          <a:p>
            <a:r>
              <a:rPr lang="en-US" dirty="0"/>
              <a:t>Base: Has known someone who was a victim of </a:t>
            </a:r>
            <a:r>
              <a:rPr lang="en-US" dirty="0" smtClean="0"/>
              <a:t>abuse/violence (n=318)</a:t>
            </a:r>
          </a:p>
          <a:p>
            <a:r>
              <a:rPr lang="en-US" dirty="0" smtClean="0"/>
              <a:t>Q25</a:t>
            </a:r>
            <a:r>
              <a:rPr lang="en-US" dirty="0"/>
              <a:t>. </a:t>
            </a:r>
            <a:r>
              <a:rPr lang="en-US" dirty="0" smtClean="0"/>
              <a:t>If </a:t>
            </a:r>
            <a:r>
              <a:rPr lang="en-US" dirty="0"/>
              <a:t>you could go back, would you have stepped in/intervened?</a:t>
            </a:r>
            <a:endParaRPr lang="en-US" dirty="0" smtClean="0"/>
          </a:p>
          <a:p>
            <a:r>
              <a:rPr lang="en-US" dirty="0" smtClean="0"/>
              <a:t>Base: </a:t>
            </a:r>
            <a:r>
              <a:rPr lang="en-US" dirty="0"/>
              <a:t>Did not intervene </a:t>
            </a:r>
            <a:r>
              <a:rPr lang="en-US" dirty="0" smtClean="0"/>
              <a:t>(n=158)</a:t>
            </a:r>
            <a:endParaRPr lang="en-US" dirty="0"/>
          </a:p>
        </p:txBody>
      </p:sp>
      <p:sp>
        <p:nvSpPr>
          <p:cNvPr id="2" name="Title 1"/>
          <p:cNvSpPr>
            <a:spLocks noGrp="1"/>
          </p:cNvSpPr>
          <p:nvPr>
            <p:ph type="title"/>
          </p:nvPr>
        </p:nvSpPr>
        <p:spPr bwMode="gray">
          <a:xfrm>
            <a:off x="332403" y="228600"/>
            <a:ext cx="7772400" cy="304800"/>
          </a:xfrm>
        </p:spPr>
        <p:txBody>
          <a:bodyPr/>
          <a:lstStyle/>
          <a:p>
            <a:r>
              <a:rPr lang="en-US" dirty="0" smtClean="0"/>
              <a:t>Dating violence is a significant reality among young women </a:t>
            </a:r>
            <a:endParaRPr lang="en-US" u="sng" dirty="0"/>
          </a:p>
        </p:txBody>
      </p:sp>
      <p:graphicFrame>
        <p:nvGraphicFramePr>
          <p:cNvPr id="4" name="Chart 3"/>
          <p:cNvGraphicFramePr/>
          <p:nvPr>
            <p:extLst>
              <p:ext uri="{D42A27DB-BD31-4B8C-83A1-F6EECF244321}">
                <p14:modId xmlns:p14="http://schemas.microsoft.com/office/powerpoint/2010/main" xmlns="" val="1639623967"/>
              </p:ext>
            </p:extLst>
          </p:nvPr>
        </p:nvGraphicFramePr>
        <p:xfrm>
          <a:off x="893896" y="1752600"/>
          <a:ext cx="6268904" cy="4989356"/>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956912" y="1828800"/>
            <a:ext cx="3767488" cy="323850"/>
          </a:xfrm>
          <a:prstGeom prst="rect">
            <a:avLst/>
          </a:prstGeom>
          <a:noFill/>
        </p:spPr>
        <p:txBody>
          <a:bodyPr wrap="square" lIns="0" tIns="0" rIns="0" bIns="0" rtlCol="0" anchor="ctr" anchorCtr="0">
            <a:noAutofit/>
          </a:bodyPr>
          <a:lstStyle/>
          <a:p>
            <a:pPr algn="ctr">
              <a:spcBef>
                <a:spcPts val="300"/>
              </a:spcBef>
            </a:pPr>
            <a:r>
              <a:rPr lang="en-US" sz="1600" dirty="0" smtClean="0">
                <a:latin typeface="Arial" pitchFamily="34" charset="0"/>
                <a:cs typeface="Arial" pitchFamily="34" charset="0"/>
              </a:rPr>
              <a:t>Known a </a:t>
            </a:r>
            <a:r>
              <a:rPr lang="en-US" sz="1600" dirty="0">
                <a:latin typeface="Arial" pitchFamily="34" charset="0"/>
                <a:cs typeface="Arial" pitchFamily="34" charset="0"/>
              </a:rPr>
              <a:t>victim of dating abuse/violence</a:t>
            </a:r>
            <a:endParaRPr lang="en-US" sz="1600" dirty="0" smtClean="0">
              <a:latin typeface="Arial" pitchFamily="34" charset="0"/>
              <a:cs typeface="Arial" pitchFamily="34" charset="0"/>
            </a:endParaRPr>
          </a:p>
        </p:txBody>
      </p:sp>
      <p:graphicFrame>
        <p:nvGraphicFramePr>
          <p:cNvPr id="17" name="Chart 16"/>
          <p:cNvGraphicFramePr/>
          <p:nvPr>
            <p:extLst>
              <p:ext uri="{D42A27DB-BD31-4B8C-83A1-F6EECF244321}">
                <p14:modId xmlns:p14="http://schemas.microsoft.com/office/powerpoint/2010/main" xmlns="" val="4267498612"/>
              </p:ext>
            </p:extLst>
          </p:nvPr>
        </p:nvGraphicFramePr>
        <p:xfrm>
          <a:off x="5238848" y="1594485"/>
          <a:ext cx="2343052" cy="3733800"/>
        </p:xfrm>
        <a:graphic>
          <a:graphicData uri="http://schemas.openxmlformats.org/drawingml/2006/chart">
            <c:chart xmlns:c="http://schemas.openxmlformats.org/drawingml/2006/chart" xmlns:r="http://schemas.openxmlformats.org/officeDocument/2006/relationships" r:id="rId4"/>
          </a:graphicData>
        </a:graphic>
      </p:graphicFrame>
      <p:sp>
        <p:nvSpPr>
          <p:cNvPr id="7" name="TextBox 6"/>
          <p:cNvSpPr txBox="1"/>
          <p:nvPr/>
        </p:nvSpPr>
        <p:spPr>
          <a:xfrm>
            <a:off x="5943600" y="2667000"/>
            <a:ext cx="1371600" cy="152400"/>
          </a:xfrm>
          <a:prstGeom prst="rect">
            <a:avLst/>
          </a:prstGeom>
          <a:noFill/>
        </p:spPr>
        <p:txBody>
          <a:bodyPr wrap="square" lIns="0" tIns="0" rIns="0" bIns="0" rtlCol="0">
            <a:noAutofit/>
          </a:bodyPr>
          <a:lstStyle/>
          <a:p>
            <a:pPr>
              <a:spcBef>
                <a:spcPts val="300"/>
              </a:spcBef>
            </a:pPr>
            <a:r>
              <a:rPr lang="en-US" sz="1050" dirty="0" smtClean="0">
                <a:latin typeface="Arial" pitchFamily="34" charset="0"/>
                <a:cs typeface="Arial" pitchFamily="34" charset="0"/>
              </a:rPr>
              <a:t>% who know victim</a:t>
            </a:r>
          </a:p>
        </p:txBody>
      </p:sp>
      <p:sp>
        <p:nvSpPr>
          <p:cNvPr id="19" name="Rounded Rectangular Callout 18"/>
          <p:cNvSpPr/>
          <p:nvPr/>
        </p:nvSpPr>
        <p:spPr bwMode="gray">
          <a:xfrm>
            <a:off x="5238848" y="2438400"/>
            <a:ext cx="2381152" cy="2922601"/>
          </a:xfrm>
          <a:prstGeom prst="wedgeRoundRectCallout">
            <a:avLst>
              <a:gd name="adj1" fmla="val -84696"/>
              <a:gd name="adj2" fmla="val 9376"/>
              <a:gd name="adj3" fmla="val 16667"/>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indent="0" algn="ctr">
              <a:spcBef>
                <a:spcPts val="300"/>
              </a:spcBef>
            </a:pPr>
            <a:endParaRPr lang="en-US" sz="1600" dirty="0" smtClean="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xmlns="" val="22378781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2"/>
          </p:nvPr>
        </p:nvSpPr>
        <p:spPr bwMode="gray">
          <a:xfrm>
            <a:off x="323850" y="5945745"/>
            <a:ext cx="7753350" cy="651905"/>
          </a:xfrm>
        </p:spPr>
        <p:txBody>
          <a:bodyPr wrap="square">
            <a:spAutoFit/>
          </a:bodyPr>
          <a:lstStyle/>
          <a:p>
            <a:r>
              <a:rPr lang="en-US" dirty="0" smtClean="0"/>
              <a:t>Q39</a:t>
            </a:r>
            <a:r>
              <a:rPr lang="en-US" dirty="0"/>
              <a:t>. </a:t>
            </a:r>
            <a:r>
              <a:rPr lang="en-US" dirty="0" smtClean="0"/>
              <a:t>Have </a:t>
            </a:r>
            <a:r>
              <a:rPr lang="en-US" dirty="0"/>
              <a:t>any of your friends been a victim of sexual assault (sexual assault is an assault of a sexual nature on another person, or any sexual act committed without consent)?</a:t>
            </a:r>
            <a:endParaRPr lang="en-US" dirty="0" smtClean="0"/>
          </a:p>
          <a:p>
            <a:r>
              <a:rPr lang="en-US" dirty="0" smtClean="0"/>
              <a:t>Q40</a:t>
            </a:r>
            <a:r>
              <a:rPr lang="en-US" dirty="0"/>
              <a:t>. </a:t>
            </a:r>
            <a:r>
              <a:rPr lang="en-US" dirty="0" smtClean="0"/>
              <a:t>Has </a:t>
            </a:r>
            <a:r>
              <a:rPr lang="en-US" dirty="0"/>
              <a:t>someone you know, other than a friend, been a victim of sexual assault (sexual assault is an assault of a sexual nature on another person, or any sexual act committed without consent)?</a:t>
            </a:r>
            <a:endParaRPr lang="en-US" dirty="0" smtClean="0"/>
          </a:p>
          <a:p>
            <a:r>
              <a:rPr lang="en-US" dirty="0" smtClean="0"/>
              <a:t>Base: Total Respondent (n=750)</a:t>
            </a:r>
          </a:p>
        </p:txBody>
      </p:sp>
      <p:sp>
        <p:nvSpPr>
          <p:cNvPr id="2" name="Title 1"/>
          <p:cNvSpPr>
            <a:spLocks noGrp="1"/>
          </p:cNvSpPr>
          <p:nvPr>
            <p:ph type="title"/>
          </p:nvPr>
        </p:nvSpPr>
        <p:spPr bwMode="gray">
          <a:xfrm>
            <a:off x="323850" y="228600"/>
            <a:ext cx="7753350" cy="266402"/>
          </a:xfrm>
        </p:spPr>
        <p:txBody>
          <a:bodyPr/>
          <a:lstStyle/>
          <a:p>
            <a:r>
              <a:rPr lang="en-US" dirty="0" smtClean="0"/>
              <a:t>Alarming numbers know victims of sexual assault, too</a:t>
            </a:r>
            <a:endParaRPr lang="en-US" dirty="0"/>
          </a:p>
        </p:txBody>
      </p:sp>
      <p:graphicFrame>
        <p:nvGraphicFramePr>
          <p:cNvPr id="6" name="Chart 5"/>
          <p:cNvGraphicFramePr/>
          <p:nvPr>
            <p:extLst>
              <p:ext uri="{D42A27DB-BD31-4B8C-83A1-F6EECF244321}">
                <p14:modId xmlns:p14="http://schemas.microsoft.com/office/powerpoint/2010/main" xmlns="" val="2283119342"/>
              </p:ext>
            </p:extLst>
          </p:nvPr>
        </p:nvGraphicFramePr>
        <p:xfrm>
          <a:off x="438150" y="1295400"/>
          <a:ext cx="4171950" cy="36576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p:cNvGraphicFramePr/>
          <p:nvPr>
            <p:extLst>
              <p:ext uri="{D42A27DB-BD31-4B8C-83A1-F6EECF244321}">
                <p14:modId xmlns:p14="http://schemas.microsoft.com/office/powerpoint/2010/main" xmlns="" val="3691150826"/>
              </p:ext>
            </p:extLst>
          </p:nvPr>
        </p:nvGraphicFramePr>
        <p:xfrm>
          <a:off x="1895475" y="1295400"/>
          <a:ext cx="4171950" cy="3657600"/>
        </p:xfrm>
        <a:graphic>
          <a:graphicData uri="http://schemas.openxmlformats.org/drawingml/2006/chart">
            <c:chart xmlns:c="http://schemas.openxmlformats.org/drawingml/2006/chart" xmlns:r="http://schemas.openxmlformats.org/officeDocument/2006/relationships" r:id="rId4"/>
          </a:graphicData>
        </a:graphic>
      </p:graphicFrame>
      <p:sp>
        <p:nvSpPr>
          <p:cNvPr id="10" name="TextBox 9"/>
          <p:cNvSpPr txBox="1"/>
          <p:nvPr/>
        </p:nvSpPr>
        <p:spPr>
          <a:xfrm>
            <a:off x="571500" y="1352550"/>
            <a:ext cx="2724150" cy="323850"/>
          </a:xfrm>
          <a:prstGeom prst="rect">
            <a:avLst/>
          </a:prstGeom>
          <a:noFill/>
        </p:spPr>
        <p:txBody>
          <a:bodyPr wrap="square" lIns="0" tIns="0" rIns="0" bIns="0" rtlCol="0" anchor="ctr" anchorCtr="0">
            <a:noAutofit/>
          </a:bodyPr>
          <a:lstStyle/>
          <a:p>
            <a:pPr algn="ctr">
              <a:spcBef>
                <a:spcPts val="300"/>
              </a:spcBef>
            </a:pPr>
            <a:r>
              <a:rPr lang="en-US" sz="1400" dirty="0" smtClean="0">
                <a:latin typeface="Arial" pitchFamily="34" charset="0"/>
                <a:cs typeface="Arial" pitchFamily="34" charset="0"/>
              </a:rPr>
              <a:t>Any friend been </a:t>
            </a:r>
            <a:r>
              <a:rPr lang="en-US" sz="1400" dirty="0">
                <a:latin typeface="Arial" pitchFamily="34" charset="0"/>
                <a:cs typeface="Arial" pitchFamily="34" charset="0"/>
              </a:rPr>
              <a:t>a victim </a:t>
            </a:r>
            <a:r>
              <a:rPr lang="en-US" sz="1400" dirty="0" smtClean="0">
                <a:latin typeface="Arial" pitchFamily="34" charset="0"/>
                <a:cs typeface="Arial" pitchFamily="34" charset="0"/>
              </a:rPr>
              <a:t>of</a:t>
            </a:r>
            <a:br>
              <a:rPr lang="en-US" sz="1400" dirty="0" smtClean="0">
                <a:latin typeface="Arial" pitchFamily="34" charset="0"/>
                <a:cs typeface="Arial" pitchFamily="34" charset="0"/>
              </a:rPr>
            </a:br>
            <a:r>
              <a:rPr lang="en-US" sz="1400" dirty="0" smtClean="0">
                <a:latin typeface="Arial" pitchFamily="34" charset="0"/>
                <a:cs typeface="Arial" pitchFamily="34" charset="0"/>
              </a:rPr>
              <a:t>sexual </a:t>
            </a:r>
            <a:r>
              <a:rPr lang="en-US" sz="1400" dirty="0">
                <a:latin typeface="Arial" pitchFamily="34" charset="0"/>
                <a:cs typeface="Arial" pitchFamily="34" charset="0"/>
              </a:rPr>
              <a:t>assault</a:t>
            </a:r>
            <a:endParaRPr lang="en-US" sz="1400" dirty="0" smtClean="0">
              <a:latin typeface="Arial" pitchFamily="34" charset="0"/>
              <a:cs typeface="Arial" pitchFamily="34" charset="0"/>
            </a:endParaRPr>
          </a:p>
        </p:txBody>
      </p:sp>
      <p:sp>
        <p:nvSpPr>
          <p:cNvPr id="11" name="TextBox 10"/>
          <p:cNvSpPr txBox="1"/>
          <p:nvPr/>
        </p:nvSpPr>
        <p:spPr>
          <a:xfrm>
            <a:off x="3486150" y="1352550"/>
            <a:ext cx="2724150" cy="323850"/>
          </a:xfrm>
          <a:prstGeom prst="rect">
            <a:avLst/>
          </a:prstGeom>
          <a:noFill/>
        </p:spPr>
        <p:txBody>
          <a:bodyPr wrap="square" lIns="0" tIns="0" rIns="0" bIns="0" rtlCol="0" anchor="ctr" anchorCtr="0">
            <a:noAutofit/>
          </a:bodyPr>
          <a:lstStyle/>
          <a:p>
            <a:pPr algn="ctr">
              <a:spcBef>
                <a:spcPts val="300"/>
              </a:spcBef>
            </a:pPr>
            <a:r>
              <a:rPr lang="en-US" sz="1400" dirty="0" smtClean="0">
                <a:latin typeface="Arial" pitchFamily="34" charset="0"/>
                <a:cs typeface="Arial" pitchFamily="34" charset="0"/>
              </a:rPr>
              <a:t>Someone else </a:t>
            </a:r>
            <a:r>
              <a:rPr lang="en-US" sz="1400" dirty="0">
                <a:latin typeface="Arial" pitchFamily="34" charset="0"/>
                <a:cs typeface="Arial" pitchFamily="34" charset="0"/>
              </a:rPr>
              <a:t>been a victim of</a:t>
            </a:r>
            <a:br>
              <a:rPr lang="en-US" sz="1400" dirty="0">
                <a:latin typeface="Arial" pitchFamily="34" charset="0"/>
                <a:cs typeface="Arial" pitchFamily="34" charset="0"/>
              </a:rPr>
            </a:br>
            <a:r>
              <a:rPr lang="en-US" sz="1400" dirty="0">
                <a:latin typeface="Arial" pitchFamily="34" charset="0"/>
                <a:cs typeface="Arial" pitchFamily="34" charset="0"/>
              </a:rPr>
              <a:t>sexual assault</a:t>
            </a:r>
            <a:endParaRPr lang="en-US" sz="1400" dirty="0" smtClean="0">
              <a:latin typeface="Arial" pitchFamily="34" charset="0"/>
              <a:cs typeface="Arial" pitchFamily="34" charset="0"/>
            </a:endParaRPr>
          </a:p>
        </p:txBody>
      </p:sp>
      <p:sp>
        <p:nvSpPr>
          <p:cNvPr id="13" name="Right Brace 12"/>
          <p:cNvSpPr/>
          <p:nvPr/>
        </p:nvSpPr>
        <p:spPr>
          <a:xfrm>
            <a:off x="6400800" y="1514475"/>
            <a:ext cx="533400" cy="2447925"/>
          </a:xfrm>
          <a:prstGeom prst="rightBrace">
            <a:avLst/>
          </a:prstGeom>
          <a:ln>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4" name="Rounded Rectangle 13"/>
          <p:cNvSpPr/>
          <p:nvPr/>
        </p:nvSpPr>
        <p:spPr bwMode="gray">
          <a:xfrm>
            <a:off x="438150" y="1180802"/>
            <a:ext cx="5886450" cy="3010198"/>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indent="0" algn="ctr">
              <a:spcBef>
                <a:spcPts val="300"/>
              </a:spcBef>
            </a:pPr>
            <a:endParaRPr lang="en-US" sz="1600" dirty="0" smtClean="0">
              <a:solidFill>
                <a:schemeClr val="tx1"/>
              </a:solidFill>
              <a:latin typeface="Arial" pitchFamily="34" charset="0"/>
              <a:cs typeface="Arial" pitchFamily="34" charset="0"/>
            </a:endParaRPr>
          </a:p>
        </p:txBody>
      </p:sp>
      <p:sp>
        <p:nvSpPr>
          <p:cNvPr id="15" name="TextBox 14"/>
          <p:cNvSpPr txBox="1"/>
          <p:nvPr/>
        </p:nvSpPr>
        <p:spPr>
          <a:xfrm>
            <a:off x="7086600" y="2190899"/>
            <a:ext cx="1905000" cy="1085701"/>
          </a:xfrm>
          <a:prstGeom prst="rect">
            <a:avLst/>
          </a:prstGeom>
          <a:noFill/>
        </p:spPr>
        <p:txBody>
          <a:bodyPr wrap="square" lIns="0" tIns="0" rIns="0" bIns="0" rtlCol="0">
            <a:noAutofit/>
          </a:bodyPr>
          <a:lstStyle/>
          <a:p>
            <a:pPr algn="ctr">
              <a:spcBef>
                <a:spcPts val="300"/>
              </a:spcBef>
            </a:pPr>
            <a:r>
              <a:rPr lang="en-US" sz="1600" dirty="0" smtClean="0">
                <a:latin typeface="Arial" pitchFamily="34" charset="0"/>
                <a:cs typeface="Arial" pitchFamily="34" charset="0"/>
              </a:rPr>
              <a:t>30% say they’ve known a friend </a:t>
            </a:r>
            <a:r>
              <a:rPr lang="en-US" sz="1600" b="1" dirty="0" smtClean="0">
                <a:effectLst>
                  <a:outerShdw blurRad="38100" dist="38100" dir="2700000" algn="tl">
                    <a:srgbClr val="000000">
                      <a:alpha val="43137"/>
                    </a:srgbClr>
                  </a:outerShdw>
                </a:effectLst>
                <a:latin typeface="Arial" pitchFamily="34" charset="0"/>
                <a:cs typeface="Arial" pitchFamily="34" charset="0"/>
              </a:rPr>
              <a:t>or</a:t>
            </a:r>
            <a:r>
              <a:rPr lang="en-US" sz="1600" dirty="0" smtClean="0">
                <a:latin typeface="Arial" pitchFamily="34" charset="0"/>
                <a:cs typeface="Arial" pitchFamily="34" charset="0"/>
              </a:rPr>
              <a:t> someone else who’s been a victim</a:t>
            </a:r>
          </a:p>
        </p:txBody>
      </p:sp>
      <p:graphicFrame>
        <p:nvGraphicFramePr>
          <p:cNvPr id="16" name="Table 15"/>
          <p:cNvGraphicFramePr>
            <a:graphicFrameLocks noGrp="1"/>
          </p:cNvGraphicFramePr>
          <p:nvPr>
            <p:extLst>
              <p:ext uri="{D42A27DB-BD31-4B8C-83A1-F6EECF244321}">
                <p14:modId xmlns:p14="http://schemas.microsoft.com/office/powerpoint/2010/main" xmlns="" val="173697695"/>
              </p:ext>
            </p:extLst>
          </p:nvPr>
        </p:nvGraphicFramePr>
        <p:xfrm>
          <a:off x="1123950" y="4780280"/>
          <a:ext cx="6496050" cy="782320"/>
        </p:xfrm>
        <a:graphic>
          <a:graphicData uri="http://schemas.openxmlformats.org/drawingml/2006/table">
            <a:tbl>
              <a:tblPr firstRow="1" bandRow="1">
                <a:tableStyleId>{5C22544A-7EE6-4342-B048-85BDC9FD1C3A}</a:tableStyleId>
              </a:tblPr>
              <a:tblGrid>
                <a:gridCol w="2990850"/>
                <a:gridCol w="1981200"/>
                <a:gridCol w="1524000"/>
              </a:tblGrid>
              <a:tr h="370840">
                <a:tc>
                  <a:txBody>
                    <a:bodyPr/>
                    <a:lstStyle/>
                    <a:p>
                      <a:endParaRPr lang="en-US" sz="1050" dirty="0"/>
                    </a:p>
                  </a:txBody>
                  <a:tcPr/>
                </a:tc>
                <a:tc>
                  <a:txBody>
                    <a:bodyPr/>
                    <a:lstStyle/>
                    <a:p>
                      <a:pPr algn="ctr" fontAlgn="b"/>
                      <a:r>
                        <a:rPr lang="en-US" sz="1050" b="0" i="0" u="none" strike="noStrike" dirty="0">
                          <a:solidFill>
                            <a:srgbClr val="000000"/>
                          </a:solidFill>
                          <a:effectLst/>
                          <a:latin typeface="+mn-lt"/>
                        </a:rPr>
                        <a:t>Male </a:t>
                      </a:r>
                      <a:r>
                        <a:rPr lang="en-US" sz="500" b="0" i="0" u="none" strike="noStrike" dirty="0" smtClean="0">
                          <a:solidFill>
                            <a:srgbClr val="000000"/>
                          </a:solidFill>
                          <a:effectLst/>
                          <a:latin typeface="+mn-lt"/>
                        </a:rPr>
                        <a:t>A</a:t>
                      </a:r>
                      <a:endParaRPr lang="en-US" sz="1050" b="0" i="0" u="none" strike="noStrike" dirty="0">
                        <a:solidFill>
                          <a:srgbClr val="000000"/>
                        </a:solidFill>
                        <a:effectLst/>
                        <a:latin typeface="+mn-lt"/>
                      </a:endParaRPr>
                    </a:p>
                  </a:txBody>
                  <a:tcPr marL="7620" marR="7620" marT="7620" marB="0" anchor="ctr"/>
                </a:tc>
                <a:tc>
                  <a:txBody>
                    <a:bodyPr/>
                    <a:lstStyle/>
                    <a:p>
                      <a:pPr algn="ctr" fontAlgn="b"/>
                      <a:r>
                        <a:rPr lang="en-US" sz="1050" b="0" i="0" u="none" strike="noStrike" dirty="0">
                          <a:solidFill>
                            <a:srgbClr val="000000"/>
                          </a:solidFill>
                          <a:effectLst/>
                          <a:latin typeface="+mn-lt"/>
                        </a:rPr>
                        <a:t>Female </a:t>
                      </a:r>
                      <a:r>
                        <a:rPr lang="en-US" sz="500" b="1" i="0" u="none" strike="noStrike" dirty="0" smtClean="0">
                          <a:solidFill>
                            <a:srgbClr val="000000"/>
                          </a:solidFill>
                          <a:effectLst/>
                          <a:latin typeface="+mn-lt"/>
                        </a:rPr>
                        <a:t>B</a:t>
                      </a:r>
                      <a:endParaRPr lang="en-US" sz="500" b="0" i="0" u="none" strike="noStrike" dirty="0">
                        <a:solidFill>
                          <a:srgbClr val="000000"/>
                        </a:solidFill>
                        <a:effectLst/>
                        <a:latin typeface="+mn-lt"/>
                      </a:endParaRPr>
                    </a:p>
                  </a:txBody>
                  <a:tcPr marL="7620" marR="7620" marT="7620" marB="0" anchor="ctr"/>
                </a:tc>
              </a:tr>
              <a:tr h="370840">
                <a:tc>
                  <a:txBody>
                    <a:bodyPr/>
                    <a:lstStyle/>
                    <a:p>
                      <a:r>
                        <a:rPr lang="en-US" sz="1050" b="1" dirty="0" smtClean="0">
                          <a:effectLst>
                            <a:outerShdw blurRad="38100" dist="38100" dir="2700000" algn="tl">
                              <a:srgbClr val="000000">
                                <a:alpha val="43137"/>
                              </a:srgbClr>
                            </a:outerShdw>
                          </a:effectLst>
                        </a:rPr>
                        <a:t>Know</a:t>
                      </a:r>
                      <a:r>
                        <a:rPr lang="en-US" sz="1050" b="1" baseline="0" dirty="0" smtClean="0">
                          <a:effectLst>
                            <a:outerShdw blurRad="38100" dist="38100" dir="2700000" algn="tl">
                              <a:srgbClr val="000000">
                                <a:alpha val="43137"/>
                              </a:srgbClr>
                            </a:outerShdw>
                          </a:effectLst>
                        </a:rPr>
                        <a:t> someone who has been a victim (</a:t>
                      </a:r>
                      <a:r>
                        <a:rPr lang="en-US" sz="1050" b="1" i="1" baseline="0" dirty="0" smtClean="0">
                          <a:effectLst>
                            <a:outerShdw blurRad="38100" dist="38100" dir="2700000" algn="tl">
                              <a:srgbClr val="000000">
                                <a:alpha val="43137"/>
                              </a:srgbClr>
                            </a:outerShdw>
                          </a:effectLst>
                        </a:rPr>
                        <a:t>either</a:t>
                      </a:r>
                      <a:r>
                        <a:rPr lang="en-US" sz="1050" b="1" i="0" baseline="0" dirty="0" smtClean="0">
                          <a:effectLst>
                            <a:outerShdw blurRad="38100" dist="38100" dir="2700000" algn="tl">
                              <a:srgbClr val="000000">
                                <a:alpha val="43137"/>
                              </a:srgbClr>
                            </a:outerShdw>
                          </a:effectLst>
                        </a:rPr>
                        <a:t> a friend or someone else)</a:t>
                      </a:r>
                      <a:endParaRPr lang="en-US" sz="1050" b="1" dirty="0">
                        <a:effectLst>
                          <a:outerShdw blurRad="38100" dist="38100" dir="2700000" algn="tl">
                            <a:srgbClr val="000000">
                              <a:alpha val="43137"/>
                            </a:srgbClr>
                          </a:outerShdw>
                        </a:effectLst>
                      </a:endParaRPr>
                    </a:p>
                  </a:txBody>
                  <a:tcPr/>
                </a:tc>
                <a:tc>
                  <a:txBody>
                    <a:bodyPr/>
                    <a:lstStyle/>
                    <a:p>
                      <a:pPr algn="ctr" fontAlgn="b"/>
                      <a:r>
                        <a:rPr lang="en-US" sz="1050" b="1" i="0" u="none" strike="noStrike" dirty="0" smtClean="0">
                          <a:solidFill>
                            <a:srgbClr val="000000"/>
                          </a:solidFill>
                          <a:effectLst>
                            <a:outerShdw blurRad="38100" dist="38100" dir="2700000" algn="tl">
                              <a:srgbClr val="000000">
                                <a:alpha val="43137"/>
                              </a:srgbClr>
                            </a:outerShdw>
                          </a:effectLst>
                          <a:latin typeface="+mn-lt"/>
                        </a:rPr>
                        <a:t>25</a:t>
                      </a:r>
                      <a:endParaRPr lang="en-US" sz="1050" b="1" i="0" u="none" strike="noStrike" dirty="0">
                        <a:solidFill>
                          <a:srgbClr val="000000"/>
                        </a:solidFill>
                        <a:effectLst>
                          <a:outerShdw blurRad="38100" dist="38100" dir="2700000" algn="tl">
                            <a:srgbClr val="000000">
                              <a:alpha val="43137"/>
                            </a:srgbClr>
                          </a:outerShdw>
                        </a:effectLst>
                        <a:latin typeface="+mn-lt"/>
                      </a:endParaRPr>
                    </a:p>
                  </a:txBody>
                  <a:tcPr marL="7620" marR="7620" marT="7620" marB="0" anchor="ctr"/>
                </a:tc>
                <a:tc>
                  <a:txBody>
                    <a:bodyPr/>
                    <a:lstStyle/>
                    <a:p>
                      <a:pPr algn="ctr" fontAlgn="b"/>
                      <a:r>
                        <a:rPr lang="en-US" sz="1050" b="1" i="0" u="none" strike="noStrike" dirty="0" smtClean="0">
                          <a:solidFill>
                            <a:srgbClr val="000000"/>
                          </a:solidFill>
                          <a:effectLst>
                            <a:outerShdw blurRad="38100" dist="38100" dir="2700000" algn="tl">
                              <a:srgbClr val="000000">
                                <a:alpha val="43137"/>
                              </a:srgbClr>
                            </a:outerShdw>
                          </a:effectLst>
                          <a:latin typeface="+mn-lt"/>
                        </a:rPr>
                        <a:t>35</a:t>
                      </a:r>
                      <a:r>
                        <a:rPr lang="en-US" sz="500" b="1" i="0" u="none" strike="noStrike" dirty="0" smtClean="0">
                          <a:solidFill>
                            <a:srgbClr val="000000"/>
                          </a:solidFill>
                          <a:effectLst>
                            <a:outerShdw blurRad="38100" dist="38100" dir="2700000" algn="tl">
                              <a:srgbClr val="000000">
                                <a:alpha val="43137"/>
                              </a:srgbClr>
                            </a:outerShdw>
                          </a:effectLst>
                          <a:latin typeface="+mn-lt"/>
                        </a:rPr>
                        <a:t>A</a:t>
                      </a:r>
                      <a:endParaRPr lang="en-US" sz="500" b="1" i="0" u="none" strike="noStrike" dirty="0">
                        <a:solidFill>
                          <a:srgbClr val="000000"/>
                        </a:solidFill>
                        <a:effectLst>
                          <a:outerShdw blurRad="38100" dist="38100" dir="2700000" algn="tl">
                            <a:srgbClr val="000000">
                              <a:alpha val="43137"/>
                            </a:srgbClr>
                          </a:outerShdw>
                        </a:effectLst>
                        <a:latin typeface="+mn-lt"/>
                      </a:endParaRPr>
                    </a:p>
                  </a:txBody>
                  <a:tcPr marL="7620" marR="7620" marT="7620" marB="0" anchor="ctr"/>
                </a:tc>
              </a:tr>
            </a:tbl>
          </a:graphicData>
        </a:graphic>
      </p:graphicFrame>
    </p:spTree>
    <p:extLst>
      <p:ext uri="{BB962C8B-B14F-4D97-AF65-F5344CB8AC3E}">
        <p14:creationId xmlns:p14="http://schemas.microsoft.com/office/powerpoint/2010/main" xmlns="" val="2722335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2"/>
          </p:nvPr>
        </p:nvSpPr>
        <p:spPr bwMode="gray">
          <a:xfrm>
            <a:off x="323850" y="6315077"/>
            <a:ext cx="7753350" cy="282573"/>
          </a:xfrm>
        </p:spPr>
        <p:txBody>
          <a:bodyPr wrap="square">
            <a:spAutoFit/>
          </a:bodyPr>
          <a:lstStyle/>
          <a:p>
            <a:r>
              <a:rPr lang="en-US" dirty="0" smtClean="0"/>
              <a:t>Q38</a:t>
            </a:r>
            <a:r>
              <a:rPr lang="en-US" dirty="0"/>
              <a:t>. </a:t>
            </a:r>
            <a:r>
              <a:rPr lang="en-US" dirty="0" smtClean="0"/>
              <a:t>Have </a:t>
            </a:r>
            <a:r>
              <a:rPr lang="en-US" dirty="0"/>
              <a:t>you been a victim of sexual assault (sexual assault is an assault of a sexual nature on another person, or any sexual act committed without consent)?</a:t>
            </a:r>
            <a:endParaRPr lang="en-US" dirty="0" smtClean="0"/>
          </a:p>
          <a:p>
            <a:r>
              <a:rPr lang="en-US" dirty="0" smtClean="0"/>
              <a:t>Base: Total Respondent (n=750)</a:t>
            </a:r>
          </a:p>
        </p:txBody>
      </p:sp>
      <p:sp>
        <p:nvSpPr>
          <p:cNvPr id="2" name="Title 1"/>
          <p:cNvSpPr>
            <a:spLocks noGrp="1"/>
          </p:cNvSpPr>
          <p:nvPr>
            <p:ph type="title"/>
          </p:nvPr>
        </p:nvSpPr>
        <p:spPr bwMode="gray">
          <a:xfrm>
            <a:off x="323850" y="228600"/>
            <a:ext cx="7753350" cy="571202"/>
          </a:xfrm>
        </p:spPr>
        <p:txBody>
          <a:bodyPr/>
          <a:lstStyle/>
          <a:p>
            <a:r>
              <a:rPr lang="en-US" dirty="0" smtClean="0"/>
              <a:t>Young women are also more apt to self-report being a victim of sexual assault, personally</a:t>
            </a:r>
            <a:endParaRPr lang="en-US" dirty="0"/>
          </a:p>
        </p:txBody>
      </p:sp>
      <p:graphicFrame>
        <p:nvGraphicFramePr>
          <p:cNvPr id="4" name="Chart 3"/>
          <p:cNvGraphicFramePr/>
          <p:nvPr>
            <p:extLst>
              <p:ext uri="{D42A27DB-BD31-4B8C-83A1-F6EECF244321}">
                <p14:modId xmlns:p14="http://schemas.microsoft.com/office/powerpoint/2010/main" xmlns="" val="1613897119"/>
              </p:ext>
            </p:extLst>
          </p:nvPr>
        </p:nvGraphicFramePr>
        <p:xfrm>
          <a:off x="2819400" y="1336675"/>
          <a:ext cx="4171950" cy="365760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3219450" y="1276350"/>
            <a:ext cx="2724150" cy="323850"/>
          </a:xfrm>
          <a:prstGeom prst="rect">
            <a:avLst/>
          </a:prstGeom>
          <a:noFill/>
        </p:spPr>
        <p:txBody>
          <a:bodyPr wrap="square" lIns="0" tIns="0" rIns="0" bIns="0" rtlCol="0" anchor="ctr" anchorCtr="0">
            <a:noAutofit/>
          </a:bodyPr>
          <a:lstStyle/>
          <a:p>
            <a:pPr algn="ctr">
              <a:spcBef>
                <a:spcPts val="300"/>
              </a:spcBef>
            </a:pPr>
            <a:r>
              <a:rPr lang="en-US" sz="1400" dirty="0" smtClean="0">
                <a:latin typeface="Arial" pitchFamily="34" charset="0"/>
                <a:cs typeface="Arial" pitchFamily="34" charset="0"/>
              </a:rPr>
              <a:t>Been a victim of sexual assault</a:t>
            </a:r>
          </a:p>
        </p:txBody>
      </p:sp>
      <p:graphicFrame>
        <p:nvGraphicFramePr>
          <p:cNvPr id="8" name="Table 7"/>
          <p:cNvGraphicFramePr>
            <a:graphicFrameLocks noGrp="1"/>
          </p:cNvGraphicFramePr>
          <p:nvPr>
            <p:extLst>
              <p:ext uri="{D42A27DB-BD31-4B8C-83A1-F6EECF244321}">
                <p14:modId xmlns:p14="http://schemas.microsoft.com/office/powerpoint/2010/main" xmlns="" val="1956922362"/>
              </p:ext>
            </p:extLst>
          </p:nvPr>
        </p:nvGraphicFramePr>
        <p:xfrm>
          <a:off x="1752600" y="4876800"/>
          <a:ext cx="5029200" cy="741680"/>
        </p:xfrm>
        <a:graphic>
          <a:graphicData uri="http://schemas.openxmlformats.org/drawingml/2006/table">
            <a:tbl>
              <a:tblPr firstRow="1" bandRow="1">
                <a:tableStyleId>{5C22544A-7EE6-4342-B048-85BDC9FD1C3A}</a:tableStyleId>
              </a:tblPr>
              <a:tblGrid>
                <a:gridCol w="1905000"/>
                <a:gridCol w="1524000"/>
                <a:gridCol w="1600200"/>
              </a:tblGrid>
              <a:tr h="370840">
                <a:tc>
                  <a:txBody>
                    <a:bodyPr/>
                    <a:lstStyle/>
                    <a:p>
                      <a:endParaRPr lang="en-US" sz="1200" dirty="0"/>
                    </a:p>
                  </a:txBody>
                  <a:tcPr/>
                </a:tc>
                <a:tc>
                  <a:txBody>
                    <a:bodyPr/>
                    <a:lstStyle/>
                    <a:p>
                      <a:pPr algn="ctr" fontAlgn="b"/>
                      <a:r>
                        <a:rPr lang="en-US" sz="1200" b="0" i="0" u="none" strike="noStrike" dirty="0">
                          <a:solidFill>
                            <a:srgbClr val="000000"/>
                          </a:solidFill>
                          <a:effectLst/>
                          <a:latin typeface="+mn-lt"/>
                        </a:rPr>
                        <a:t>Male </a:t>
                      </a:r>
                      <a:r>
                        <a:rPr lang="en-US" sz="700" b="0" i="0" u="none" strike="noStrike" dirty="0" smtClean="0">
                          <a:solidFill>
                            <a:srgbClr val="000000"/>
                          </a:solidFill>
                          <a:effectLst/>
                          <a:latin typeface="+mn-lt"/>
                        </a:rPr>
                        <a:t>A</a:t>
                      </a:r>
                      <a:endParaRPr lang="en-US" sz="1200" b="0" i="0" u="none" strike="noStrike" dirty="0">
                        <a:solidFill>
                          <a:srgbClr val="000000"/>
                        </a:solidFill>
                        <a:effectLst/>
                        <a:latin typeface="+mn-lt"/>
                      </a:endParaRPr>
                    </a:p>
                  </a:txBody>
                  <a:tcPr marL="7620" marR="7620" marT="7620" marB="0" anchor="ctr"/>
                </a:tc>
                <a:tc>
                  <a:txBody>
                    <a:bodyPr/>
                    <a:lstStyle/>
                    <a:p>
                      <a:pPr algn="ctr" fontAlgn="b"/>
                      <a:r>
                        <a:rPr lang="en-US" sz="1200" b="0" i="0" u="none" strike="noStrike" dirty="0">
                          <a:solidFill>
                            <a:srgbClr val="000000"/>
                          </a:solidFill>
                          <a:effectLst/>
                          <a:latin typeface="+mn-lt"/>
                        </a:rPr>
                        <a:t>Female </a:t>
                      </a:r>
                      <a:r>
                        <a:rPr lang="en-US" sz="700" b="1" i="0" u="none" strike="noStrike" dirty="0" smtClean="0">
                          <a:solidFill>
                            <a:srgbClr val="000000"/>
                          </a:solidFill>
                          <a:effectLst/>
                          <a:latin typeface="+mn-lt"/>
                        </a:rPr>
                        <a:t>B</a:t>
                      </a:r>
                      <a:endParaRPr lang="en-US" sz="700" b="0" i="0" u="none" strike="noStrike" dirty="0">
                        <a:solidFill>
                          <a:srgbClr val="000000"/>
                        </a:solidFill>
                        <a:effectLst/>
                        <a:latin typeface="+mn-lt"/>
                      </a:endParaRPr>
                    </a:p>
                  </a:txBody>
                  <a:tcPr marL="7620" marR="7620" marT="7620" marB="0" anchor="ctr"/>
                </a:tc>
              </a:tr>
              <a:tr h="370840">
                <a:tc>
                  <a:txBody>
                    <a:bodyPr/>
                    <a:lstStyle/>
                    <a:p>
                      <a:r>
                        <a:rPr lang="en-US" sz="1200" dirty="0" smtClean="0"/>
                        <a:t>Personally been a victim</a:t>
                      </a:r>
                      <a:endParaRPr lang="en-US" sz="1200" dirty="0"/>
                    </a:p>
                  </a:txBody>
                  <a:tcPr/>
                </a:tc>
                <a:tc>
                  <a:txBody>
                    <a:bodyPr/>
                    <a:lstStyle/>
                    <a:p>
                      <a:pPr algn="ctr" fontAlgn="b"/>
                      <a:r>
                        <a:rPr lang="en-US" sz="1200" b="1" i="0" u="none" strike="noStrike" dirty="0" smtClean="0">
                          <a:solidFill>
                            <a:srgbClr val="000000"/>
                          </a:solidFill>
                          <a:effectLst/>
                          <a:latin typeface="+mn-lt"/>
                        </a:rPr>
                        <a:t>2</a:t>
                      </a:r>
                      <a:endParaRPr lang="en-US" sz="1200" b="1" i="0" u="none" strike="noStrike" dirty="0">
                        <a:solidFill>
                          <a:srgbClr val="000000"/>
                        </a:solidFill>
                        <a:effectLst/>
                        <a:latin typeface="+mn-lt"/>
                      </a:endParaRPr>
                    </a:p>
                  </a:txBody>
                  <a:tcPr marL="7620" marR="7620" marT="7620" marB="0" anchor="ctr"/>
                </a:tc>
                <a:tc>
                  <a:txBody>
                    <a:bodyPr/>
                    <a:lstStyle/>
                    <a:p>
                      <a:pPr algn="ctr" fontAlgn="b"/>
                      <a:r>
                        <a:rPr lang="en-US" sz="1200" b="1" i="0" u="none" strike="noStrike" dirty="0" smtClean="0">
                          <a:solidFill>
                            <a:srgbClr val="000000"/>
                          </a:solidFill>
                          <a:effectLst/>
                          <a:latin typeface="+mn-lt"/>
                        </a:rPr>
                        <a:t>16</a:t>
                      </a:r>
                      <a:r>
                        <a:rPr lang="en-US" sz="700" b="1" i="0" u="none" strike="noStrike" dirty="0" smtClean="0">
                          <a:solidFill>
                            <a:srgbClr val="000000"/>
                          </a:solidFill>
                          <a:effectLst/>
                          <a:latin typeface="+mn-lt"/>
                        </a:rPr>
                        <a:t>A</a:t>
                      </a:r>
                      <a:endParaRPr lang="en-US" sz="700" b="1" i="0" u="none" strike="noStrike" dirty="0">
                        <a:solidFill>
                          <a:srgbClr val="000000"/>
                        </a:solidFill>
                        <a:effectLst/>
                        <a:latin typeface="+mn-lt"/>
                      </a:endParaRPr>
                    </a:p>
                  </a:txBody>
                  <a:tcPr marL="7620" marR="7620" marT="7620" marB="0" anchor="ctr"/>
                </a:tc>
              </a:tr>
            </a:tbl>
          </a:graphicData>
        </a:graphic>
      </p:graphicFrame>
    </p:spTree>
    <p:extLst>
      <p:ext uri="{BB962C8B-B14F-4D97-AF65-F5344CB8AC3E}">
        <p14:creationId xmlns:p14="http://schemas.microsoft.com/office/powerpoint/2010/main" xmlns="" val="39778622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extLst>
              <p:ext uri="{D42A27DB-BD31-4B8C-83A1-F6EECF244321}">
                <p14:modId xmlns:p14="http://schemas.microsoft.com/office/powerpoint/2010/main" xmlns="" val="3775759329"/>
              </p:ext>
            </p:extLst>
          </p:nvPr>
        </p:nvGraphicFramePr>
        <p:xfrm>
          <a:off x="1143000" y="1411444"/>
          <a:ext cx="5638800" cy="4455956"/>
        </p:xfrm>
        <a:graphic>
          <a:graphicData uri="http://schemas.openxmlformats.org/drawingml/2006/chart">
            <c:chart xmlns:c="http://schemas.openxmlformats.org/drawingml/2006/chart" xmlns:r="http://schemas.openxmlformats.org/officeDocument/2006/relationships" r:id="rId3"/>
          </a:graphicData>
        </a:graphic>
      </p:graphicFrame>
      <p:sp>
        <p:nvSpPr>
          <p:cNvPr id="16" name="Rounded Rectangular Callout 15"/>
          <p:cNvSpPr/>
          <p:nvPr/>
        </p:nvSpPr>
        <p:spPr bwMode="gray">
          <a:xfrm>
            <a:off x="5486400" y="1407086"/>
            <a:ext cx="2571750" cy="4307914"/>
          </a:xfrm>
          <a:prstGeom prst="wedgeRoundRectCallout">
            <a:avLst>
              <a:gd name="adj1" fmla="val -109003"/>
              <a:gd name="adj2" fmla="val -11497"/>
              <a:gd name="adj3" fmla="val 16667"/>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indent="0" algn="ctr">
              <a:spcBef>
                <a:spcPts val="300"/>
              </a:spcBef>
            </a:pPr>
            <a:endParaRPr lang="en-US" sz="1600" dirty="0" smtClean="0">
              <a:solidFill>
                <a:schemeClr val="tx1"/>
              </a:solidFill>
              <a:latin typeface="Arial" pitchFamily="34" charset="0"/>
              <a:cs typeface="Arial" pitchFamily="34" charset="0"/>
            </a:endParaRPr>
          </a:p>
        </p:txBody>
      </p:sp>
      <p:sp>
        <p:nvSpPr>
          <p:cNvPr id="3" name="Text Placeholder 2"/>
          <p:cNvSpPr>
            <a:spLocks noGrp="1"/>
          </p:cNvSpPr>
          <p:nvPr>
            <p:ph type="body" sz="quarter" idx="12"/>
          </p:nvPr>
        </p:nvSpPr>
        <p:spPr bwMode="gray">
          <a:xfrm>
            <a:off x="323850" y="5822635"/>
            <a:ext cx="8496300" cy="775015"/>
          </a:xfrm>
        </p:spPr>
        <p:txBody>
          <a:bodyPr>
            <a:spAutoFit/>
          </a:bodyPr>
          <a:lstStyle/>
          <a:p>
            <a:r>
              <a:rPr lang="en-US" dirty="0" smtClean="0"/>
              <a:t>Q23</a:t>
            </a:r>
            <a:r>
              <a:rPr lang="en-US" dirty="0"/>
              <a:t>. </a:t>
            </a:r>
            <a:r>
              <a:rPr lang="en-US" dirty="0" smtClean="0"/>
              <a:t>Have </a:t>
            </a:r>
            <a:r>
              <a:rPr lang="en-US" dirty="0"/>
              <a:t>you ever known a girl/boy who was a victim of dating abuse/violence (someone you were not in a dating relationship with</a:t>
            </a:r>
            <a:r>
              <a:rPr lang="en-US" dirty="0" smtClean="0"/>
              <a:t>)?</a:t>
            </a:r>
          </a:p>
          <a:p>
            <a:r>
              <a:rPr lang="en-US" dirty="0"/>
              <a:t>Base: Total Respondent (n=750)</a:t>
            </a:r>
            <a:endParaRPr lang="en-US" dirty="0" smtClean="0"/>
          </a:p>
          <a:p>
            <a:r>
              <a:rPr lang="en-US" dirty="0" smtClean="0"/>
              <a:t>Q24</a:t>
            </a:r>
            <a:r>
              <a:rPr lang="en-US" dirty="0"/>
              <a:t>. </a:t>
            </a:r>
            <a:r>
              <a:rPr lang="en-US" dirty="0" smtClean="0"/>
              <a:t>Did </a:t>
            </a:r>
            <a:r>
              <a:rPr lang="en-US" dirty="0"/>
              <a:t>you intervene and do something for this person</a:t>
            </a:r>
            <a:r>
              <a:rPr lang="en-US" dirty="0" smtClean="0"/>
              <a:t>?</a:t>
            </a:r>
          </a:p>
          <a:p>
            <a:r>
              <a:rPr lang="en-US" dirty="0"/>
              <a:t>Base: Has known someone who was a victim of </a:t>
            </a:r>
            <a:r>
              <a:rPr lang="en-US" dirty="0" smtClean="0"/>
              <a:t>abuse/violence (n=318)</a:t>
            </a:r>
          </a:p>
          <a:p>
            <a:r>
              <a:rPr lang="en-US" dirty="0" smtClean="0"/>
              <a:t>Q25</a:t>
            </a:r>
            <a:r>
              <a:rPr lang="en-US" dirty="0"/>
              <a:t>. </a:t>
            </a:r>
            <a:r>
              <a:rPr lang="en-US" dirty="0" smtClean="0"/>
              <a:t>If </a:t>
            </a:r>
            <a:r>
              <a:rPr lang="en-US" dirty="0"/>
              <a:t>you could go back, would you have stepped in/intervened?</a:t>
            </a:r>
            <a:endParaRPr lang="en-US" dirty="0" smtClean="0"/>
          </a:p>
          <a:p>
            <a:r>
              <a:rPr lang="en-US" dirty="0" smtClean="0"/>
              <a:t>Base: </a:t>
            </a:r>
            <a:r>
              <a:rPr lang="en-US" dirty="0"/>
              <a:t>Did not intervene </a:t>
            </a:r>
            <a:r>
              <a:rPr lang="en-US" dirty="0" smtClean="0"/>
              <a:t>(n=158)</a:t>
            </a:r>
            <a:endParaRPr lang="en-US" dirty="0"/>
          </a:p>
        </p:txBody>
      </p:sp>
      <p:sp>
        <p:nvSpPr>
          <p:cNvPr id="2" name="Title 1"/>
          <p:cNvSpPr>
            <a:spLocks noGrp="1"/>
          </p:cNvSpPr>
          <p:nvPr>
            <p:ph type="title"/>
          </p:nvPr>
        </p:nvSpPr>
        <p:spPr bwMode="gray">
          <a:xfrm>
            <a:off x="381000" y="380999"/>
            <a:ext cx="7772400" cy="609601"/>
          </a:xfrm>
        </p:spPr>
        <p:txBody>
          <a:bodyPr/>
          <a:lstStyle/>
          <a:p>
            <a:r>
              <a:rPr lang="en-US" dirty="0" smtClean="0"/>
              <a:t>Many are willing to intervene: half who know a victim have intervened, but  disturbing numbers of young people do not get involved</a:t>
            </a:r>
            <a:endParaRPr lang="en-US" u="sng" dirty="0"/>
          </a:p>
        </p:txBody>
      </p:sp>
      <p:sp>
        <p:nvSpPr>
          <p:cNvPr id="9" name="TextBox 8"/>
          <p:cNvSpPr txBox="1"/>
          <p:nvPr/>
        </p:nvSpPr>
        <p:spPr>
          <a:xfrm>
            <a:off x="893896" y="1524000"/>
            <a:ext cx="3767488" cy="323850"/>
          </a:xfrm>
          <a:prstGeom prst="rect">
            <a:avLst/>
          </a:prstGeom>
          <a:noFill/>
        </p:spPr>
        <p:txBody>
          <a:bodyPr wrap="square" lIns="0" tIns="0" rIns="0" bIns="0" rtlCol="0" anchor="ctr" anchorCtr="0">
            <a:noAutofit/>
          </a:bodyPr>
          <a:lstStyle/>
          <a:p>
            <a:pPr algn="ctr">
              <a:spcBef>
                <a:spcPts val="300"/>
              </a:spcBef>
            </a:pPr>
            <a:r>
              <a:rPr lang="en-US" sz="1600" dirty="0" smtClean="0">
                <a:latin typeface="Arial" pitchFamily="34" charset="0"/>
                <a:cs typeface="Arial" pitchFamily="34" charset="0"/>
              </a:rPr>
              <a:t>Known a </a:t>
            </a:r>
            <a:r>
              <a:rPr lang="en-US" sz="1600" dirty="0">
                <a:latin typeface="Arial" pitchFamily="34" charset="0"/>
                <a:cs typeface="Arial" pitchFamily="34" charset="0"/>
              </a:rPr>
              <a:t>victim of dating abuse/violence</a:t>
            </a:r>
            <a:endParaRPr lang="en-US" sz="1600" dirty="0" smtClean="0">
              <a:latin typeface="Arial" pitchFamily="34" charset="0"/>
              <a:cs typeface="Arial" pitchFamily="34" charset="0"/>
            </a:endParaRPr>
          </a:p>
        </p:txBody>
      </p:sp>
      <p:graphicFrame>
        <p:nvGraphicFramePr>
          <p:cNvPr id="12" name="Chart 11"/>
          <p:cNvGraphicFramePr/>
          <p:nvPr>
            <p:extLst>
              <p:ext uri="{D42A27DB-BD31-4B8C-83A1-F6EECF244321}">
                <p14:modId xmlns:p14="http://schemas.microsoft.com/office/powerpoint/2010/main" xmlns="" val="855174517"/>
              </p:ext>
            </p:extLst>
          </p:nvPr>
        </p:nvGraphicFramePr>
        <p:xfrm>
          <a:off x="5649227" y="304800"/>
          <a:ext cx="3657600" cy="3200400"/>
        </p:xfrm>
        <a:graphic>
          <a:graphicData uri="http://schemas.openxmlformats.org/drawingml/2006/chart">
            <c:chart xmlns:c="http://schemas.openxmlformats.org/drawingml/2006/chart" xmlns:r="http://schemas.openxmlformats.org/officeDocument/2006/relationships" r:id="rId4"/>
          </a:graphicData>
        </a:graphic>
      </p:graphicFrame>
      <p:sp>
        <p:nvSpPr>
          <p:cNvPr id="13" name="TextBox 12"/>
          <p:cNvSpPr txBox="1"/>
          <p:nvPr/>
        </p:nvSpPr>
        <p:spPr>
          <a:xfrm>
            <a:off x="5789808" y="1407086"/>
            <a:ext cx="2060184" cy="269314"/>
          </a:xfrm>
          <a:prstGeom prst="rect">
            <a:avLst/>
          </a:prstGeom>
          <a:noFill/>
        </p:spPr>
        <p:txBody>
          <a:bodyPr wrap="square" lIns="0" tIns="0" rIns="0" bIns="0" rtlCol="0" anchor="ctr" anchorCtr="0">
            <a:noAutofit/>
          </a:bodyPr>
          <a:lstStyle/>
          <a:p>
            <a:pPr algn="ctr">
              <a:spcBef>
                <a:spcPts val="300"/>
              </a:spcBef>
            </a:pPr>
            <a:r>
              <a:rPr lang="en-US" sz="1400" dirty="0" smtClean="0">
                <a:latin typeface="Arial" pitchFamily="34" charset="0"/>
                <a:cs typeface="Arial" pitchFamily="34" charset="0"/>
              </a:rPr>
              <a:t>Intervened</a:t>
            </a:r>
          </a:p>
        </p:txBody>
      </p:sp>
      <p:graphicFrame>
        <p:nvGraphicFramePr>
          <p:cNvPr id="14" name="Chart 13"/>
          <p:cNvGraphicFramePr/>
          <p:nvPr>
            <p:extLst>
              <p:ext uri="{D42A27DB-BD31-4B8C-83A1-F6EECF244321}">
                <p14:modId xmlns:p14="http://schemas.microsoft.com/office/powerpoint/2010/main" xmlns="" val="199801231"/>
              </p:ext>
            </p:extLst>
          </p:nvPr>
        </p:nvGraphicFramePr>
        <p:xfrm>
          <a:off x="5715000" y="2514600"/>
          <a:ext cx="3657600" cy="3200400"/>
        </p:xfrm>
        <a:graphic>
          <a:graphicData uri="http://schemas.openxmlformats.org/drawingml/2006/chart">
            <c:chart xmlns:c="http://schemas.openxmlformats.org/drawingml/2006/chart" xmlns:r="http://schemas.openxmlformats.org/officeDocument/2006/relationships" r:id="rId5"/>
          </a:graphicData>
        </a:graphic>
      </p:graphicFrame>
      <p:sp>
        <p:nvSpPr>
          <p:cNvPr id="6" name="Rectangle 5"/>
          <p:cNvSpPr/>
          <p:nvPr/>
        </p:nvSpPr>
        <p:spPr>
          <a:xfrm>
            <a:off x="6136893" y="3578423"/>
            <a:ext cx="1366015" cy="307777"/>
          </a:xfrm>
          <a:prstGeom prst="rect">
            <a:avLst/>
          </a:prstGeom>
        </p:spPr>
        <p:txBody>
          <a:bodyPr wrap="none">
            <a:spAutoFit/>
          </a:bodyPr>
          <a:lstStyle/>
          <a:p>
            <a:pPr algn="ctr">
              <a:spcBef>
                <a:spcPts val="300"/>
              </a:spcBef>
            </a:pPr>
            <a:r>
              <a:rPr lang="en-US" sz="1400" dirty="0">
                <a:latin typeface="Arial" pitchFamily="34" charset="0"/>
                <a:cs typeface="Arial" pitchFamily="34" charset="0"/>
              </a:rPr>
              <a:t>Would go back</a:t>
            </a:r>
          </a:p>
        </p:txBody>
      </p:sp>
    </p:spTree>
    <p:extLst>
      <p:ext uri="{BB962C8B-B14F-4D97-AF65-F5344CB8AC3E}">
        <p14:creationId xmlns:p14="http://schemas.microsoft.com/office/powerpoint/2010/main" xmlns="" val="13264207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8"/>
          <p:cNvGraphicFramePr/>
          <p:nvPr>
            <p:extLst>
              <p:ext uri="{D42A27DB-BD31-4B8C-83A1-F6EECF244321}">
                <p14:modId xmlns:p14="http://schemas.microsoft.com/office/powerpoint/2010/main" xmlns="" val="3866588442"/>
              </p:ext>
            </p:extLst>
          </p:nvPr>
        </p:nvGraphicFramePr>
        <p:xfrm>
          <a:off x="4495800" y="3581400"/>
          <a:ext cx="4171950" cy="1941195"/>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 Placeholder 2"/>
          <p:cNvSpPr>
            <a:spLocks noGrp="1"/>
          </p:cNvSpPr>
          <p:nvPr>
            <p:ph type="body" sz="quarter" idx="12"/>
          </p:nvPr>
        </p:nvSpPr>
        <p:spPr bwMode="gray">
          <a:xfrm>
            <a:off x="323850" y="6315077"/>
            <a:ext cx="8496300" cy="282573"/>
          </a:xfrm>
        </p:spPr>
        <p:txBody>
          <a:bodyPr>
            <a:spAutoFit/>
          </a:bodyPr>
          <a:lstStyle/>
          <a:p>
            <a:r>
              <a:rPr lang="en-US" dirty="0" smtClean="0"/>
              <a:t>Q44</a:t>
            </a:r>
            <a:r>
              <a:rPr lang="en-US" dirty="0"/>
              <a:t>. </a:t>
            </a:r>
            <a:r>
              <a:rPr lang="en-US" dirty="0" smtClean="0"/>
              <a:t>How </a:t>
            </a:r>
            <a:r>
              <a:rPr lang="en-US" dirty="0"/>
              <a:t>hard do you imagine it would be for you to step in and help someone who is a victim of dating abuse or sexual assault?</a:t>
            </a:r>
          </a:p>
          <a:p>
            <a:r>
              <a:rPr lang="en-US" dirty="0" smtClean="0"/>
              <a:t>Base</a:t>
            </a:r>
            <a:r>
              <a:rPr lang="en-US" dirty="0"/>
              <a:t>: Total Respondent (n=750)</a:t>
            </a:r>
          </a:p>
        </p:txBody>
      </p:sp>
      <p:sp>
        <p:nvSpPr>
          <p:cNvPr id="2" name="Title 1"/>
          <p:cNvSpPr>
            <a:spLocks noGrp="1"/>
          </p:cNvSpPr>
          <p:nvPr>
            <p:ph type="title"/>
          </p:nvPr>
        </p:nvSpPr>
        <p:spPr bwMode="gray">
          <a:xfrm>
            <a:off x="328037" y="76200"/>
            <a:ext cx="7825363" cy="952202"/>
          </a:xfrm>
        </p:spPr>
        <p:txBody>
          <a:bodyPr/>
          <a:lstStyle/>
          <a:p>
            <a:r>
              <a:rPr lang="en-US" dirty="0" smtClean="0"/>
              <a:t>More than half think it would be difficult to step-in to help a victim of dating abuse </a:t>
            </a:r>
            <a:r>
              <a:rPr lang="en-US" u="sng" dirty="0" smtClean="0"/>
              <a:t>or</a:t>
            </a:r>
            <a:r>
              <a:rPr lang="en-US" dirty="0" smtClean="0"/>
              <a:t> sexual assault</a:t>
            </a:r>
            <a:endParaRPr lang="en-US" dirty="0"/>
          </a:p>
        </p:txBody>
      </p:sp>
      <p:graphicFrame>
        <p:nvGraphicFramePr>
          <p:cNvPr id="5" name="Chart 4"/>
          <p:cNvGraphicFramePr/>
          <p:nvPr>
            <p:extLst>
              <p:ext uri="{D42A27DB-BD31-4B8C-83A1-F6EECF244321}">
                <p14:modId xmlns:p14="http://schemas.microsoft.com/office/powerpoint/2010/main" xmlns="" val="1448458158"/>
              </p:ext>
            </p:extLst>
          </p:nvPr>
        </p:nvGraphicFramePr>
        <p:xfrm>
          <a:off x="4724400" y="5486400"/>
          <a:ext cx="5715000" cy="61912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4" name="Chart 3"/>
          <p:cNvGraphicFramePr/>
          <p:nvPr>
            <p:extLst>
              <p:ext uri="{D42A27DB-BD31-4B8C-83A1-F6EECF244321}">
                <p14:modId xmlns:p14="http://schemas.microsoft.com/office/powerpoint/2010/main" xmlns="" val="42459447"/>
              </p:ext>
            </p:extLst>
          </p:nvPr>
        </p:nvGraphicFramePr>
        <p:xfrm>
          <a:off x="4572000" y="1600200"/>
          <a:ext cx="4171950" cy="17526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5" name="Chart 14"/>
          <p:cNvGraphicFramePr/>
          <p:nvPr>
            <p:extLst>
              <p:ext uri="{D42A27DB-BD31-4B8C-83A1-F6EECF244321}">
                <p14:modId xmlns:p14="http://schemas.microsoft.com/office/powerpoint/2010/main" xmlns="" val="2192230290"/>
              </p:ext>
            </p:extLst>
          </p:nvPr>
        </p:nvGraphicFramePr>
        <p:xfrm>
          <a:off x="457200" y="2209800"/>
          <a:ext cx="6400800" cy="4467470"/>
        </p:xfrm>
        <a:graphic>
          <a:graphicData uri="http://schemas.openxmlformats.org/drawingml/2006/chart">
            <c:chart xmlns:c="http://schemas.openxmlformats.org/drawingml/2006/chart" xmlns:r="http://schemas.openxmlformats.org/officeDocument/2006/relationships" r:id="rId6"/>
          </a:graphicData>
        </a:graphic>
      </p:graphicFrame>
      <p:sp>
        <p:nvSpPr>
          <p:cNvPr id="6" name="TextBox 5"/>
          <p:cNvSpPr txBox="1"/>
          <p:nvPr/>
        </p:nvSpPr>
        <p:spPr>
          <a:xfrm>
            <a:off x="990600" y="1709057"/>
            <a:ext cx="2743200" cy="609600"/>
          </a:xfrm>
          <a:prstGeom prst="rect">
            <a:avLst/>
          </a:prstGeom>
          <a:noFill/>
        </p:spPr>
        <p:txBody>
          <a:bodyPr wrap="square" lIns="0" tIns="0" rIns="0" bIns="0" rtlCol="0">
            <a:noAutofit/>
          </a:bodyPr>
          <a:lstStyle/>
          <a:p>
            <a:pPr algn="ctr">
              <a:spcBef>
                <a:spcPts val="300"/>
              </a:spcBef>
            </a:pPr>
            <a:r>
              <a:rPr lang="en-US" sz="1400" dirty="0" smtClean="0">
                <a:latin typeface="Arial" pitchFamily="34" charset="0"/>
                <a:cs typeface="Arial" pitchFamily="34" charset="0"/>
              </a:rPr>
              <a:t>Very/Somewhat hard to step-in</a:t>
            </a:r>
          </a:p>
          <a:p>
            <a:pPr algn="ctr">
              <a:spcBef>
                <a:spcPts val="300"/>
              </a:spcBef>
            </a:pPr>
            <a:r>
              <a:rPr lang="en-US" sz="1400" dirty="0" smtClean="0">
                <a:latin typeface="Arial" pitchFamily="34" charset="0"/>
                <a:cs typeface="Arial" pitchFamily="34" charset="0"/>
              </a:rPr>
              <a:t>(either dating abuse </a:t>
            </a:r>
            <a:r>
              <a:rPr lang="en-US" sz="1400" u="sng" dirty="0" smtClean="0">
                <a:latin typeface="Arial" pitchFamily="34" charset="0"/>
                <a:cs typeface="Arial" pitchFamily="34" charset="0"/>
              </a:rPr>
              <a:t>or</a:t>
            </a:r>
            <a:r>
              <a:rPr lang="en-US" sz="1400" dirty="0" smtClean="0">
                <a:latin typeface="Arial" pitchFamily="34" charset="0"/>
                <a:cs typeface="Arial" pitchFamily="34" charset="0"/>
              </a:rPr>
              <a:t> sexual assault)</a:t>
            </a:r>
          </a:p>
        </p:txBody>
      </p:sp>
      <p:sp>
        <p:nvSpPr>
          <p:cNvPr id="7" name="Rounded Rectangle 6"/>
          <p:cNvSpPr/>
          <p:nvPr/>
        </p:nvSpPr>
        <p:spPr bwMode="gray">
          <a:xfrm>
            <a:off x="4495800" y="1676400"/>
            <a:ext cx="4267200" cy="449580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indent="0" algn="ctr">
              <a:spcBef>
                <a:spcPts val="300"/>
              </a:spcBef>
            </a:pPr>
            <a:endParaRPr lang="en-US" sz="1600" dirty="0" err="1" smtClean="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xmlns="" val="38476240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2"/>
          </p:nvPr>
        </p:nvSpPr>
        <p:spPr bwMode="gray">
          <a:xfrm>
            <a:off x="323850" y="6315077"/>
            <a:ext cx="8496300" cy="282573"/>
          </a:xfrm>
        </p:spPr>
        <p:txBody>
          <a:bodyPr>
            <a:spAutoFit/>
          </a:bodyPr>
          <a:lstStyle/>
          <a:p>
            <a:r>
              <a:rPr lang="en-US" dirty="0" smtClean="0"/>
              <a:t>Q46</a:t>
            </a:r>
            <a:r>
              <a:rPr lang="en-US" dirty="0"/>
              <a:t>. </a:t>
            </a:r>
            <a:r>
              <a:rPr lang="en-US" dirty="0" smtClean="0"/>
              <a:t>Do </a:t>
            </a:r>
            <a:r>
              <a:rPr lang="en-US" dirty="0"/>
              <a:t>you know what to do if you witness dating abuse or sexual assault?</a:t>
            </a:r>
          </a:p>
          <a:p>
            <a:r>
              <a:rPr lang="en-US" dirty="0" smtClean="0"/>
              <a:t>Base</a:t>
            </a:r>
            <a:r>
              <a:rPr lang="en-US" dirty="0"/>
              <a:t>: Total Respondent (n=750)</a:t>
            </a:r>
          </a:p>
        </p:txBody>
      </p:sp>
      <p:sp>
        <p:nvSpPr>
          <p:cNvPr id="2" name="Title 1"/>
          <p:cNvSpPr>
            <a:spLocks noGrp="1"/>
          </p:cNvSpPr>
          <p:nvPr>
            <p:ph type="title"/>
          </p:nvPr>
        </p:nvSpPr>
        <p:spPr bwMode="gray">
          <a:xfrm>
            <a:off x="323850" y="228600"/>
            <a:ext cx="7677150" cy="571202"/>
          </a:xfrm>
        </p:spPr>
        <p:txBody>
          <a:bodyPr/>
          <a:lstStyle/>
          <a:p>
            <a:r>
              <a:rPr lang="en-US" dirty="0" smtClean="0"/>
              <a:t>40% say they wouldn’t know what to do if they witnessed dating abuse or sexual assault</a:t>
            </a:r>
            <a:endParaRPr lang="en-US" dirty="0"/>
          </a:p>
        </p:txBody>
      </p:sp>
      <p:graphicFrame>
        <p:nvGraphicFramePr>
          <p:cNvPr id="12" name="Chart 11"/>
          <p:cNvGraphicFramePr/>
          <p:nvPr>
            <p:extLst>
              <p:ext uri="{D42A27DB-BD31-4B8C-83A1-F6EECF244321}">
                <p14:modId xmlns:p14="http://schemas.microsoft.com/office/powerpoint/2010/main" xmlns="" val="895908895"/>
              </p:ext>
            </p:extLst>
          </p:nvPr>
        </p:nvGraphicFramePr>
        <p:xfrm>
          <a:off x="1600200" y="1333500"/>
          <a:ext cx="5867400" cy="3848100"/>
        </p:xfrm>
        <a:graphic>
          <a:graphicData uri="http://schemas.openxmlformats.org/drawingml/2006/chart">
            <c:chart xmlns:c="http://schemas.openxmlformats.org/drawingml/2006/chart" xmlns:r="http://schemas.openxmlformats.org/officeDocument/2006/relationships" r:id="rId3"/>
          </a:graphicData>
        </a:graphic>
      </p:graphicFrame>
      <p:sp>
        <p:nvSpPr>
          <p:cNvPr id="13" name="TextBox 12"/>
          <p:cNvSpPr txBox="1"/>
          <p:nvPr/>
        </p:nvSpPr>
        <p:spPr>
          <a:xfrm>
            <a:off x="2819400" y="1371600"/>
            <a:ext cx="3338127" cy="439635"/>
          </a:xfrm>
          <a:prstGeom prst="rect">
            <a:avLst/>
          </a:prstGeom>
          <a:noFill/>
        </p:spPr>
        <p:txBody>
          <a:bodyPr wrap="square" lIns="0" tIns="0" rIns="0" bIns="0" rtlCol="0" anchor="ctr" anchorCtr="0">
            <a:noAutofit/>
          </a:bodyPr>
          <a:lstStyle/>
          <a:p>
            <a:pPr algn="ctr">
              <a:spcBef>
                <a:spcPts val="300"/>
              </a:spcBef>
            </a:pPr>
            <a:r>
              <a:rPr lang="en-US" sz="1400" dirty="0" smtClean="0">
                <a:latin typeface="Arial" pitchFamily="34" charset="0"/>
                <a:cs typeface="Arial" pitchFamily="34" charset="0"/>
              </a:rPr>
              <a:t>% Agree would know what to do if witness dating abuse or sexual assault</a:t>
            </a:r>
          </a:p>
        </p:txBody>
      </p:sp>
    </p:spTree>
    <p:extLst>
      <p:ext uri="{BB962C8B-B14F-4D97-AF65-F5344CB8AC3E}">
        <p14:creationId xmlns:p14="http://schemas.microsoft.com/office/powerpoint/2010/main" xmlns="" val="8091392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2"/>
          </p:nvPr>
        </p:nvSpPr>
        <p:spPr bwMode="gray">
          <a:xfrm>
            <a:off x="323850" y="6315077"/>
            <a:ext cx="8496300" cy="282573"/>
          </a:xfrm>
        </p:spPr>
        <p:txBody>
          <a:bodyPr>
            <a:spAutoFit/>
          </a:bodyPr>
          <a:lstStyle/>
          <a:p>
            <a:r>
              <a:rPr lang="en-US" dirty="0" smtClean="0"/>
              <a:t>Q34</a:t>
            </a:r>
            <a:r>
              <a:rPr lang="en-US" dirty="0"/>
              <a:t>. Which of the following, if any, could you imagine would prevent you from getting involved?</a:t>
            </a:r>
            <a:endParaRPr lang="en-US" dirty="0" smtClean="0"/>
          </a:p>
          <a:p>
            <a:r>
              <a:rPr lang="en-US" dirty="0" smtClean="0"/>
              <a:t>Base: Total Respondent (n=750)</a:t>
            </a:r>
            <a:endParaRPr lang="en-US" dirty="0"/>
          </a:p>
        </p:txBody>
      </p:sp>
      <p:sp>
        <p:nvSpPr>
          <p:cNvPr id="2" name="Title 1"/>
          <p:cNvSpPr>
            <a:spLocks noGrp="1"/>
          </p:cNvSpPr>
          <p:nvPr>
            <p:ph type="title"/>
          </p:nvPr>
        </p:nvSpPr>
        <p:spPr bwMode="gray">
          <a:xfrm>
            <a:off x="323850" y="228600"/>
            <a:ext cx="7753350" cy="574377"/>
          </a:xfrm>
        </p:spPr>
        <p:txBody>
          <a:bodyPr/>
          <a:lstStyle/>
          <a:p>
            <a:r>
              <a:rPr lang="en-US" dirty="0" smtClean="0"/>
              <a:t>More than 1-in-3 are afraid to get hurt physically – they need tips on how to intervene safely</a:t>
            </a:r>
            <a:endParaRPr lang="en-US" u="sng" dirty="0"/>
          </a:p>
        </p:txBody>
      </p:sp>
      <p:graphicFrame>
        <p:nvGraphicFramePr>
          <p:cNvPr id="5" name="Chart 4"/>
          <p:cNvGraphicFramePr/>
          <p:nvPr>
            <p:extLst>
              <p:ext uri="{D42A27DB-BD31-4B8C-83A1-F6EECF244321}">
                <p14:modId xmlns:p14="http://schemas.microsoft.com/office/powerpoint/2010/main" xmlns="" val="2038983222"/>
              </p:ext>
            </p:extLst>
          </p:nvPr>
        </p:nvGraphicFramePr>
        <p:xfrm>
          <a:off x="1371600" y="1160786"/>
          <a:ext cx="6229350" cy="4419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15559754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en-US" dirty="0" smtClean="0"/>
              <a:t>Background, Objectives and Methodology</a:t>
            </a:r>
            <a:endParaRPr lang="en-US" dirty="0"/>
          </a:p>
        </p:txBody>
      </p:sp>
    </p:spTree>
    <p:extLst>
      <p:ext uri="{BB962C8B-B14F-4D97-AF65-F5344CB8AC3E}">
        <p14:creationId xmlns:p14="http://schemas.microsoft.com/office/powerpoint/2010/main" xmlns="" val="1893715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23850" y="228600"/>
            <a:ext cx="7753350" cy="609600"/>
          </a:xfrm>
        </p:spPr>
        <p:txBody>
          <a:bodyPr/>
          <a:lstStyle/>
          <a:p>
            <a:r>
              <a:rPr lang="en-US" dirty="0" smtClean="0">
                <a:cs typeface="Arial" pitchFamily="34" charset="0"/>
              </a:rPr>
              <a:t>One-in-ten self-report having hit their significant other – an action more common among young women</a:t>
            </a:r>
            <a:endParaRPr lang="en-US" dirty="0"/>
          </a:p>
        </p:txBody>
      </p:sp>
      <p:graphicFrame>
        <p:nvGraphicFramePr>
          <p:cNvPr id="15" name="Table 14"/>
          <p:cNvGraphicFramePr>
            <a:graphicFrameLocks noGrp="1"/>
          </p:cNvGraphicFramePr>
          <p:nvPr>
            <p:extLst>
              <p:ext uri="{D42A27DB-BD31-4B8C-83A1-F6EECF244321}">
                <p14:modId xmlns:p14="http://schemas.microsoft.com/office/powerpoint/2010/main" xmlns="" val="1991213329"/>
              </p:ext>
            </p:extLst>
          </p:nvPr>
        </p:nvGraphicFramePr>
        <p:xfrm>
          <a:off x="1735444" y="1467248"/>
          <a:ext cx="3048000" cy="1633102"/>
        </p:xfrm>
        <a:graphic>
          <a:graphicData uri="http://schemas.openxmlformats.org/drawingml/2006/table">
            <a:tbl>
              <a:tblPr firstRow="1" bandRow="1">
                <a:tableStyleId>{5C22544A-7EE6-4342-B048-85BDC9FD1C3A}</a:tableStyleId>
              </a:tblPr>
              <a:tblGrid>
                <a:gridCol w="1428357"/>
                <a:gridCol w="762000"/>
                <a:gridCol w="857643"/>
              </a:tblGrid>
              <a:tr h="549683">
                <a:tc>
                  <a:txBody>
                    <a:bodyPr/>
                    <a:lstStyle/>
                    <a:p>
                      <a:pPr algn="ctr"/>
                      <a:endParaRPr lang="en-US" sz="1200" dirty="0"/>
                    </a:p>
                  </a:txBody>
                  <a:tcPr anchor="ctr"/>
                </a:tc>
                <a:tc>
                  <a:txBody>
                    <a:bodyPr/>
                    <a:lstStyle/>
                    <a:p>
                      <a:pPr algn="ctr"/>
                      <a:r>
                        <a:rPr lang="en-US" sz="1200" baseline="0" dirty="0" smtClean="0"/>
                        <a:t>Males</a:t>
                      </a:r>
                    </a:p>
                    <a:p>
                      <a:pPr algn="ctr"/>
                      <a:r>
                        <a:rPr lang="en-US" sz="1200" baseline="0" dirty="0" smtClean="0"/>
                        <a:t>(A)</a:t>
                      </a:r>
                      <a:endParaRPr lang="en-US" sz="1200" dirty="0"/>
                    </a:p>
                  </a:txBody>
                  <a:tcPr anchor="ctr"/>
                </a:tc>
                <a:tc>
                  <a:txBody>
                    <a:bodyPr/>
                    <a:lstStyle/>
                    <a:p>
                      <a:pPr algn="ctr"/>
                      <a:r>
                        <a:rPr lang="en-US" sz="1200" dirty="0" smtClean="0"/>
                        <a:t>Females</a:t>
                      </a:r>
                    </a:p>
                    <a:p>
                      <a:pPr algn="ctr"/>
                      <a:r>
                        <a:rPr lang="en-US" sz="1200" dirty="0" smtClean="0"/>
                        <a:t>(B)</a:t>
                      </a:r>
                      <a:endParaRPr lang="en-US" sz="1200" dirty="0"/>
                    </a:p>
                  </a:txBody>
                  <a:tcPr anchor="ctr"/>
                </a:tc>
              </a:tr>
              <a:tr h="108341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Have hit significant</a:t>
                      </a:r>
                      <a:r>
                        <a:rPr lang="en-US" sz="1400" baseline="0" dirty="0" smtClean="0"/>
                        <a:t> other</a:t>
                      </a:r>
                      <a:endParaRPr lang="en-US" sz="1400" dirty="0" smtClean="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5</a:t>
                      </a:r>
                    </a:p>
                  </a:txBody>
                  <a:tcPr anchor="ctr"/>
                </a:tc>
                <a:tc>
                  <a:txBody>
                    <a:bodyPr/>
                    <a:lstStyle/>
                    <a:p>
                      <a:pPr algn="ctr"/>
                      <a:r>
                        <a:rPr lang="en-US" sz="1400" dirty="0" smtClean="0"/>
                        <a:t>14</a:t>
                      </a:r>
                      <a:r>
                        <a:rPr lang="en-US" sz="700" dirty="0" smtClean="0"/>
                        <a:t>A</a:t>
                      </a:r>
                      <a:endParaRPr lang="en-US" sz="1400" dirty="0"/>
                    </a:p>
                  </a:txBody>
                  <a:tcPr anchor="ctr"/>
                </a:tc>
              </a:tr>
            </a:tbl>
          </a:graphicData>
        </a:graphic>
      </p:graphicFrame>
      <p:sp>
        <p:nvSpPr>
          <p:cNvPr id="17" name="Rounded Rectangular Callout 16"/>
          <p:cNvSpPr/>
          <p:nvPr/>
        </p:nvSpPr>
        <p:spPr bwMode="gray">
          <a:xfrm>
            <a:off x="1563601" y="1371599"/>
            <a:ext cx="3352800" cy="1981201"/>
          </a:xfrm>
          <a:prstGeom prst="wedgeRoundRectCallout">
            <a:avLst>
              <a:gd name="adj1" fmla="val -6517"/>
              <a:gd name="adj2" fmla="val 60746"/>
              <a:gd name="adj3" fmla="val 16667"/>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indent="0" algn="ctr">
              <a:spcBef>
                <a:spcPts val="300"/>
              </a:spcBef>
            </a:pPr>
            <a:endParaRPr lang="en-US" sz="1600" dirty="0" smtClean="0">
              <a:solidFill>
                <a:schemeClr val="tx1"/>
              </a:solidFill>
              <a:latin typeface="Arial" pitchFamily="34" charset="0"/>
              <a:cs typeface="Arial" pitchFamily="34" charset="0"/>
            </a:endParaRPr>
          </a:p>
        </p:txBody>
      </p:sp>
      <p:graphicFrame>
        <p:nvGraphicFramePr>
          <p:cNvPr id="11" name="Chart 10"/>
          <p:cNvGraphicFramePr/>
          <p:nvPr>
            <p:extLst>
              <p:ext uri="{D42A27DB-BD31-4B8C-83A1-F6EECF244321}">
                <p14:modId xmlns:p14="http://schemas.microsoft.com/office/powerpoint/2010/main" xmlns="" val="356250293"/>
              </p:ext>
            </p:extLst>
          </p:nvPr>
        </p:nvGraphicFramePr>
        <p:xfrm>
          <a:off x="2145488" y="2895599"/>
          <a:ext cx="3985143" cy="4267201"/>
        </p:xfrm>
        <a:graphic>
          <a:graphicData uri="http://schemas.openxmlformats.org/drawingml/2006/chart">
            <c:chart xmlns:c="http://schemas.openxmlformats.org/drawingml/2006/chart" xmlns:r="http://schemas.openxmlformats.org/officeDocument/2006/relationships" r:id="rId2"/>
          </a:graphicData>
        </a:graphic>
      </p:graphicFrame>
      <p:sp>
        <p:nvSpPr>
          <p:cNvPr id="18" name="Text Placeholder 2"/>
          <p:cNvSpPr txBox="1">
            <a:spLocks/>
          </p:cNvSpPr>
          <p:nvPr/>
        </p:nvSpPr>
        <p:spPr bwMode="gray">
          <a:xfrm>
            <a:off x="304800" y="6068856"/>
            <a:ext cx="8496300" cy="528794"/>
          </a:xfrm>
          <a:prstGeom prst="rect">
            <a:avLst/>
          </a:prstGeom>
        </p:spPr>
        <p:txBody>
          <a:bodyPr vert="horz" lIns="0" tIns="0" rIns="0" bIns="36000" rtlCol="0" anchor="b" anchorCtr="0">
            <a:spAutoFit/>
          </a:bodyPr>
          <a:lstStyle>
            <a:lvl1pPr marL="0" marR="0" indent="0" algn="l" defTabSz="914400" rtl="0" eaLnBrk="1" fontAlgn="auto" latinLnBrk="0" hangingPunct="1">
              <a:lnSpc>
                <a:spcPct val="100000"/>
              </a:lnSpc>
              <a:spcBef>
                <a:spcPts val="0"/>
              </a:spcBef>
              <a:spcAft>
                <a:spcPts val="0"/>
              </a:spcAft>
              <a:buClrTx/>
              <a:buSzTx/>
              <a:buFont typeface="Arial" pitchFamily="34" charset="0"/>
              <a:buNone/>
              <a:tabLst/>
              <a:defRPr sz="800" kern="1200">
                <a:solidFill>
                  <a:schemeClr val="bg2"/>
                </a:solidFill>
                <a:latin typeface="Arial" pitchFamily="34" charset="0"/>
                <a:ea typeface="+mn-ea"/>
                <a:cs typeface="Arial" pitchFamily="34" charset="0"/>
              </a:defRPr>
            </a:lvl1pPr>
            <a:lvl2pPr marL="0" indent="0" algn="l" defTabSz="914400" rtl="0" eaLnBrk="1" latinLnBrk="0" hangingPunct="1">
              <a:spcBef>
                <a:spcPts val="300"/>
              </a:spcBef>
              <a:spcAft>
                <a:spcPts val="0"/>
              </a:spcAft>
              <a:buFont typeface="Arial" pitchFamily="34" charset="0"/>
              <a:buNone/>
              <a:defRPr sz="900" kern="1200">
                <a:solidFill>
                  <a:schemeClr val="bg2"/>
                </a:solidFill>
                <a:latin typeface="Arial" pitchFamily="34" charset="0"/>
                <a:ea typeface="+mn-ea"/>
                <a:cs typeface="Arial" pitchFamily="34" charset="0"/>
              </a:defRPr>
            </a:lvl2pPr>
            <a:lvl3pPr marL="0" indent="0" algn="l" defTabSz="914400" rtl="0" eaLnBrk="1" latinLnBrk="0" hangingPunct="1">
              <a:spcBef>
                <a:spcPts val="300"/>
              </a:spcBef>
              <a:spcAft>
                <a:spcPts val="0"/>
              </a:spcAft>
              <a:buFont typeface="Arial" pitchFamily="34" charset="0"/>
              <a:buNone/>
              <a:defRPr sz="900" kern="1200">
                <a:solidFill>
                  <a:schemeClr val="bg2"/>
                </a:solidFill>
                <a:latin typeface="Arial" pitchFamily="34" charset="0"/>
                <a:ea typeface="+mn-ea"/>
                <a:cs typeface="Arial" pitchFamily="34" charset="0"/>
              </a:defRPr>
            </a:lvl3pPr>
            <a:lvl4pPr marL="0" indent="0" algn="l" defTabSz="914400" rtl="0" eaLnBrk="1" latinLnBrk="0" hangingPunct="1">
              <a:spcBef>
                <a:spcPts val="300"/>
              </a:spcBef>
              <a:spcAft>
                <a:spcPts val="0"/>
              </a:spcAft>
              <a:buFont typeface="Arial" pitchFamily="34" charset="0"/>
              <a:buNone/>
              <a:defRPr sz="900" kern="1200">
                <a:solidFill>
                  <a:schemeClr val="bg2"/>
                </a:solidFill>
                <a:latin typeface="Arial" pitchFamily="34" charset="0"/>
                <a:ea typeface="+mn-ea"/>
                <a:cs typeface="Arial" pitchFamily="34" charset="0"/>
              </a:defRPr>
            </a:lvl4pPr>
            <a:lvl5pPr marL="0" indent="0" algn="l" defTabSz="914400" rtl="0" eaLnBrk="1" latinLnBrk="0" hangingPunct="1">
              <a:spcBef>
                <a:spcPts val="300"/>
              </a:spcBef>
              <a:spcAft>
                <a:spcPts val="0"/>
              </a:spcAft>
              <a:buFont typeface="Arial" pitchFamily="34" charset="0"/>
              <a:buNone/>
              <a:defRPr sz="900" b="0" kern="1200" baseline="0">
                <a:solidFill>
                  <a:schemeClr val="bg2"/>
                </a:solidFill>
                <a:latin typeface="Arial" pitchFamily="34" charset="0"/>
                <a:ea typeface="+mn-ea"/>
                <a:cs typeface="Arial" pitchFamily="34" charset="0"/>
              </a:defRPr>
            </a:lvl5pPr>
            <a:lvl6pPr marL="0" indent="0" algn="l" defTabSz="914400" rtl="0" eaLnBrk="1" latinLnBrk="0" hangingPunct="1">
              <a:spcBef>
                <a:spcPts val="300"/>
              </a:spcBef>
              <a:spcAft>
                <a:spcPts val="0"/>
              </a:spcAft>
              <a:buFont typeface="Arial" pitchFamily="34" charset="0"/>
              <a:buNone/>
              <a:defRPr sz="900" kern="1200">
                <a:solidFill>
                  <a:schemeClr val="bg2"/>
                </a:solidFill>
                <a:latin typeface="Arial" pitchFamily="34" charset="0"/>
                <a:ea typeface="+mn-ea"/>
                <a:cs typeface="Arial" pitchFamily="34" charset="0"/>
              </a:defRPr>
            </a:lvl6pPr>
            <a:lvl7pPr marL="0" indent="0" algn="l" defTabSz="914400" rtl="0" eaLnBrk="1" latinLnBrk="0" hangingPunct="1">
              <a:spcBef>
                <a:spcPts val="300"/>
              </a:spcBef>
              <a:spcAft>
                <a:spcPts val="0"/>
              </a:spcAft>
              <a:buFont typeface="Arial" pitchFamily="34" charset="0"/>
              <a:buNone/>
              <a:defRPr sz="900" kern="1200">
                <a:solidFill>
                  <a:schemeClr val="bg2"/>
                </a:solidFill>
                <a:latin typeface="Arial" pitchFamily="34" charset="0"/>
                <a:ea typeface="+mn-ea"/>
                <a:cs typeface="Arial" pitchFamily="34" charset="0"/>
              </a:defRPr>
            </a:lvl7pPr>
            <a:lvl8pPr marL="0" indent="0" algn="l" defTabSz="914400" rtl="0" eaLnBrk="1" latinLnBrk="0" hangingPunct="1">
              <a:spcBef>
                <a:spcPts val="300"/>
              </a:spcBef>
              <a:spcAft>
                <a:spcPts val="0"/>
              </a:spcAft>
              <a:buFont typeface="Arial" pitchFamily="34" charset="0"/>
              <a:buNone/>
              <a:defRPr sz="900" kern="1200">
                <a:solidFill>
                  <a:schemeClr val="bg2"/>
                </a:solidFill>
                <a:latin typeface="Arial" pitchFamily="34" charset="0"/>
                <a:ea typeface="+mn-ea"/>
                <a:cs typeface="Arial" pitchFamily="34" charset="0"/>
              </a:defRPr>
            </a:lvl8pPr>
            <a:lvl9pPr marL="0" indent="0" algn="l" defTabSz="914400" rtl="0" eaLnBrk="1" latinLnBrk="0" hangingPunct="1">
              <a:spcBef>
                <a:spcPts val="300"/>
              </a:spcBef>
              <a:spcAft>
                <a:spcPts val="0"/>
              </a:spcAft>
              <a:buFont typeface="Arial" pitchFamily="34" charset="0"/>
              <a:buNone/>
              <a:defRPr sz="900" kern="1200">
                <a:solidFill>
                  <a:schemeClr val="bg2"/>
                </a:solidFill>
                <a:latin typeface="Arial" pitchFamily="34" charset="0"/>
                <a:ea typeface="+mn-ea"/>
                <a:cs typeface="Arial" pitchFamily="34" charset="0"/>
              </a:defRPr>
            </a:lvl9pPr>
          </a:lstStyle>
          <a:p>
            <a:r>
              <a:rPr lang="en-US" dirty="0" smtClean="0"/>
              <a:t>Q15. Have you ever hit a girlfriend or boyfriend? </a:t>
            </a:r>
          </a:p>
          <a:p>
            <a:r>
              <a:rPr lang="en-US" dirty="0" smtClean="0"/>
              <a:t>Base: Has or has had a boyfriend/girlfriend (n=517)</a:t>
            </a:r>
          </a:p>
          <a:p>
            <a:r>
              <a:rPr lang="en-US" dirty="0" smtClean="0"/>
              <a:t>Q18. Do you think you are capable of hitting a girlfriend or boyfriend? </a:t>
            </a:r>
          </a:p>
          <a:p>
            <a:r>
              <a:rPr lang="en-US" dirty="0" smtClean="0"/>
              <a:t>Base: Has never had a boyfriend/girlfriend or never hit boyfriend/girlfriend (n=704)</a:t>
            </a:r>
          </a:p>
        </p:txBody>
      </p:sp>
    </p:spTree>
    <p:extLst>
      <p:ext uri="{BB962C8B-B14F-4D97-AF65-F5344CB8AC3E}">
        <p14:creationId xmlns:p14="http://schemas.microsoft.com/office/powerpoint/2010/main" xmlns="" val="15275172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2"/>
          </p:nvPr>
        </p:nvSpPr>
        <p:spPr bwMode="gray">
          <a:xfrm>
            <a:off x="323850" y="6068856"/>
            <a:ext cx="8496300" cy="528794"/>
          </a:xfrm>
        </p:spPr>
        <p:txBody>
          <a:bodyPr>
            <a:spAutoFit/>
          </a:bodyPr>
          <a:lstStyle/>
          <a:p>
            <a:r>
              <a:rPr lang="en-US" dirty="0" smtClean="0"/>
              <a:t>Q16. Before </a:t>
            </a:r>
            <a:r>
              <a:rPr lang="en-US" dirty="0"/>
              <a:t>that incident did you think you were capable of hitting your girlfriend or boyfriend</a:t>
            </a:r>
            <a:r>
              <a:rPr lang="en-US" dirty="0" smtClean="0"/>
              <a:t>?</a:t>
            </a:r>
          </a:p>
          <a:p>
            <a:r>
              <a:rPr lang="en-US" dirty="0" smtClean="0"/>
              <a:t>Base: Has hit a boyfriend/girlfriend (n=39)</a:t>
            </a:r>
          </a:p>
          <a:p>
            <a:pPr lvl="0"/>
            <a:r>
              <a:rPr lang="en-US" dirty="0" smtClean="0"/>
              <a:t>Q18. </a:t>
            </a:r>
            <a:r>
              <a:rPr lang="en-US" dirty="0"/>
              <a:t>Do you think you are capable of hitting a girlfriend or boyfriend? </a:t>
            </a:r>
          </a:p>
          <a:p>
            <a:r>
              <a:rPr lang="en-US" dirty="0" smtClean="0"/>
              <a:t>Base: </a:t>
            </a:r>
            <a:r>
              <a:rPr lang="en-US" dirty="0"/>
              <a:t>Has never had a boyfriend/girlfriend or never hit </a:t>
            </a:r>
            <a:r>
              <a:rPr lang="en-US" dirty="0" smtClean="0"/>
              <a:t>boyfriend/girlfriend (n=704)</a:t>
            </a:r>
          </a:p>
        </p:txBody>
      </p:sp>
      <p:sp>
        <p:nvSpPr>
          <p:cNvPr id="2" name="Title 1"/>
          <p:cNvSpPr>
            <a:spLocks noGrp="1"/>
          </p:cNvSpPr>
          <p:nvPr>
            <p:ph type="title"/>
          </p:nvPr>
        </p:nvSpPr>
        <p:spPr bwMode="gray">
          <a:xfrm>
            <a:off x="323850" y="228600"/>
            <a:ext cx="7372350" cy="533400"/>
          </a:xfrm>
        </p:spPr>
        <p:txBody>
          <a:bodyPr/>
          <a:lstStyle/>
          <a:p>
            <a:r>
              <a:rPr lang="en-US" sz="1800" dirty="0" smtClean="0"/>
              <a:t>The majority of those who have hit did not think they were capable beforehand – most who haven’t hit don’t think they’re capable, either</a:t>
            </a:r>
            <a:endParaRPr lang="en-US" sz="1800" u="sng" dirty="0"/>
          </a:p>
        </p:txBody>
      </p:sp>
      <p:graphicFrame>
        <p:nvGraphicFramePr>
          <p:cNvPr id="14" name="Chart 13"/>
          <p:cNvGraphicFramePr/>
          <p:nvPr>
            <p:extLst>
              <p:ext uri="{D42A27DB-BD31-4B8C-83A1-F6EECF244321}">
                <p14:modId xmlns:p14="http://schemas.microsoft.com/office/powerpoint/2010/main" xmlns="" val="1572394540"/>
              </p:ext>
            </p:extLst>
          </p:nvPr>
        </p:nvGraphicFramePr>
        <p:xfrm>
          <a:off x="1981200" y="2438400"/>
          <a:ext cx="3040960" cy="2734097"/>
        </p:xfrm>
        <a:graphic>
          <a:graphicData uri="http://schemas.openxmlformats.org/drawingml/2006/chart">
            <c:chart xmlns:c="http://schemas.openxmlformats.org/drawingml/2006/chart" xmlns:r="http://schemas.openxmlformats.org/officeDocument/2006/relationships" r:id="rId3"/>
          </a:graphicData>
        </a:graphic>
      </p:graphicFrame>
      <p:sp>
        <p:nvSpPr>
          <p:cNvPr id="16" name="TextBox 15"/>
          <p:cNvSpPr txBox="1"/>
          <p:nvPr/>
        </p:nvSpPr>
        <p:spPr>
          <a:xfrm>
            <a:off x="1828800" y="1718006"/>
            <a:ext cx="2952750" cy="323850"/>
          </a:xfrm>
          <a:prstGeom prst="rect">
            <a:avLst/>
          </a:prstGeom>
          <a:noFill/>
        </p:spPr>
        <p:txBody>
          <a:bodyPr wrap="square" lIns="0" tIns="0" rIns="0" bIns="0" rtlCol="0" anchor="ctr" anchorCtr="0">
            <a:noAutofit/>
          </a:bodyPr>
          <a:lstStyle/>
          <a:p>
            <a:pPr algn="ctr">
              <a:spcBef>
                <a:spcPts val="300"/>
              </a:spcBef>
            </a:pPr>
            <a:r>
              <a:rPr lang="en-US" sz="1600" dirty="0" smtClean="0">
                <a:latin typeface="Arial" pitchFamily="34" charset="0"/>
                <a:cs typeface="Arial" pitchFamily="34" charset="0"/>
              </a:rPr>
              <a:t>HAVE hit and thought capable of </a:t>
            </a:r>
            <a:r>
              <a:rPr lang="en-US" dirty="0" smtClean="0">
                <a:latin typeface="Arial" pitchFamily="34" charset="0"/>
                <a:cs typeface="Arial" pitchFamily="34" charset="0"/>
              </a:rPr>
              <a:t>hitting</a:t>
            </a:r>
            <a:r>
              <a:rPr lang="en-US" sz="1600" dirty="0" smtClean="0">
                <a:latin typeface="Arial" pitchFamily="34" charset="0"/>
                <a:cs typeface="Arial" pitchFamily="34" charset="0"/>
              </a:rPr>
              <a:t> </a:t>
            </a:r>
            <a:r>
              <a:rPr lang="en-US" sz="1600" dirty="0">
                <a:latin typeface="Arial" pitchFamily="34" charset="0"/>
                <a:cs typeface="Arial" pitchFamily="34" charset="0"/>
              </a:rPr>
              <a:t>girlfriend or </a:t>
            </a:r>
            <a:r>
              <a:rPr lang="en-US" sz="1600" dirty="0" smtClean="0">
                <a:latin typeface="Arial" pitchFamily="34" charset="0"/>
                <a:cs typeface="Arial" pitchFamily="34" charset="0"/>
              </a:rPr>
              <a:t>boyfriend beforehand</a:t>
            </a:r>
          </a:p>
        </p:txBody>
      </p:sp>
      <p:graphicFrame>
        <p:nvGraphicFramePr>
          <p:cNvPr id="21" name="Chart 20"/>
          <p:cNvGraphicFramePr/>
          <p:nvPr>
            <p:extLst>
              <p:ext uri="{D42A27DB-BD31-4B8C-83A1-F6EECF244321}">
                <p14:modId xmlns:p14="http://schemas.microsoft.com/office/powerpoint/2010/main" xmlns="" val="2612447423"/>
              </p:ext>
            </p:extLst>
          </p:nvPr>
        </p:nvGraphicFramePr>
        <p:xfrm>
          <a:off x="5998029" y="2176893"/>
          <a:ext cx="2590800" cy="2199414"/>
        </p:xfrm>
        <a:graphic>
          <a:graphicData uri="http://schemas.openxmlformats.org/drawingml/2006/chart">
            <c:chart xmlns:c="http://schemas.openxmlformats.org/drawingml/2006/chart" xmlns:r="http://schemas.openxmlformats.org/officeDocument/2006/relationships" r:id="rId4"/>
          </a:graphicData>
        </a:graphic>
      </p:graphicFrame>
      <p:sp>
        <p:nvSpPr>
          <p:cNvPr id="22" name="TextBox 21"/>
          <p:cNvSpPr txBox="1"/>
          <p:nvPr/>
        </p:nvSpPr>
        <p:spPr>
          <a:xfrm>
            <a:off x="6324600" y="1436621"/>
            <a:ext cx="2051957" cy="655660"/>
          </a:xfrm>
          <a:prstGeom prst="rect">
            <a:avLst/>
          </a:prstGeom>
          <a:noFill/>
        </p:spPr>
        <p:txBody>
          <a:bodyPr wrap="square" lIns="0" tIns="0" rIns="0" bIns="0" rtlCol="0" anchor="ctr" anchorCtr="0">
            <a:noAutofit/>
          </a:bodyPr>
          <a:lstStyle/>
          <a:p>
            <a:pPr algn="ctr">
              <a:spcBef>
                <a:spcPts val="300"/>
              </a:spcBef>
            </a:pPr>
            <a:r>
              <a:rPr lang="en-US" sz="1400" dirty="0" smtClean="0">
                <a:latin typeface="Arial" pitchFamily="34" charset="0"/>
                <a:cs typeface="Arial" pitchFamily="34" charset="0"/>
              </a:rPr>
              <a:t>Have NOT hit and think that capable of </a:t>
            </a:r>
            <a:r>
              <a:rPr lang="en-US" sz="1400" dirty="0">
                <a:latin typeface="Arial" pitchFamily="34" charset="0"/>
                <a:cs typeface="Arial" pitchFamily="34" charset="0"/>
              </a:rPr>
              <a:t>hitting girlfriend or boyfriend</a:t>
            </a:r>
            <a:endParaRPr lang="en-US" sz="1400" dirty="0" smtClean="0">
              <a:latin typeface="Arial" pitchFamily="34" charset="0"/>
              <a:cs typeface="Arial" pitchFamily="34" charset="0"/>
            </a:endParaRPr>
          </a:p>
        </p:txBody>
      </p:sp>
      <p:sp>
        <p:nvSpPr>
          <p:cNvPr id="5" name="Rounded Rectangle 4"/>
          <p:cNvSpPr/>
          <p:nvPr/>
        </p:nvSpPr>
        <p:spPr bwMode="gray">
          <a:xfrm>
            <a:off x="5943600" y="1219200"/>
            <a:ext cx="2645229" cy="3352800"/>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indent="0" algn="ctr">
              <a:spcBef>
                <a:spcPts val="300"/>
              </a:spcBef>
            </a:pPr>
            <a:endParaRPr lang="en-US" sz="1600" dirty="0" smtClean="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xmlns="" val="26096149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p:txBody>
          <a:bodyPr/>
          <a:lstStyle/>
          <a:p>
            <a:r>
              <a:rPr lang="en-US" dirty="0" smtClean="0"/>
              <a:t>Q17. </a:t>
            </a:r>
            <a:r>
              <a:rPr lang="en-US" dirty="0"/>
              <a:t>Why did you do it?</a:t>
            </a:r>
          </a:p>
          <a:p>
            <a:r>
              <a:rPr lang="en-US" dirty="0"/>
              <a:t>Base: Has or has had a boyfriend/girlfriend and has hit </a:t>
            </a:r>
            <a:r>
              <a:rPr lang="en-US" dirty="0" smtClean="0"/>
              <a:t>boyfriend/girlfriend (n=39)* </a:t>
            </a:r>
            <a:r>
              <a:rPr lang="en-US" sz="900" b="1" i="1" u="sng" dirty="0" smtClean="0"/>
              <a:t>(caution small base size)</a:t>
            </a:r>
            <a:endParaRPr lang="en-US" sz="900" b="1" i="1" u="sng" dirty="0"/>
          </a:p>
        </p:txBody>
      </p:sp>
      <p:sp>
        <p:nvSpPr>
          <p:cNvPr id="3" name="Title 2"/>
          <p:cNvSpPr>
            <a:spLocks noGrp="1"/>
          </p:cNvSpPr>
          <p:nvPr>
            <p:ph type="title"/>
          </p:nvPr>
        </p:nvSpPr>
        <p:spPr>
          <a:xfrm>
            <a:off x="323850" y="228600"/>
            <a:ext cx="7219950" cy="609600"/>
          </a:xfrm>
        </p:spPr>
        <p:txBody>
          <a:bodyPr/>
          <a:lstStyle/>
          <a:p>
            <a:r>
              <a:rPr lang="en-US" dirty="0" smtClean="0"/>
              <a:t>The top reason for hitting is “they </a:t>
            </a:r>
            <a:r>
              <a:rPr lang="en-US" dirty="0"/>
              <a:t>hit me </a:t>
            </a:r>
            <a:r>
              <a:rPr lang="en-US" dirty="0" smtClean="0"/>
              <a:t>first,” with 3-in-5 citing this as the reason</a:t>
            </a:r>
            <a:endParaRPr lang="en-US" dirty="0"/>
          </a:p>
        </p:txBody>
      </p:sp>
      <p:sp>
        <p:nvSpPr>
          <p:cNvPr id="4" name="TextBox 3"/>
          <p:cNvSpPr txBox="1"/>
          <p:nvPr/>
        </p:nvSpPr>
        <p:spPr>
          <a:xfrm>
            <a:off x="3886200" y="1070493"/>
            <a:ext cx="1543050" cy="323850"/>
          </a:xfrm>
          <a:prstGeom prst="rect">
            <a:avLst/>
          </a:prstGeom>
          <a:noFill/>
        </p:spPr>
        <p:txBody>
          <a:bodyPr wrap="square" lIns="0" tIns="0" rIns="0" bIns="0" rtlCol="0" anchor="ctr" anchorCtr="0">
            <a:noAutofit/>
          </a:bodyPr>
          <a:lstStyle/>
          <a:p>
            <a:pPr algn="ctr">
              <a:spcBef>
                <a:spcPts val="300"/>
              </a:spcBef>
            </a:pPr>
            <a:r>
              <a:rPr lang="en-US" sz="1400" dirty="0" smtClean="0">
                <a:latin typeface="Arial" pitchFamily="34" charset="0"/>
                <a:cs typeface="Arial" pitchFamily="34" charset="0"/>
              </a:rPr>
              <a:t>Why?</a:t>
            </a:r>
          </a:p>
        </p:txBody>
      </p:sp>
      <p:graphicFrame>
        <p:nvGraphicFramePr>
          <p:cNvPr id="5" name="Chart 4"/>
          <p:cNvGraphicFramePr/>
          <p:nvPr>
            <p:extLst>
              <p:ext uri="{D42A27DB-BD31-4B8C-83A1-F6EECF244321}">
                <p14:modId xmlns:p14="http://schemas.microsoft.com/office/powerpoint/2010/main" xmlns="" val="1294436536"/>
              </p:ext>
            </p:extLst>
          </p:nvPr>
        </p:nvGraphicFramePr>
        <p:xfrm>
          <a:off x="604136" y="1295400"/>
          <a:ext cx="7701664" cy="471229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234932007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2"/>
          </p:nvPr>
        </p:nvSpPr>
        <p:spPr bwMode="gray">
          <a:xfrm>
            <a:off x="323850" y="5453303"/>
            <a:ext cx="7753350" cy="1144347"/>
          </a:xfrm>
        </p:spPr>
        <p:txBody>
          <a:bodyPr wrap="square">
            <a:spAutoFit/>
          </a:bodyPr>
          <a:lstStyle/>
          <a:p>
            <a:r>
              <a:rPr lang="en-US" dirty="0"/>
              <a:t>Q23. Have you ever known a girl/boy who was a victim of dating abuse/violence (someone you were not in a dating relationship with)?</a:t>
            </a:r>
          </a:p>
          <a:p>
            <a:r>
              <a:rPr lang="en-US" dirty="0"/>
              <a:t>Base: Total Respondent (n=750</a:t>
            </a:r>
            <a:r>
              <a:rPr lang="en-US" dirty="0" smtClean="0"/>
              <a:t>)</a:t>
            </a:r>
          </a:p>
          <a:p>
            <a:r>
              <a:rPr lang="en-US" dirty="0" smtClean="0"/>
              <a:t>Q38</a:t>
            </a:r>
            <a:r>
              <a:rPr lang="en-US" dirty="0"/>
              <a:t>. Have you been a victim of sexual assault (sexual assault is an assault of a sexual nature on another person, or any sexual act committed without consent)?</a:t>
            </a:r>
          </a:p>
          <a:p>
            <a:r>
              <a:rPr lang="en-US" dirty="0"/>
              <a:t>Base: Total Respondent (n=750</a:t>
            </a:r>
            <a:r>
              <a:rPr lang="en-US" dirty="0" smtClean="0"/>
              <a:t>)</a:t>
            </a:r>
          </a:p>
          <a:p>
            <a:r>
              <a:rPr lang="en-US" dirty="0" smtClean="0"/>
              <a:t>Q39</a:t>
            </a:r>
            <a:r>
              <a:rPr lang="en-US" dirty="0"/>
              <a:t>. </a:t>
            </a:r>
            <a:r>
              <a:rPr lang="en-US" dirty="0" smtClean="0"/>
              <a:t>Have </a:t>
            </a:r>
            <a:r>
              <a:rPr lang="en-US" dirty="0"/>
              <a:t>any of your friends been a victim of sexual assault (sexual assault is an assault of a sexual nature on another person, or any sexual act committed without consent)?</a:t>
            </a:r>
            <a:endParaRPr lang="en-US" dirty="0" smtClean="0"/>
          </a:p>
          <a:p>
            <a:r>
              <a:rPr lang="en-US" dirty="0" smtClean="0"/>
              <a:t>Q40</a:t>
            </a:r>
            <a:r>
              <a:rPr lang="en-US" dirty="0"/>
              <a:t>. </a:t>
            </a:r>
            <a:r>
              <a:rPr lang="en-US" dirty="0" smtClean="0"/>
              <a:t>Has </a:t>
            </a:r>
            <a:r>
              <a:rPr lang="en-US" dirty="0"/>
              <a:t>someone you know, other than a friend, been a victim of sexual assault (sexual assault is an assault of a sexual nature on another person, or any sexual act committed without consent)?</a:t>
            </a:r>
            <a:endParaRPr lang="en-US" dirty="0" smtClean="0"/>
          </a:p>
          <a:p>
            <a:r>
              <a:rPr lang="en-US" dirty="0" smtClean="0"/>
              <a:t>Base: Total Respondent (n=750)</a:t>
            </a:r>
          </a:p>
        </p:txBody>
      </p:sp>
      <p:sp>
        <p:nvSpPr>
          <p:cNvPr id="2" name="Title 1"/>
          <p:cNvSpPr>
            <a:spLocks noGrp="1"/>
          </p:cNvSpPr>
          <p:nvPr>
            <p:ph type="title"/>
          </p:nvPr>
        </p:nvSpPr>
        <p:spPr bwMode="gray">
          <a:xfrm>
            <a:off x="304800" y="533400"/>
            <a:ext cx="7753350" cy="571202"/>
          </a:xfrm>
        </p:spPr>
        <p:txBody>
          <a:bodyPr/>
          <a:lstStyle/>
          <a:p>
            <a:r>
              <a:rPr lang="en-US" dirty="0" smtClean="0"/>
              <a:t>Women – those aged 18 - 22 – are most affected by the epidemic of dating abuse and sexual assault with higher proportions knowing a victim and being impacted themselves </a:t>
            </a:r>
            <a:endParaRPr lang="en-US" dirty="0"/>
          </a:p>
        </p:txBody>
      </p:sp>
      <p:graphicFrame>
        <p:nvGraphicFramePr>
          <p:cNvPr id="19" name="Table 18"/>
          <p:cNvGraphicFramePr>
            <a:graphicFrameLocks noGrp="1"/>
          </p:cNvGraphicFramePr>
          <p:nvPr>
            <p:extLst>
              <p:ext uri="{D42A27DB-BD31-4B8C-83A1-F6EECF244321}">
                <p14:modId xmlns:p14="http://schemas.microsoft.com/office/powerpoint/2010/main" xmlns="" val="880312889"/>
              </p:ext>
            </p:extLst>
          </p:nvPr>
        </p:nvGraphicFramePr>
        <p:xfrm>
          <a:off x="975360" y="2057400"/>
          <a:ext cx="5120639" cy="1765300"/>
        </p:xfrm>
        <a:graphic>
          <a:graphicData uri="http://schemas.openxmlformats.org/drawingml/2006/table">
            <a:tbl>
              <a:tblPr firstRow="1" bandRow="1">
                <a:tableStyleId>{5C22544A-7EE6-4342-B048-85BDC9FD1C3A}</a:tableStyleId>
              </a:tblPr>
              <a:tblGrid>
                <a:gridCol w="2536089"/>
                <a:gridCol w="1292275"/>
                <a:gridCol w="1292275"/>
              </a:tblGrid>
              <a:tr h="370840">
                <a:tc>
                  <a:txBody>
                    <a:bodyPr/>
                    <a:lstStyle/>
                    <a:p>
                      <a:endParaRPr lang="en-US" sz="1050" dirty="0"/>
                    </a:p>
                  </a:txBody>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800" b="0" i="0" u="none" strike="noStrike" dirty="0" smtClean="0">
                          <a:solidFill>
                            <a:srgbClr val="000000"/>
                          </a:solidFill>
                          <a:effectLst/>
                          <a:latin typeface="+mn-lt"/>
                        </a:rPr>
                        <a:t>15-17 Females</a:t>
                      </a:r>
                    </a:p>
                    <a:p>
                      <a:pPr algn="ctr" fontAlgn="b"/>
                      <a:endParaRPr lang="en-US" sz="500" b="0" i="0" u="none" strike="noStrike" dirty="0">
                        <a:solidFill>
                          <a:srgbClr val="000000"/>
                        </a:solidFill>
                        <a:effectLst/>
                        <a:latin typeface="+mn-lt"/>
                      </a:endParaRPr>
                    </a:p>
                  </a:txBody>
                  <a:tcPr marL="7620" marR="7620" marT="7620"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800" b="0" i="0" u="none" strike="noStrike" dirty="0" smtClean="0">
                          <a:solidFill>
                            <a:srgbClr val="000000"/>
                          </a:solidFill>
                          <a:effectLst/>
                          <a:latin typeface="+mn-lt"/>
                        </a:rPr>
                        <a:t>18-22 Females</a:t>
                      </a:r>
                      <a:endParaRPr lang="en-US" sz="200" b="0" i="0" u="none" strike="noStrike" dirty="0" smtClean="0">
                        <a:solidFill>
                          <a:srgbClr val="000000"/>
                        </a:solidFill>
                        <a:effectLst/>
                        <a:latin typeface="+mn-lt"/>
                      </a:endParaRPr>
                    </a:p>
                    <a:p>
                      <a:pPr algn="ctr" fontAlgn="b"/>
                      <a:endParaRPr lang="en-US" sz="500" b="0" i="0" u="none" strike="noStrike" dirty="0">
                        <a:solidFill>
                          <a:srgbClr val="000000"/>
                        </a:solidFill>
                        <a:effectLst/>
                        <a:latin typeface="+mn-lt"/>
                      </a:endParaRPr>
                    </a:p>
                  </a:txBody>
                  <a:tcPr marL="7620" marR="7620" marT="7620" marB="0" anchor="ctr"/>
                </a:tc>
              </a:tr>
              <a:tr h="370840">
                <a:tc>
                  <a:txBody>
                    <a:bodyPr/>
                    <a:lstStyle/>
                    <a:p>
                      <a:r>
                        <a:rPr lang="en-US" sz="1050" b="1" dirty="0" smtClean="0">
                          <a:effectLst>
                            <a:outerShdw blurRad="38100" dist="38100" dir="2700000" algn="tl">
                              <a:srgbClr val="000000">
                                <a:alpha val="43137"/>
                              </a:srgbClr>
                            </a:outerShdw>
                          </a:effectLst>
                        </a:rPr>
                        <a:t>Know</a:t>
                      </a:r>
                      <a:r>
                        <a:rPr lang="en-US" sz="1050" b="1" baseline="0" dirty="0" smtClean="0">
                          <a:effectLst>
                            <a:outerShdw blurRad="38100" dist="38100" dir="2700000" algn="tl">
                              <a:srgbClr val="000000">
                                <a:alpha val="43137"/>
                              </a:srgbClr>
                            </a:outerShdw>
                          </a:effectLst>
                        </a:rPr>
                        <a:t> someone who has been a victim of dating abuse</a:t>
                      </a:r>
                      <a:endParaRPr lang="en-US" sz="1050" b="1" dirty="0">
                        <a:effectLst>
                          <a:outerShdw blurRad="38100" dist="38100" dir="2700000" algn="tl">
                            <a:srgbClr val="000000">
                              <a:alpha val="43137"/>
                            </a:srgbClr>
                          </a:outerShdw>
                        </a:effectLst>
                      </a:endParaRPr>
                    </a:p>
                  </a:txBody>
                  <a:tcPr/>
                </a:tc>
                <a:tc>
                  <a:txBody>
                    <a:bodyPr/>
                    <a:lstStyle/>
                    <a:p>
                      <a:pPr algn="ctr" fontAlgn="b"/>
                      <a:r>
                        <a:rPr lang="en-US" sz="1050" b="1" i="0" u="none" strike="noStrike" dirty="0" smtClean="0">
                          <a:solidFill>
                            <a:srgbClr val="000000"/>
                          </a:solidFill>
                          <a:effectLst/>
                          <a:latin typeface="+mn-lt"/>
                        </a:rPr>
                        <a:t>40</a:t>
                      </a:r>
                      <a:endParaRPr lang="en-US" sz="500" b="1" i="0" u="none" strike="noStrike" dirty="0">
                        <a:solidFill>
                          <a:srgbClr val="000000"/>
                        </a:solidFill>
                        <a:effectLst/>
                        <a:latin typeface="+mn-lt"/>
                      </a:endParaRPr>
                    </a:p>
                  </a:txBody>
                  <a:tcPr marL="7620" marR="7620" marT="7620" marB="0" anchor="ctr"/>
                </a:tc>
                <a:tc>
                  <a:txBody>
                    <a:bodyPr/>
                    <a:lstStyle/>
                    <a:p>
                      <a:pPr algn="ctr" fontAlgn="b"/>
                      <a:r>
                        <a:rPr lang="en-US" sz="1050" b="1" i="0" u="none" strike="noStrike" dirty="0" smtClean="0">
                          <a:solidFill>
                            <a:srgbClr val="000000"/>
                          </a:solidFill>
                          <a:effectLst/>
                          <a:latin typeface="+mn-lt"/>
                        </a:rPr>
                        <a:t>58</a:t>
                      </a:r>
                      <a:endParaRPr lang="en-US" sz="1050" b="1" i="0" u="none" strike="noStrike" dirty="0">
                        <a:solidFill>
                          <a:srgbClr val="000000"/>
                        </a:solidFill>
                        <a:effectLst/>
                        <a:latin typeface="+mn-lt"/>
                      </a:endParaRPr>
                    </a:p>
                  </a:txBody>
                  <a:tcPr marL="7620" marR="7620" marT="7620" marB="0" anchor="ctr"/>
                </a:tc>
              </a:tr>
              <a:tr h="370840">
                <a:tc>
                  <a:txBody>
                    <a:bodyPr/>
                    <a:lstStyle/>
                    <a:p>
                      <a:r>
                        <a:rPr lang="en-US" sz="1050" b="1" dirty="0" smtClean="0">
                          <a:effectLst>
                            <a:outerShdw blurRad="38100" dist="38100" dir="2700000" algn="tl">
                              <a:srgbClr val="000000">
                                <a:alpha val="43137"/>
                              </a:srgbClr>
                            </a:outerShdw>
                          </a:effectLst>
                        </a:rPr>
                        <a:t>Know</a:t>
                      </a:r>
                      <a:r>
                        <a:rPr lang="en-US" sz="1050" b="1" baseline="0" dirty="0" smtClean="0">
                          <a:effectLst>
                            <a:outerShdw blurRad="38100" dist="38100" dir="2700000" algn="tl">
                              <a:srgbClr val="000000">
                                <a:alpha val="43137"/>
                              </a:srgbClr>
                            </a:outerShdw>
                          </a:effectLst>
                        </a:rPr>
                        <a:t> someone who has been a victim of sexual assault (</a:t>
                      </a:r>
                      <a:r>
                        <a:rPr lang="en-US" sz="1050" b="1" i="1" baseline="0" dirty="0" smtClean="0">
                          <a:effectLst>
                            <a:outerShdw blurRad="38100" dist="38100" dir="2700000" algn="tl">
                              <a:srgbClr val="000000">
                                <a:alpha val="43137"/>
                              </a:srgbClr>
                            </a:outerShdw>
                          </a:effectLst>
                        </a:rPr>
                        <a:t>either</a:t>
                      </a:r>
                      <a:r>
                        <a:rPr lang="en-US" sz="1050" b="1" i="0" baseline="0" dirty="0" smtClean="0">
                          <a:effectLst>
                            <a:outerShdw blurRad="38100" dist="38100" dir="2700000" algn="tl">
                              <a:srgbClr val="000000">
                                <a:alpha val="43137"/>
                              </a:srgbClr>
                            </a:outerShdw>
                          </a:effectLst>
                        </a:rPr>
                        <a:t> a friend or someone else)</a:t>
                      </a:r>
                      <a:endParaRPr lang="en-US" sz="1050" b="1" dirty="0">
                        <a:effectLst>
                          <a:outerShdw blurRad="38100" dist="38100" dir="2700000" algn="tl">
                            <a:srgbClr val="000000">
                              <a:alpha val="43137"/>
                            </a:srgbClr>
                          </a:outerShdw>
                        </a:effectLst>
                      </a:endParaRPr>
                    </a:p>
                  </a:txBody>
                  <a:tcPr/>
                </a:tc>
                <a:tc>
                  <a:txBody>
                    <a:bodyPr/>
                    <a:lstStyle/>
                    <a:p>
                      <a:pPr algn="ctr" fontAlgn="b"/>
                      <a:r>
                        <a:rPr lang="en-US" sz="1050" b="1" i="0" u="none" strike="noStrike" dirty="0" smtClean="0">
                          <a:solidFill>
                            <a:srgbClr val="000000"/>
                          </a:solidFill>
                          <a:effectLst/>
                          <a:latin typeface="+mn-lt"/>
                        </a:rPr>
                        <a:t>25</a:t>
                      </a:r>
                      <a:endParaRPr lang="en-US" sz="500" b="1" i="0" u="none" strike="noStrike" dirty="0">
                        <a:solidFill>
                          <a:srgbClr val="000000"/>
                        </a:solidFill>
                        <a:effectLst/>
                        <a:latin typeface="+mn-lt"/>
                      </a:endParaRPr>
                    </a:p>
                  </a:txBody>
                  <a:tcPr marL="7620" marR="7620" marT="7620" marB="0" anchor="ctr"/>
                </a:tc>
                <a:tc>
                  <a:txBody>
                    <a:bodyPr/>
                    <a:lstStyle/>
                    <a:p>
                      <a:pPr algn="ctr" fontAlgn="b"/>
                      <a:r>
                        <a:rPr lang="en-US" sz="1050" b="1" i="0" u="none" strike="noStrike" dirty="0" smtClean="0">
                          <a:solidFill>
                            <a:srgbClr val="000000"/>
                          </a:solidFill>
                          <a:effectLst/>
                          <a:latin typeface="+mn-lt"/>
                        </a:rPr>
                        <a:t>42</a:t>
                      </a:r>
                      <a:endParaRPr lang="en-US" sz="1050" b="1" i="0" u="none" strike="noStrike" dirty="0">
                        <a:solidFill>
                          <a:srgbClr val="000000"/>
                        </a:solidFill>
                        <a:effectLst/>
                        <a:latin typeface="+mn-lt"/>
                      </a:endParaRPr>
                    </a:p>
                  </a:txBody>
                  <a:tcPr marL="7620" marR="7620" marT="7620" marB="0" anchor="ctr"/>
                </a:tc>
              </a:tr>
              <a:tr h="370840">
                <a:tc>
                  <a:txBody>
                    <a:bodyPr/>
                    <a:lstStyle/>
                    <a:p>
                      <a:r>
                        <a:rPr lang="en-US" sz="1050" b="1" dirty="0" smtClean="0">
                          <a:effectLst>
                            <a:outerShdw blurRad="38100" dist="38100" dir="2700000" algn="tl">
                              <a:srgbClr val="000000">
                                <a:alpha val="43137"/>
                              </a:srgbClr>
                            </a:outerShdw>
                          </a:effectLst>
                        </a:rPr>
                        <a:t>Has personally been a victim</a:t>
                      </a:r>
                      <a:r>
                        <a:rPr lang="en-US" sz="1050" b="1" baseline="0" dirty="0" smtClean="0">
                          <a:effectLst>
                            <a:outerShdw blurRad="38100" dist="38100" dir="2700000" algn="tl">
                              <a:srgbClr val="000000">
                                <a:alpha val="43137"/>
                              </a:srgbClr>
                            </a:outerShdw>
                          </a:effectLst>
                        </a:rPr>
                        <a:t> of sexual assault</a:t>
                      </a:r>
                      <a:endParaRPr lang="en-US" sz="1050" b="1" dirty="0">
                        <a:effectLst>
                          <a:outerShdw blurRad="38100" dist="38100" dir="2700000" algn="tl">
                            <a:srgbClr val="000000">
                              <a:alpha val="43137"/>
                            </a:srgbClr>
                          </a:outerShdw>
                        </a:effectLst>
                      </a:endParaRPr>
                    </a:p>
                  </a:txBody>
                  <a:tcPr/>
                </a:tc>
                <a:tc>
                  <a:txBody>
                    <a:bodyPr/>
                    <a:lstStyle/>
                    <a:p>
                      <a:pPr algn="ctr" fontAlgn="b"/>
                      <a:r>
                        <a:rPr lang="en-US" sz="1050" b="1" i="0" u="none" strike="noStrike" dirty="0" smtClean="0">
                          <a:solidFill>
                            <a:srgbClr val="000000"/>
                          </a:solidFill>
                          <a:effectLst/>
                          <a:latin typeface="+mn-lt"/>
                        </a:rPr>
                        <a:t>6</a:t>
                      </a:r>
                      <a:endParaRPr lang="en-US" sz="500" b="1" i="0" u="none" strike="noStrike" dirty="0">
                        <a:solidFill>
                          <a:srgbClr val="000000"/>
                        </a:solidFill>
                        <a:effectLst/>
                        <a:latin typeface="+mn-lt"/>
                      </a:endParaRPr>
                    </a:p>
                  </a:txBody>
                  <a:tcPr marL="7620" marR="7620" marT="7620"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050" b="1" i="0" u="none" strike="noStrike" dirty="0" smtClean="0">
                          <a:solidFill>
                            <a:srgbClr val="000000"/>
                          </a:solidFill>
                          <a:effectLst/>
                          <a:latin typeface="+mn-lt"/>
                        </a:rPr>
                        <a:t>22</a:t>
                      </a:r>
                      <a:endParaRPr lang="en-US" sz="1400" b="1" i="0" u="none" strike="noStrike" dirty="0" smtClean="0">
                        <a:solidFill>
                          <a:srgbClr val="000000"/>
                        </a:solidFill>
                        <a:effectLst/>
                        <a:latin typeface="+mn-lt"/>
                      </a:endParaRPr>
                    </a:p>
                  </a:txBody>
                  <a:tcPr marL="7620" marR="7620" marT="7620" marB="0" anchor="ctr"/>
                </a:tc>
              </a:tr>
            </a:tbl>
          </a:graphicData>
        </a:graphic>
      </p:graphicFrame>
      <p:sp>
        <p:nvSpPr>
          <p:cNvPr id="5" name="Oval 4"/>
          <p:cNvSpPr/>
          <p:nvPr/>
        </p:nvSpPr>
        <p:spPr bwMode="gray">
          <a:xfrm>
            <a:off x="5257800" y="2494280"/>
            <a:ext cx="457200" cy="325120"/>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indent="0" algn="ctr">
              <a:spcBef>
                <a:spcPts val="300"/>
              </a:spcBef>
            </a:pPr>
            <a:endParaRPr lang="en-US" sz="1600" dirty="0" smtClean="0">
              <a:solidFill>
                <a:schemeClr val="tx1"/>
              </a:solidFill>
              <a:latin typeface="Arial" pitchFamily="34" charset="0"/>
              <a:cs typeface="Arial" pitchFamily="34" charset="0"/>
            </a:endParaRPr>
          </a:p>
        </p:txBody>
      </p:sp>
      <p:sp>
        <p:nvSpPr>
          <p:cNvPr id="22" name="Oval 21"/>
          <p:cNvSpPr/>
          <p:nvPr/>
        </p:nvSpPr>
        <p:spPr bwMode="gray">
          <a:xfrm>
            <a:off x="5257800" y="2971800"/>
            <a:ext cx="457200" cy="325120"/>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indent="0" algn="ctr">
              <a:spcBef>
                <a:spcPts val="300"/>
              </a:spcBef>
            </a:pPr>
            <a:endParaRPr lang="en-US" sz="1600" dirty="0" smtClean="0">
              <a:solidFill>
                <a:schemeClr val="tx1"/>
              </a:solidFill>
              <a:latin typeface="Arial" pitchFamily="34" charset="0"/>
              <a:cs typeface="Arial" pitchFamily="34" charset="0"/>
            </a:endParaRPr>
          </a:p>
        </p:txBody>
      </p:sp>
      <p:sp>
        <p:nvSpPr>
          <p:cNvPr id="23" name="Oval 22"/>
          <p:cNvSpPr/>
          <p:nvPr/>
        </p:nvSpPr>
        <p:spPr bwMode="gray">
          <a:xfrm>
            <a:off x="5257800" y="3456940"/>
            <a:ext cx="457200" cy="325120"/>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indent="0" algn="ctr">
              <a:spcBef>
                <a:spcPts val="300"/>
              </a:spcBef>
            </a:pPr>
            <a:endParaRPr lang="en-US" sz="1600" dirty="0" smtClean="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xmlns="" val="361070758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2"/>
          </p:nvPr>
        </p:nvSpPr>
        <p:spPr bwMode="gray">
          <a:xfrm>
            <a:off x="323850" y="6315077"/>
            <a:ext cx="8496300" cy="282573"/>
          </a:xfrm>
        </p:spPr>
        <p:txBody>
          <a:bodyPr>
            <a:spAutoFit/>
          </a:bodyPr>
          <a:lstStyle/>
          <a:p>
            <a:r>
              <a:rPr lang="en-US" dirty="0" smtClean="0"/>
              <a:t>Q41</a:t>
            </a:r>
            <a:r>
              <a:rPr lang="en-US" dirty="0"/>
              <a:t>. </a:t>
            </a:r>
            <a:r>
              <a:rPr lang="en-US" dirty="0" smtClean="0"/>
              <a:t>Do </a:t>
            </a:r>
            <a:r>
              <a:rPr lang="en-US" dirty="0"/>
              <a:t>you think you would recognize the signs of sexual assault?</a:t>
            </a:r>
            <a:endParaRPr lang="en-US" dirty="0" smtClean="0"/>
          </a:p>
          <a:p>
            <a:r>
              <a:rPr lang="en-US" dirty="0" smtClean="0"/>
              <a:t>Base: Total Respondent (n=750)</a:t>
            </a:r>
            <a:endParaRPr lang="en-US" dirty="0"/>
          </a:p>
        </p:txBody>
      </p:sp>
      <p:graphicFrame>
        <p:nvGraphicFramePr>
          <p:cNvPr id="4" name="Chart 3"/>
          <p:cNvGraphicFramePr/>
          <p:nvPr>
            <p:extLst>
              <p:ext uri="{D42A27DB-BD31-4B8C-83A1-F6EECF244321}">
                <p14:modId xmlns:p14="http://schemas.microsoft.com/office/powerpoint/2010/main" xmlns="" val="4248689502"/>
              </p:ext>
            </p:extLst>
          </p:nvPr>
        </p:nvGraphicFramePr>
        <p:xfrm>
          <a:off x="-609600" y="3657600"/>
          <a:ext cx="3810000" cy="2590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6" name="Chart 15"/>
          <p:cNvGraphicFramePr/>
          <p:nvPr>
            <p:extLst>
              <p:ext uri="{D42A27DB-BD31-4B8C-83A1-F6EECF244321}">
                <p14:modId xmlns:p14="http://schemas.microsoft.com/office/powerpoint/2010/main" xmlns="" val="2610029001"/>
              </p:ext>
            </p:extLst>
          </p:nvPr>
        </p:nvGraphicFramePr>
        <p:xfrm>
          <a:off x="4038600" y="931141"/>
          <a:ext cx="4267200" cy="4721063"/>
        </p:xfrm>
        <a:graphic>
          <a:graphicData uri="http://schemas.openxmlformats.org/drawingml/2006/chart">
            <c:chart xmlns:c="http://schemas.openxmlformats.org/drawingml/2006/chart" xmlns:r="http://schemas.openxmlformats.org/officeDocument/2006/relationships" r:id="rId4"/>
          </a:graphicData>
        </a:graphic>
      </p:graphicFrame>
      <p:sp>
        <p:nvSpPr>
          <p:cNvPr id="8" name="TextBox 7"/>
          <p:cNvSpPr txBox="1"/>
          <p:nvPr/>
        </p:nvSpPr>
        <p:spPr>
          <a:xfrm>
            <a:off x="609600" y="2697195"/>
            <a:ext cx="2362200" cy="282507"/>
          </a:xfrm>
          <a:prstGeom prst="rect">
            <a:avLst/>
          </a:prstGeom>
          <a:noFill/>
        </p:spPr>
        <p:txBody>
          <a:bodyPr wrap="square" lIns="0" tIns="0" rIns="0" bIns="0" rtlCol="0" anchor="ctr" anchorCtr="0">
            <a:noAutofit/>
          </a:bodyPr>
          <a:lstStyle/>
          <a:p>
            <a:pPr algn="ctr">
              <a:spcBef>
                <a:spcPts val="300"/>
              </a:spcBef>
            </a:pPr>
            <a:r>
              <a:rPr lang="en-US" sz="1400" dirty="0" smtClean="0">
                <a:latin typeface="Arial" pitchFamily="34" charset="0"/>
                <a:cs typeface="Arial" pitchFamily="34" charset="0"/>
              </a:rPr>
              <a:t>Would recognize the signs of</a:t>
            </a:r>
            <a:br>
              <a:rPr lang="en-US" sz="1400" dirty="0" smtClean="0">
                <a:latin typeface="Arial" pitchFamily="34" charset="0"/>
                <a:cs typeface="Arial" pitchFamily="34" charset="0"/>
              </a:rPr>
            </a:br>
            <a:r>
              <a:rPr lang="en-US" sz="1400" dirty="0" smtClean="0">
                <a:latin typeface="Arial" pitchFamily="34" charset="0"/>
                <a:cs typeface="Arial" pitchFamily="34" charset="0"/>
              </a:rPr>
              <a:t>sexual assault</a:t>
            </a:r>
          </a:p>
        </p:txBody>
      </p:sp>
      <p:sp>
        <p:nvSpPr>
          <p:cNvPr id="15" name="Rounded Rectangular Callout 14"/>
          <p:cNvSpPr/>
          <p:nvPr/>
        </p:nvSpPr>
        <p:spPr bwMode="gray">
          <a:xfrm>
            <a:off x="3886200" y="931141"/>
            <a:ext cx="4724400" cy="4783859"/>
          </a:xfrm>
          <a:prstGeom prst="wedgeRoundRectCallout">
            <a:avLst>
              <a:gd name="adj1" fmla="val -82460"/>
              <a:gd name="adj2" fmla="val 35988"/>
              <a:gd name="adj3" fmla="val 16667"/>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indent="0" algn="ctr">
              <a:spcBef>
                <a:spcPts val="300"/>
              </a:spcBef>
            </a:pPr>
            <a:endParaRPr lang="en-US" sz="1600" dirty="0" smtClean="0">
              <a:solidFill>
                <a:schemeClr val="tx1"/>
              </a:solidFill>
              <a:latin typeface="Arial" pitchFamily="34" charset="0"/>
              <a:cs typeface="Arial" pitchFamily="34" charset="0"/>
            </a:endParaRPr>
          </a:p>
        </p:txBody>
      </p:sp>
      <p:sp>
        <p:nvSpPr>
          <p:cNvPr id="5" name="Title 4"/>
          <p:cNvSpPr>
            <a:spLocks noGrp="1"/>
          </p:cNvSpPr>
          <p:nvPr>
            <p:ph type="title"/>
          </p:nvPr>
        </p:nvSpPr>
        <p:spPr>
          <a:xfrm>
            <a:off x="323850" y="152400"/>
            <a:ext cx="7219950" cy="914400"/>
          </a:xfrm>
        </p:spPr>
        <p:txBody>
          <a:bodyPr/>
          <a:lstStyle/>
          <a:p>
            <a:r>
              <a:rPr lang="en-US" dirty="0" smtClean="0">
                <a:cs typeface="Arial" pitchFamily="34" charset="0"/>
              </a:rPr>
              <a:t>The younger women are </a:t>
            </a:r>
            <a:r>
              <a:rPr lang="en-US" dirty="0">
                <a:cs typeface="Arial" pitchFamily="34" charset="0"/>
              </a:rPr>
              <a:t>less confident in their ability to recognize the signs of sexual assault than </a:t>
            </a:r>
            <a:r>
              <a:rPr lang="en-US" dirty="0" smtClean="0">
                <a:cs typeface="Arial" pitchFamily="34" charset="0"/>
              </a:rPr>
              <a:t>their older counterparts</a:t>
            </a:r>
            <a:endParaRPr lang="en-US" dirty="0"/>
          </a:p>
        </p:txBody>
      </p:sp>
    </p:spTree>
    <p:extLst>
      <p:ext uri="{BB962C8B-B14F-4D97-AF65-F5344CB8AC3E}">
        <p14:creationId xmlns:p14="http://schemas.microsoft.com/office/powerpoint/2010/main" xmlns="" val="165806398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2"/>
          </p:nvPr>
        </p:nvSpPr>
        <p:spPr bwMode="gray">
          <a:xfrm>
            <a:off x="323850" y="6438188"/>
            <a:ext cx="8496300" cy="159462"/>
          </a:xfrm>
        </p:spPr>
        <p:txBody>
          <a:bodyPr>
            <a:spAutoFit/>
          </a:bodyPr>
          <a:lstStyle/>
          <a:p>
            <a:r>
              <a:rPr lang="en-US" dirty="0" smtClean="0"/>
              <a:t>Q35</a:t>
            </a:r>
            <a:r>
              <a:rPr lang="en-US" dirty="0"/>
              <a:t>. Would you step-in if you saw a stranger being abused</a:t>
            </a:r>
            <a:r>
              <a:rPr lang="en-US" dirty="0" smtClean="0"/>
              <a:t>?</a:t>
            </a:r>
          </a:p>
        </p:txBody>
      </p:sp>
      <p:sp>
        <p:nvSpPr>
          <p:cNvPr id="2" name="Title 1"/>
          <p:cNvSpPr>
            <a:spLocks noGrp="1"/>
          </p:cNvSpPr>
          <p:nvPr>
            <p:ph type="title"/>
          </p:nvPr>
        </p:nvSpPr>
        <p:spPr bwMode="gray">
          <a:xfrm>
            <a:off x="323850" y="532214"/>
            <a:ext cx="7448550" cy="305986"/>
          </a:xfrm>
        </p:spPr>
        <p:txBody>
          <a:bodyPr/>
          <a:lstStyle/>
          <a:p>
            <a:r>
              <a:rPr lang="en-US" dirty="0" smtClean="0"/>
              <a:t>A majority would step-in they saw a stranger being abused. This is equally true of both genders</a:t>
            </a:r>
            <a:endParaRPr lang="en-US" dirty="0"/>
          </a:p>
        </p:txBody>
      </p:sp>
      <p:graphicFrame>
        <p:nvGraphicFramePr>
          <p:cNvPr id="4" name="Chart 3"/>
          <p:cNvGraphicFramePr/>
          <p:nvPr>
            <p:extLst>
              <p:ext uri="{D42A27DB-BD31-4B8C-83A1-F6EECF244321}">
                <p14:modId xmlns:p14="http://schemas.microsoft.com/office/powerpoint/2010/main" xmlns="" val="2229858667"/>
              </p:ext>
            </p:extLst>
          </p:nvPr>
        </p:nvGraphicFramePr>
        <p:xfrm>
          <a:off x="838200" y="1269616"/>
          <a:ext cx="6400800" cy="446747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990600" y="1235424"/>
            <a:ext cx="3657600" cy="323850"/>
          </a:xfrm>
          <a:prstGeom prst="rect">
            <a:avLst/>
          </a:prstGeom>
          <a:noFill/>
        </p:spPr>
        <p:txBody>
          <a:bodyPr wrap="square" lIns="0" tIns="0" rIns="0" bIns="0" rtlCol="0" anchor="ctr" anchorCtr="0">
            <a:noAutofit/>
          </a:bodyPr>
          <a:lstStyle/>
          <a:p>
            <a:pPr algn="ctr">
              <a:spcBef>
                <a:spcPts val="300"/>
              </a:spcBef>
            </a:pPr>
            <a:r>
              <a:rPr lang="en-US" sz="1400" dirty="0" smtClean="0">
                <a:latin typeface="Arial" pitchFamily="34" charset="0"/>
                <a:cs typeface="Arial" pitchFamily="34" charset="0"/>
              </a:rPr>
              <a:t>Step-in </a:t>
            </a:r>
            <a:r>
              <a:rPr lang="en-US" sz="1400" dirty="0">
                <a:latin typeface="Arial" pitchFamily="34" charset="0"/>
                <a:cs typeface="Arial" pitchFamily="34" charset="0"/>
              </a:rPr>
              <a:t>if </a:t>
            </a:r>
            <a:r>
              <a:rPr lang="en-US" sz="1400" dirty="0" smtClean="0">
                <a:latin typeface="Arial" pitchFamily="34" charset="0"/>
                <a:cs typeface="Arial" pitchFamily="34" charset="0"/>
              </a:rPr>
              <a:t>saw </a:t>
            </a:r>
            <a:r>
              <a:rPr lang="en-US" sz="1400" dirty="0">
                <a:latin typeface="Arial" pitchFamily="34" charset="0"/>
                <a:cs typeface="Arial" pitchFamily="34" charset="0"/>
              </a:rPr>
              <a:t>a stranger being abused</a:t>
            </a:r>
            <a:endParaRPr lang="en-US" sz="1400" dirty="0" smtClean="0">
              <a:latin typeface="Arial" pitchFamily="34" charset="0"/>
              <a:cs typeface="Arial" pitchFamily="34" charset="0"/>
            </a:endParaRPr>
          </a:p>
        </p:txBody>
      </p:sp>
      <p:graphicFrame>
        <p:nvGraphicFramePr>
          <p:cNvPr id="10" name="Chart 9"/>
          <p:cNvGraphicFramePr/>
          <p:nvPr>
            <p:extLst>
              <p:ext uri="{D42A27DB-BD31-4B8C-83A1-F6EECF244321}">
                <p14:modId xmlns:p14="http://schemas.microsoft.com/office/powerpoint/2010/main" xmlns="" val="65722856"/>
              </p:ext>
            </p:extLst>
          </p:nvPr>
        </p:nvGraphicFramePr>
        <p:xfrm>
          <a:off x="5638800" y="1967796"/>
          <a:ext cx="2514600" cy="3747204"/>
        </p:xfrm>
        <a:graphic>
          <a:graphicData uri="http://schemas.openxmlformats.org/drawingml/2006/chart">
            <c:chart xmlns:c="http://schemas.openxmlformats.org/drawingml/2006/chart" xmlns:r="http://schemas.openxmlformats.org/officeDocument/2006/relationships" r:id="rId4"/>
          </a:graphicData>
        </a:graphic>
      </p:graphicFrame>
      <p:sp>
        <p:nvSpPr>
          <p:cNvPr id="11" name="Rounded Rectangular Callout 10"/>
          <p:cNvSpPr/>
          <p:nvPr/>
        </p:nvSpPr>
        <p:spPr bwMode="gray">
          <a:xfrm>
            <a:off x="5181600" y="2057400"/>
            <a:ext cx="3429000" cy="3657600"/>
          </a:xfrm>
          <a:prstGeom prst="wedgeRoundRectCallout">
            <a:avLst>
              <a:gd name="adj1" fmla="val -73559"/>
              <a:gd name="adj2" fmla="val -26024"/>
              <a:gd name="adj3" fmla="val 16667"/>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indent="0" algn="ctr">
              <a:spcBef>
                <a:spcPts val="300"/>
              </a:spcBef>
            </a:pPr>
            <a:endParaRPr lang="en-US" sz="1600" dirty="0" smtClean="0">
              <a:solidFill>
                <a:schemeClr val="tx1"/>
              </a:solidFill>
              <a:latin typeface="Arial" pitchFamily="34" charset="0"/>
              <a:cs typeface="Arial" pitchFamily="34" charset="0"/>
            </a:endParaRPr>
          </a:p>
        </p:txBody>
      </p:sp>
      <p:sp>
        <p:nvSpPr>
          <p:cNvPr id="12" name="TextBox 11"/>
          <p:cNvSpPr txBox="1"/>
          <p:nvPr/>
        </p:nvSpPr>
        <p:spPr>
          <a:xfrm>
            <a:off x="5605670" y="2362200"/>
            <a:ext cx="2914650" cy="323850"/>
          </a:xfrm>
          <a:prstGeom prst="rect">
            <a:avLst/>
          </a:prstGeom>
          <a:noFill/>
        </p:spPr>
        <p:txBody>
          <a:bodyPr wrap="square" lIns="0" tIns="0" rIns="0" bIns="0" rtlCol="0" anchor="ctr" anchorCtr="0">
            <a:noAutofit/>
          </a:bodyPr>
          <a:lstStyle/>
          <a:p>
            <a:pPr algn="ctr">
              <a:spcBef>
                <a:spcPts val="300"/>
              </a:spcBef>
            </a:pPr>
            <a:r>
              <a:rPr lang="en-US" sz="1400" dirty="0" smtClean="0">
                <a:latin typeface="Arial" pitchFamily="34" charset="0"/>
                <a:cs typeface="Arial" pitchFamily="34" charset="0"/>
              </a:rPr>
              <a:t>Young men and women are equally likely to step-in</a:t>
            </a:r>
          </a:p>
        </p:txBody>
      </p:sp>
    </p:spTree>
    <p:extLst>
      <p:ext uri="{BB962C8B-B14F-4D97-AF65-F5344CB8AC3E}">
        <p14:creationId xmlns:p14="http://schemas.microsoft.com/office/powerpoint/2010/main" xmlns="" val="123113827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2"/>
          </p:nvPr>
        </p:nvSpPr>
        <p:spPr bwMode="gray">
          <a:xfrm>
            <a:off x="323850" y="6315077"/>
            <a:ext cx="8496300" cy="282573"/>
          </a:xfrm>
        </p:spPr>
        <p:txBody>
          <a:bodyPr>
            <a:spAutoFit/>
          </a:bodyPr>
          <a:lstStyle/>
          <a:p>
            <a:r>
              <a:rPr lang="en-US" dirty="0" smtClean="0"/>
              <a:t>Q41</a:t>
            </a:r>
            <a:r>
              <a:rPr lang="en-US" dirty="0"/>
              <a:t>. </a:t>
            </a:r>
            <a:r>
              <a:rPr lang="en-US" dirty="0" smtClean="0"/>
              <a:t>Do </a:t>
            </a:r>
            <a:r>
              <a:rPr lang="en-US" dirty="0"/>
              <a:t>you think you would recognize the signs of sexual assault?</a:t>
            </a:r>
            <a:endParaRPr lang="en-US" dirty="0" smtClean="0"/>
          </a:p>
          <a:p>
            <a:r>
              <a:rPr lang="en-US" dirty="0" smtClean="0"/>
              <a:t>Base: Total Respondent (n=750)</a:t>
            </a:r>
            <a:endParaRPr lang="en-US" dirty="0"/>
          </a:p>
        </p:txBody>
      </p:sp>
      <p:graphicFrame>
        <p:nvGraphicFramePr>
          <p:cNvPr id="4" name="Chart 3"/>
          <p:cNvGraphicFramePr/>
          <p:nvPr>
            <p:extLst>
              <p:ext uri="{D42A27DB-BD31-4B8C-83A1-F6EECF244321}">
                <p14:modId xmlns:p14="http://schemas.microsoft.com/office/powerpoint/2010/main" xmlns="" val="4049180974"/>
              </p:ext>
            </p:extLst>
          </p:nvPr>
        </p:nvGraphicFramePr>
        <p:xfrm>
          <a:off x="-609600" y="3657600"/>
          <a:ext cx="3810000" cy="2590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6" name="Chart 15"/>
          <p:cNvGraphicFramePr/>
          <p:nvPr>
            <p:extLst>
              <p:ext uri="{D42A27DB-BD31-4B8C-83A1-F6EECF244321}">
                <p14:modId xmlns:p14="http://schemas.microsoft.com/office/powerpoint/2010/main" xmlns="" val="2352669040"/>
              </p:ext>
            </p:extLst>
          </p:nvPr>
        </p:nvGraphicFramePr>
        <p:xfrm>
          <a:off x="4038600" y="931141"/>
          <a:ext cx="4267200" cy="4721063"/>
        </p:xfrm>
        <a:graphic>
          <a:graphicData uri="http://schemas.openxmlformats.org/drawingml/2006/chart">
            <c:chart xmlns:c="http://schemas.openxmlformats.org/drawingml/2006/chart" xmlns:r="http://schemas.openxmlformats.org/officeDocument/2006/relationships" r:id="rId4"/>
          </a:graphicData>
        </a:graphic>
      </p:graphicFrame>
      <p:sp>
        <p:nvSpPr>
          <p:cNvPr id="8" name="TextBox 7"/>
          <p:cNvSpPr txBox="1"/>
          <p:nvPr/>
        </p:nvSpPr>
        <p:spPr>
          <a:xfrm>
            <a:off x="288290" y="3369728"/>
            <a:ext cx="2362200" cy="282507"/>
          </a:xfrm>
          <a:prstGeom prst="rect">
            <a:avLst/>
          </a:prstGeom>
          <a:noFill/>
        </p:spPr>
        <p:txBody>
          <a:bodyPr wrap="square" lIns="0" tIns="0" rIns="0" bIns="0" rtlCol="0" anchor="ctr" anchorCtr="0">
            <a:noAutofit/>
          </a:bodyPr>
          <a:lstStyle/>
          <a:p>
            <a:pPr algn="ctr">
              <a:spcBef>
                <a:spcPts val="300"/>
              </a:spcBef>
            </a:pPr>
            <a:r>
              <a:rPr lang="en-US" sz="1400" dirty="0" smtClean="0">
                <a:latin typeface="Arial" pitchFamily="34" charset="0"/>
                <a:cs typeface="Arial" pitchFamily="34" charset="0"/>
              </a:rPr>
              <a:t>Would recognize the signs of</a:t>
            </a:r>
            <a:br>
              <a:rPr lang="en-US" sz="1400" dirty="0" smtClean="0">
                <a:latin typeface="Arial" pitchFamily="34" charset="0"/>
                <a:cs typeface="Arial" pitchFamily="34" charset="0"/>
              </a:rPr>
            </a:br>
            <a:r>
              <a:rPr lang="en-US" sz="1400" dirty="0" smtClean="0">
                <a:latin typeface="Arial" pitchFamily="34" charset="0"/>
                <a:cs typeface="Arial" pitchFamily="34" charset="0"/>
              </a:rPr>
              <a:t>sexual assault</a:t>
            </a:r>
          </a:p>
        </p:txBody>
      </p:sp>
      <p:sp>
        <p:nvSpPr>
          <p:cNvPr id="15" name="Rounded Rectangular Callout 14"/>
          <p:cNvSpPr/>
          <p:nvPr/>
        </p:nvSpPr>
        <p:spPr bwMode="gray">
          <a:xfrm>
            <a:off x="3886200" y="1828800"/>
            <a:ext cx="4724400" cy="3886200"/>
          </a:xfrm>
          <a:prstGeom prst="wedgeRoundRectCallout">
            <a:avLst>
              <a:gd name="adj1" fmla="val -82460"/>
              <a:gd name="adj2" fmla="val 35988"/>
              <a:gd name="adj3" fmla="val 16667"/>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indent="0" algn="ctr">
              <a:spcBef>
                <a:spcPts val="300"/>
              </a:spcBef>
            </a:pPr>
            <a:endParaRPr lang="en-US" sz="1600" dirty="0" smtClean="0">
              <a:solidFill>
                <a:schemeClr val="tx1"/>
              </a:solidFill>
              <a:latin typeface="Arial" pitchFamily="34" charset="0"/>
              <a:cs typeface="Arial" pitchFamily="34" charset="0"/>
            </a:endParaRPr>
          </a:p>
        </p:txBody>
      </p:sp>
      <p:sp>
        <p:nvSpPr>
          <p:cNvPr id="5" name="Title 4"/>
          <p:cNvSpPr>
            <a:spLocks noGrp="1"/>
          </p:cNvSpPr>
          <p:nvPr>
            <p:ph type="title"/>
          </p:nvPr>
        </p:nvSpPr>
        <p:spPr>
          <a:xfrm>
            <a:off x="323850" y="228600"/>
            <a:ext cx="7219950" cy="571202"/>
          </a:xfrm>
        </p:spPr>
        <p:txBody>
          <a:bodyPr/>
          <a:lstStyle/>
          <a:p>
            <a:r>
              <a:rPr lang="en-US" dirty="0" smtClean="0">
                <a:cs typeface="Arial" pitchFamily="34" charset="0"/>
              </a:rPr>
              <a:t>Young men are less confident in their ability to recognize sexual assault: Nearly half don’t think they would recognize the signs</a:t>
            </a:r>
            <a:endParaRPr lang="en-US" dirty="0"/>
          </a:p>
        </p:txBody>
      </p:sp>
    </p:spTree>
    <p:extLst>
      <p:ext uri="{BB962C8B-B14F-4D97-AF65-F5344CB8AC3E}">
        <p14:creationId xmlns:p14="http://schemas.microsoft.com/office/powerpoint/2010/main" xmlns="" val="423819266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a:xfrm>
            <a:off x="323850" y="6248400"/>
            <a:ext cx="8496300" cy="349250"/>
          </a:xfrm>
        </p:spPr>
        <p:txBody>
          <a:bodyPr/>
          <a:lstStyle/>
          <a:p>
            <a:r>
              <a:rPr lang="en-US" dirty="0"/>
              <a:t>Q4. Which of the below do you consider dating abuse/violence?</a:t>
            </a:r>
          </a:p>
          <a:p>
            <a:r>
              <a:rPr lang="en-US" dirty="0"/>
              <a:t>Base: Total Respondent (n</a:t>
            </a:r>
            <a:r>
              <a:rPr lang="en-US" dirty="0" smtClean="0"/>
              <a:t>=375 (males); n=375 (females)</a:t>
            </a:r>
            <a:endParaRPr lang="en-US" dirty="0"/>
          </a:p>
        </p:txBody>
      </p:sp>
      <p:sp>
        <p:nvSpPr>
          <p:cNvPr id="3" name="Title 2"/>
          <p:cNvSpPr>
            <a:spLocks noGrp="1"/>
          </p:cNvSpPr>
          <p:nvPr>
            <p:ph type="title"/>
          </p:nvPr>
        </p:nvSpPr>
        <p:spPr>
          <a:xfrm>
            <a:off x="323850" y="228600"/>
            <a:ext cx="7924800" cy="609600"/>
          </a:xfrm>
        </p:spPr>
        <p:txBody>
          <a:bodyPr/>
          <a:lstStyle/>
          <a:p>
            <a:pPr lvl="4" algn="l" rtl="0">
              <a:spcBef>
                <a:spcPct val="0"/>
              </a:spcBef>
            </a:pPr>
            <a:r>
              <a:rPr lang="en-US" sz="2000" dirty="0" smtClean="0">
                <a:latin typeface="+mj-lt"/>
              </a:rPr>
              <a:t>Young men </a:t>
            </a:r>
            <a:r>
              <a:rPr lang="en-US" sz="2000" dirty="0">
                <a:latin typeface="+mj-lt"/>
              </a:rPr>
              <a:t>are less likely than </a:t>
            </a:r>
            <a:r>
              <a:rPr lang="en-US" sz="2000" dirty="0" smtClean="0">
                <a:latin typeface="+mj-lt"/>
              </a:rPr>
              <a:t>young women </a:t>
            </a:r>
            <a:r>
              <a:rPr lang="en-US" sz="2000" dirty="0">
                <a:latin typeface="+mj-lt"/>
              </a:rPr>
              <a:t>to label several behaviors as </a:t>
            </a:r>
            <a:r>
              <a:rPr lang="en-US" sz="2000" dirty="0" smtClean="0">
                <a:latin typeface="+mj-lt"/>
              </a:rPr>
              <a:t>abusive</a:t>
            </a:r>
            <a:endParaRPr lang="en-US" sz="2000" u="sng" dirty="0">
              <a:effectLst>
                <a:outerShdw blurRad="38100" dist="38100" dir="2700000" algn="tl">
                  <a:srgbClr val="000000">
                    <a:alpha val="43137"/>
                  </a:srgbClr>
                </a:outerShdw>
              </a:effectLst>
              <a:latin typeface="+mj-lt"/>
            </a:endParaRPr>
          </a:p>
        </p:txBody>
      </p:sp>
      <p:grpSp>
        <p:nvGrpSpPr>
          <p:cNvPr id="22" name="Group 21"/>
          <p:cNvGrpSpPr/>
          <p:nvPr/>
        </p:nvGrpSpPr>
        <p:grpSpPr>
          <a:xfrm>
            <a:off x="323850" y="1504950"/>
            <a:ext cx="8515350" cy="4895850"/>
            <a:chOff x="76200" y="1371600"/>
            <a:chExt cx="8515350" cy="4895850"/>
          </a:xfrm>
        </p:grpSpPr>
        <p:grpSp>
          <p:nvGrpSpPr>
            <p:cNvPr id="21" name="Group 20"/>
            <p:cNvGrpSpPr/>
            <p:nvPr/>
          </p:nvGrpSpPr>
          <p:grpSpPr>
            <a:xfrm>
              <a:off x="76200" y="1371600"/>
              <a:ext cx="8515350" cy="4895850"/>
              <a:chOff x="76200" y="1371600"/>
              <a:chExt cx="8515350" cy="4895850"/>
            </a:xfrm>
          </p:grpSpPr>
          <p:graphicFrame>
            <p:nvGraphicFramePr>
              <p:cNvPr id="4" name="Chart 3"/>
              <p:cNvGraphicFramePr/>
              <p:nvPr>
                <p:extLst>
                  <p:ext uri="{D42A27DB-BD31-4B8C-83A1-F6EECF244321}">
                    <p14:modId xmlns:p14="http://schemas.microsoft.com/office/powerpoint/2010/main" xmlns="" val="1825521354"/>
                  </p:ext>
                </p:extLst>
              </p:nvPr>
            </p:nvGraphicFramePr>
            <p:xfrm>
              <a:off x="76200" y="1371600"/>
              <a:ext cx="8515350" cy="4895850"/>
            </p:xfrm>
            <a:graphic>
              <a:graphicData uri="http://schemas.openxmlformats.org/drawingml/2006/chart">
                <c:chart xmlns:c="http://schemas.openxmlformats.org/drawingml/2006/chart" xmlns:r="http://schemas.openxmlformats.org/officeDocument/2006/relationships" r:id="rId2"/>
              </a:graphicData>
            </a:graphic>
          </p:graphicFrame>
          <p:sp>
            <p:nvSpPr>
              <p:cNvPr id="14" name="TextBox 13"/>
              <p:cNvSpPr txBox="1"/>
              <p:nvPr/>
            </p:nvSpPr>
            <p:spPr>
              <a:xfrm>
                <a:off x="8001000" y="1542645"/>
                <a:ext cx="476952" cy="276748"/>
              </a:xfrm>
              <a:prstGeom prst="rect">
                <a:avLst/>
              </a:prstGeom>
              <a:noFill/>
            </p:spPr>
            <p:txBody>
              <a:bodyPr wrap="square" lIns="0" tIns="0" rIns="0" bIns="0" rtlCol="0">
                <a:noAutofit/>
              </a:bodyPr>
              <a:lstStyle/>
              <a:p>
                <a:pPr>
                  <a:spcBef>
                    <a:spcPts val="300"/>
                  </a:spcBef>
                </a:pPr>
                <a:r>
                  <a:rPr lang="en-US" sz="1600" dirty="0">
                    <a:latin typeface="Arial" pitchFamily="34" charset="0"/>
                    <a:cs typeface="Arial" pitchFamily="34" charset="0"/>
                  </a:rPr>
                  <a:t>-</a:t>
                </a:r>
                <a:r>
                  <a:rPr lang="en-US" sz="1600" dirty="0" smtClean="0">
                    <a:latin typeface="Arial" pitchFamily="34" charset="0"/>
                    <a:cs typeface="Arial" pitchFamily="34" charset="0"/>
                  </a:rPr>
                  <a:t>14</a:t>
                </a:r>
              </a:p>
            </p:txBody>
          </p:sp>
          <p:sp>
            <p:nvSpPr>
              <p:cNvPr id="15" name="TextBox 14"/>
              <p:cNvSpPr txBox="1"/>
              <p:nvPr/>
            </p:nvSpPr>
            <p:spPr>
              <a:xfrm>
                <a:off x="8001000" y="1856852"/>
                <a:ext cx="476952" cy="276748"/>
              </a:xfrm>
              <a:prstGeom prst="rect">
                <a:avLst/>
              </a:prstGeom>
              <a:noFill/>
            </p:spPr>
            <p:txBody>
              <a:bodyPr wrap="square" lIns="0" tIns="0" rIns="0" bIns="0" rtlCol="0">
                <a:noAutofit/>
              </a:bodyPr>
              <a:lstStyle/>
              <a:p>
                <a:pPr>
                  <a:spcBef>
                    <a:spcPts val="300"/>
                  </a:spcBef>
                </a:pPr>
                <a:r>
                  <a:rPr lang="en-US" sz="1600" dirty="0">
                    <a:latin typeface="Arial" pitchFamily="34" charset="0"/>
                    <a:cs typeface="Arial" pitchFamily="34" charset="0"/>
                  </a:rPr>
                  <a:t>-</a:t>
                </a:r>
                <a:r>
                  <a:rPr lang="en-US" sz="1600" dirty="0" smtClean="0">
                    <a:latin typeface="Arial" pitchFamily="34" charset="0"/>
                    <a:cs typeface="Arial" pitchFamily="34" charset="0"/>
                  </a:rPr>
                  <a:t>12</a:t>
                </a:r>
              </a:p>
            </p:txBody>
          </p:sp>
          <p:sp>
            <p:nvSpPr>
              <p:cNvPr id="16" name="TextBox 15"/>
              <p:cNvSpPr txBox="1"/>
              <p:nvPr/>
            </p:nvSpPr>
            <p:spPr>
              <a:xfrm>
                <a:off x="8001000" y="2161652"/>
                <a:ext cx="476952" cy="276748"/>
              </a:xfrm>
              <a:prstGeom prst="rect">
                <a:avLst/>
              </a:prstGeom>
              <a:noFill/>
            </p:spPr>
            <p:txBody>
              <a:bodyPr wrap="square" lIns="0" tIns="0" rIns="0" bIns="0" rtlCol="0">
                <a:noAutofit/>
              </a:bodyPr>
              <a:lstStyle/>
              <a:p>
                <a:pPr>
                  <a:spcBef>
                    <a:spcPts val="300"/>
                  </a:spcBef>
                </a:pPr>
                <a:r>
                  <a:rPr lang="en-US" sz="1600" dirty="0">
                    <a:latin typeface="Arial" pitchFamily="34" charset="0"/>
                    <a:cs typeface="Arial" pitchFamily="34" charset="0"/>
                  </a:rPr>
                  <a:t>-</a:t>
                </a:r>
                <a:r>
                  <a:rPr lang="en-US" sz="1600" dirty="0" smtClean="0">
                    <a:latin typeface="Arial" pitchFamily="34" charset="0"/>
                    <a:cs typeface="Arial" pitchFamily="34" charset="0"/>
                  </a:rPr>
                  <a:t>10</a:t>
                </a:r>
              </a:p>
            </p:txBody>
          </p:sp>
          <p:sp>
            <p:nvSpPr>
              <p:cNvPr id="17" name="TextBox 16"/>
              <p:cNvSpPr txBox="1"/>
              <p:nvPr/>
            </p:nvSpPr>
            <p:spPr>
              <a:xfrm>
                <a:off x="8001000" y="2466452"/>
                <a:ext cx="476952" cy="276748"/>
              </a:xfrm>
              <a:prstGeom prst="rect">
                <a:avLst/>
              </a:prstGeom>
              <a:noFill/>
            </p:spPr>
            <p:txBody>
              <a:bodyPr wrap="square" lIns="0" tIns="0" rIns="0" bIns="0" rtlCol="0">
                <a:noAutofit/>
              </a:bodyPr>
              <a:lstStyle/>
              <a:p>
                <a:pPr>
                  <a:spcBef>
                    <a:spcPts val="300"/>
                  </a:spcBef>
                </a:pPr>
                <a:r>
                  <a:rPr lang="en-US" sz="1600" dirty="0">
                    <a:latin typeface="Arial" pitchFamily="34" charset="0"/>
                    <a:cs typeface="Arial" pitchFamily="34" charset="0"/>
                  </a:rPr>
                  <a:t>-</a:t>
                </a:r>
                <a:r>
                  <a:rPr lang="en-US" sz="1600" dirty="0" smtClean="0">
                    <a:latin typeface="Arial" pitchFamily="34" charset="0"/>
                    <a:cs typeface="Arial" pitchFamily="34" charset="0"/>
                  </a:rPr>
                  <a:t>9</a:t>
                </a:r>
              </a:p>
            </p:txBody>
          </p:sp>
          <p:sp>
            <p:nvSpPr>
              <p:cNvPr id="18" name="TextBox 17"/>
              <p:cNvSpPr txBox="1"/>
              <p:nvPr/>
            </p:nvSpPr>
            <p:spPr>
              <a:xfrm>
                <a:off x="8001000" y="2771252"/>
                <a:ext cx="476952" cy="276748"/>
              </a:xfrm>
              <a:prstGeom prst="rect">
                <a:avLst/>
              </a:prstGeom>
              <a:noFill/>
            </p:spPr>
            <p:txBody>
              <a:bodyPr wrap="square" lIns="0" tIns="0" rIns="0" bIns="0" rtlCol="0">
                <a:noAutofit/>
              </a:bodyPr>
              <a:lstStyle/>
              <a:p>
                <a:pPr>
                  <a:spcBef>
                    <a:spcPts val="300"/>
                  </a:spcBef>
                </a:pPr>
                <a:r>
                  <a:rPr lang="en-US" sz="1600" dirty="0">
                    <a:latin typeface="Arial" pitchFamily="34" charset="0"/>
                    <a:cs typeface="Arial" pitchFamily="34" charset="0"/>
                  </a:rPr>
                  <a:t>-</a:t>
                </a:r>
                <a:r>
                  <a:rPr lang="en-US" sz="1600" dirty="0" smtClean="0">
                    <a:latin typeface="Arial" pitchFamily="34" charset="0"/>
                    <a:cs typeface="Arial" pitchFamily="34" charset="0"/>
                  </a:rPr>
                  <a:t>9</a:t>
                </a:r>
              </a:p>
            </p:txBody>
          </p:sp>
          <p:sp>
            <p:nvSpPr>
              <p:cNvPr id="19" name="TextBox 18"/>
              <p:cNvSpPr txBox="1"/>
              <p:nvPr/>
            </p:nvSpPr>
            <p:spPr>
              <a:xfrm>
                <a:off x="8001000" y="3076052"/>
                <a:ext cx="476952" cy="276748"/>
              </a:xfrm>
              <a:prstGeom prst="rect">
                <a:avLst/>
              </a:prstGeom>
              <a:noFill/>
            </p:spPr>
            <p:txBody>
              <a:bodyPr wrap="square" lIns="0" tIns="0" rIns="0" bIns="0" rtlCol="0">
                <a:noAutofit/>
              </a:bodyPr>
              <a:lstStyle/>
              <a:p>
                <a:pPr>
                  <a:spcBef>
                    <a:spcPts val="300"/>
                  </a:spcBef>
                </a:pPr>
                <a:r>
                  <a:rPr lang="en-US" sz="1600" dirty="0">
                    <a:solidFill>
                      <a:srgbClr val="FF0000"/>
                    </a:solidFill>
                    <a:latin typeface="Arial" pitchFamily="34" charset="0"/>
                    <a:cs typeface="Arial" pitchFamily="34" charset="0"/>
                  </a:rPr>
                  <a:t>-</a:t>
                </a:r>
                <a:r>
                  <a:rPr lang="en-US" sz="1600" dirty="0" smtClean="0">
                    <a:solidFill>
                      <a:srgbClr val="FF0000"/>
                    </a:solidFill>
                    <a:latin typeface="Arial" pitchFamily="34" charset="0"/>
                    <a:cs typeface="Arial" pitchFamily="34" charset="0"/>
                  </a:rPr>
                  <a:t>7</a:t>
                </a:r>
              </a:p>
            </p:txBody>
          </p:sp>
          <p:sp>
            <p:nvSpPr>
              <p:cNvPr id="20" name="TextBox 19"/>
              <p:cNvSpPr txBox="1"/>
              <p:nvPr/>
            </p:nvSpPr>
            <p:spPr>
              <a:xfrm>
                <a:off x="7981248" y="3838052"/>
                <a:ext cx="476952" cy="276748"/>
              </a:xfrm>
              <a:prstGeom prst="rect">
                <a:avLst/>
              </a:prstGeom>
              <a:noFill/>
            </p:spPr>
            <p:txBody>
              <a:bodyPr wrap="square" lIns="0" tIns="0" rIns="0" bIns="0" rtlCol="0">
                <a:noAutofit/>
              </a:bodyPr>
              <a:lstStyle/>
              <a:p>
                <a:pPr>
                  <a:spcBef>
                    <a:spcPts val="300"/>
                  </a:spcBef>
                </a:pPr>
                <a:r>
                  <a:rPr lang="en-US" sz="1600" dirty="0">
                    <a:solidFill>
                      <a:srgbClr val="FF0000"/>
                    </a:solidFill>
                    <a:latin typeface="Arial" pitchFamily="34" charset="0"/>
                    <a:cs typeface="Arial" pitchFamily="34" charset="0"/>
                  </a:rPr>
                  <a:t>-</a:t>
                </a:r>
                <a:r>
                  <a:rPr lang="en-US" sz="1600" dirty="0" smtClean="0">
                    <a:solidFill>
                      <a:srgbClr val="FF0000"/>
                    </a:solidFill>
                    <a:latin typeface="Arial" pitchFamily="34" charset="0"/>
                    <a:cs typeface="Arial" pitchFamily="34" charset="0"/>
                  </a:rPr>
                  <a:t>5</a:t>
                </a:r>
              </a:p>
            </p:txBody>
          </p:sp>
        </p:grpSp>
        <p:sp>
          <p:nvSpPr>
            <p:cNvPr id="5" name="Oval 4"/>
            <p:cNvSpPr/>
            <p:nvPr/>
          </p:nvSpPr>
          <p:spPr bwMode="gray">
            <a:xfrm rot="738184">
              <a:off x="5723404" y="1466884"/>
              <a:ext cx="822472" cy="346321"/>
            </a:xfrm>
            <a:prstGeom prst="ellipse">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indent="0" algn="ctr">
                <a:spcBef>
                  <a:spcPts val="300"/>
                </a:spcBef>
              </a:pPr>
              <a:endParaRPr lang="en-US" sz="1600" dirty="0" smtClean="0">
                <a:solidFill>
                  <a:schemeClr val="tx1"/>
                </a:solidFill>
                <a:latin typeface="Arial" pitchFamily="34" charset="0"/>
                <a:cs typeface="Arial" pitchFamily="34" charset="0"/>
              </a:endParaRPr>
            </a:p>
          </p:txBody>
        </p:sp>
      </p:grpSp>
      <p:sp>
        <p:nvSpPr>
          <p:cNvPr id="23" name="Oval 22"/>
          <p:cNvSpPr/>
          <p:nvPr/>
        </p:nvSpPr>
        <p:spPr bwMode="gray">
          <a:xfrm rot="738184">
            <a:off x="6631415" y="1946732"/>
            <a:ext cx="822472" cy="304138"/>
          </a:xfrm>
          <a:prstGeom prst="ellipse">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indent="0" algn="ctr">
              <a:spcBef>
                <a:spcPts val="300"/>
              </a:spcBef>
            </a:pPr>
            <a:endParaRPr lang="en-US" sz="1600" dirty="0" smtClean="0">
              <a:solidFill>
                <a:schemeClr val="tx1"/>
              </a:solidFill>
              <a:latin typeface="Arial" pitchFamily="34" charset="0"/>
              <a:cs typeface="Arial" pitchFamily="34" charset="0"/>
            </a:endParaRPr>
          </a:p>
        </p:txBody>
      </p:sp>
      <p:sp>
        <p:nvSpPr>
          <p:cNvPr id="24" name="Oval 23"/>
          <p:cNvSpPr/>
          <p:nvPr/>
        </p:nvSpPr>
        <p:spPr bwMode="gray">
          <a:xfrm rot="738184">
            <a:off x="6640553" y="2298308"/>
            <a:ext cx="822472" cy="279188"/>
          </a:xfrm>
          <a:prstGeom prst="ellipse">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indent="0" algn="ctr">
              <a:spcBef>
                <a:spcPts val="300"/>
              </a:spcBef>
            </a:pPr>
            <a:endParaRPr lang="en-US" sz="1600" dirty="0" smtClean="0">
              <a:solidFill>
                <a:schemeClr val="tx1"/>
              </a:solidFill>
              <a:latin typeface="Arial" pitchFamily="34" charset="0"/>
              <a:cs typeface="Arial" pitchFamily="34" charset="0"/>
            </a:endParaRPr>
          </a:p>
        </p:txBody>
      </p:sp>
      <p:sp>
        <p:nvSpPr>
          <p:cNvPr id="25" name="Oval 24"/>
          <p:cNvSpPr/>
          <p:nvPr/>
        </p:nvSpPr>
        <p:spPr bwMode="gray">
          <a:xfrm rot="1091889">
            <a:off x="6714086" y="2640108"/>
            <a:ext cx="822472" cy="286629"/>
          </a:xfrm>
          <a:prstGeom prst="ellipse">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indent="0" algn="ctr">
              <a:spcBef>
                <a:spcPts val="300"/>
              </a:spcBef>
            </a:pPr>
            <a:endParaRPr lang="en-US" sz="1600" dirty="0" smtClean="0">
              <a:solidFill>
                <a:schemeClr val="tx1"/>
              </a:solidFill>
              <a:latin typeface="Arial" pitchFamily="34" charset="0"/>
              <a:cs typeface="Arial" pitchFamily="34" charset="0"/>
            </a:endParaRPr>
          </a:p>
        </p:txBody>
      </p:sp>
      <p:sp>
        <p:nvSpPr>
          <p:cNvPr id="26" name="Oval 25"/>
          <p:cNvSpPr/>
          <p:nvPr/>
        </p:nvSpPr>
        <p:spPr bwMode="gray">
          <a:xfrm rot="738184">
            <a:off x="6702992" y="3007428"/>
            <a:ext cx="822472" cy="260738"/>
          </a:xfrm>
          <a:prstGeom prst="ellipse">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indent="0" algn="ctr">
              <a:spcBef>
                <a:spcPts val="300"/>
              </a:spcBef>
            </a:pPr>
            <a:endParaRPr lang="en-US" sz="1600" dirty="0" smtClean="0">
              <a:solidFill>
                <a:schemeClr val="tx1"/>
              </a:solidFill>
              <a:latin typeface="Arial" pitchFamily="34" charset="0"/>
              <a:cs typeface="Arial" pitchFamily="34" charset="0"/>
            </a:endParaRPr>
          </a:p>
        </p:txBody>
      </p:sp>
      <p:sp>
        <p:nvSpPr>
          <p:cNvPr id="27" name="Oval 26"/>
          <p:cNvSpPr/>
          <p:nvPr/>
        </p:nvSpPr>
        <p:spPr bwMode="gray">
          <a:xfrm rot="738184">
            <a:off x="6855392" y="3312228"/>
            <a:ext cx="822472" cy="260738"/>
          </a:xfrm>
          <a:prstGeom prst="ellipse">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indent="0" algn="ctr">
              <a:spcBef>
                <a:spcPts val="300"/>
              </a:spcBef>
            </a:pPr>
            <a:endParaRPr lang="en-US" sz="1600" dirty="0" smtClean="0">
              <a:solidFill>
                <a:schemeClr val="tx1"/>
              </a:solidFill>
              <a:latin typeface="Arial" pitchFamily="34" charset="0"/>
              <a:cs typeface="Arial" pitchFamily="34" charset="0"/>
            </a:endParaRPr>
          </a:p>
        </p:txBody>
      </p:sp>
      <p:sp>
        <p:nvSpPr>
          <p:cNvPr id="28" name="Oval 27"/>
          <p:cNvSpPr/>
          <p:nvPr/>
        </p:nvSpPr>
        <p:spPr bwMode="gray">
          <a:xfrm rot="2379107">
            <a:off x="7020103" y="3845282"/>
            <a:ext cx="654558" cy="412980"/>
          </a:xfrm>
          <a:prstGeom prst="ellipse">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indent="0" algn="ctr">
              <a:spcBef>
                <a:spcPts val="300"/>
              </a:spcBef>
            </a:pPr>
            <a:endParaRPr lang="en-US" sz="1600" dirty="0" smtClean="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xmlns="" val="343379237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Appendix</a:t>
            </a:r>
            <a:endParaRPr lang="en-US" dirty="0"/>
          </a:p>
        </p:txBody>
      </p:sp>
    </p:spTree>
    <p:extLst>
      <p:ext uri="{BB962C8B-B14F-4D97-AF65-F5344CB8AC3E}">
        <p14:creationId xmlns:p14="http://schemas.microsoft.com/office/powerpoint/2010/main" xmlns="" val="142195918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2"/>
          </p:nvPr>
        </p:nvSpPr>
        <p:spPr bwMode="gray">
          <a:xfrm>
            <a:off x="323850" y="6315077"/>
            <a:ext cx="8496300" cy="282573"/>
          </a:xfrm>
        </p:spPr>
        <p:txBody>
          <a:bodyPr>
            <a:spAutoFit/>
          </a:bodyPr>
          <a:lstStyle/>
          <a:p>
            <a:r>
              <a:rPr lang="en-US" dirty="0" smtClean="0"/>
              <a:t>Q45</a:t>
            </a:r>
            <a:r>
              <a:rPr lang="en-US" dirty="0"/>
              <a:t>. If more kids talked about dating abuse/sexual assault at school, would that make it easier for you to step in and help someone</a:t>
            </a:r>
            <a:r>
              <a:rPr lang="en-US" dirty="0" smtClean="0"/>
              <a:t>?</a:t>
            </a:r>
          </a:p>
          <a:p>
            <a:r>
              <a:rPr lang="en-US" dirty="0" smtClean="0"/>
              <a:t>Base</a:t>
            </a:r>
            <a:r>
              <a:rPr lang="en-US" dirty="0"/>
              <a:t>: Total Respondent (n=750)</a:t>
            </a:r>
          </a:p>
        </p:txBody>
      </p:sp>
      <p:sp>
        <p:nvSpPr>
          <p:cNvPr id="2" name="Title 1"/>
          <p:cNvSpPr>
            <a:spLocks noGrp="1"/>
          </p:cNvSpPr>
          <p:nvPr>
            <p:ph type="title"/>
          </p:nvPr>
        </p:nvSpPr>
        <p:spPr bwMode="gray">
          <a:xfrm>
            <a:off x="323850" y="228600"/>
            <a:ext cx="7677150" cy="647402"/>
          </a:xfrm>
        </p:spPr>
        <p:txBody>
          <a:bodyPr/>
          <a:lstStyle/>
          <a:p>
            <a:r>
              <a:rPr lang="en-US" dirty="0" smtClean="0"/>
              <a:t>Majorities agree talking about dating abuse and sexual assault would make it easier to step-in to help someone</a:t>
            </a:r>
            <a:endParaRPr lang="en-US" dirty="0"/>
          </a:p>
        </p:txBody>
      </p:sp>
      <p:graphicFrame>
        <p:nvGraphicFramePr>
          <p:cNvPr id="10" name="Chart 9"/>
          <p:cNvGraphicFramePr/>
          <p:nvPr>
            <p:extLst>
              <p:ext uri="{D42A27DB-BD31-4B8C-83A1-F6EECF244321}">
                <p14:modId xmlns:p14="http://schemas.microsoft.com/office/powerpoint/2010/main" xmlns="" val="4176787032"/>
              </p:ext>
            </p:extLst>
          </p:nvPr>
        </p:nvGraphicFramePr>
        <p:xfrm>
          <a:off x="2305050" y="1630680"/>
          <a:ext cx="4552950" cy="2834640"/>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Box 10"/>
          <p:cNvSpPr txBox="1"/>
          <p:nvPr/>
        </p:nvSpPr>
        <p:spPr>
          <a:xfrm>
            <a:off x="2971800" y="1371600"/>
            <a:ext cx="2724150" cy="323850"/>
          </a:xfrm>
          <a:prstGeom prst="rect">
            <a:avLst/>
          </a:prstGeom>
          <a:noFill/>
        </p:spPr>
        <p:txBody>
          <a:bodyPr wrap="square" lIns="0" tIns="0" rIns="0" bIns="0" rtlCol="0" anchor="ctr" anchorCtr="0">
            <a:noAutofit/>
          </a:bodyPr>
          <a:lstStyle/>
          <a:p>
            <a:pPr algn="ctr">
              <a:spcBef>
                <a:spcPts val="300"/>
              </a:spcBef>
            </a:pPr>
            <a:r>
              <a:rPr lang="en-US" sz="1400" dirty="0" smtClean="0">
                <a:latin typeface="Arial" pitchFamily="34" charset="0"/>
                <a:cs typeface="Arial" pitchFamily="34" charset="0"/>
              </a:rPr>
              <a:t>% Agree</a:t>
            </a:r>
          </a:p>
        </p:txBody>
      </p:sp>
      <p:sp>
        <p:nvSpPr>
          <p:cNvPr id="8" name="TextBox 7"/>
          <p:cNvSpPr txBox="1"/>
          <p:nvPr/>
        </p:nvSpPr>
        <p:spPr>
          <a:xfrm>
            <a:off x="762000" y="5105400"/>
            <a:ext cx="7620000" cy="723900"/>
          </a:xfrm>
          <a:prstGeom prst="rect">
            <a:avLst/>
          </a:prstGeom>
          <a:noFill/>
        </p:spPr>
        <p:txBody>
          <a:bodyPr wrap="square" lIns="0" tIns="0" rIns="0" bIns="0" rtlCol="0">
            <a:noAutofit/>
          </a:bodyPr>
          <a:lstStyle/>
          <a:p>
            <a:pPr algn="ctr">
              <a:spcBef>
                <a:spcPts val="300"/>
              </a:spcBef>
            </a:pPr>
            <a:r>
              <a:rPr lang="en-US" sz="1600" dirty="0" smtClean="0">
                <a:latin typeface="Arial" pitchFamily="34" charset="0"/>
                <a:cs typeface="Arial" pitchFamily="34" charset="0"/>
              </a:rPr>
              <a:t>Males are less likely than females to believe talking about dating abuse and sexual assault would make it easier to step in, with 56% saying so versus 69% </a:t>
            </a:r>
            <a:r>
              <a:rPr lang="en-US" sz="1600" dirty="0"/>
              <a:t>– </a:t>
            </a:r>
            <a:r>
              <a:rPr lang="en-US" sz="1600" dirty="0" smtClean="0">
                <a:latin typeface="Arial" pitchFamily="34" charset="0"/>
                <a:cs typeface="Arial" pitchFamily="34" charset="0"/>
              </a:rPr>
              <a:t>but they are having an easier time, to begin with</a:t>
            </a:r>
          </a:p>
        </p:txBody>
      </p:sp>
    </p:spTree>
    <p:extLst>
      <p:ext uri="{BB962C8B-B14F-4D97-AF65-F5344CB8AC3E}">
        <p14:creationId xmlns:p14="http://schemas.microsoft.com/office/powerpoint/2010/main" xmlns="" val="14313824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3"/>
          </p:nvPr>
        </p:nvSpPr>
        <p:spPr bwMode="gray">
          <a:xfrm>
            <a:off x="323528" y="1063910"/>
            <a:ext cx="8496944" cy="5027389"/>
          </a:xfrm>
        </p:spPr>
        <p:txBody>
          <a:bodyPr/>
          <a:lstStyle/>
          <a:p>
            <a:pPr marL="285750" indent="-285750">
              <a:buClr>
                <a:srgbClr val="C00000"/>
              </a:buClr>
              <a:buFont typeface="Wingdings" pitchFamily="2" charset="2"/>
              <a:buChar char="Ø"/>
            </a:pPr>
            <a:r>
              <a:rPr lang="en-US" dirty="0" smtClean="0"/>
              <a:t>NO MORE, with funding from the Avon Foundation for Women, commissioned </a:t>
            </a:r>
            <a:r>
              <a:rPr lang="en-US" dirty="0"/>
              <a:t>GfK Public Affairs and Corporate </a:t>
            </a:r>
            <a:r>
              <a:rPr lang="en-US" dirty="0" smtClean="0"/>
              <a:t>Communications </a:t>
            </a:r>
            <a:r>
              <a:rPr lang="en-US" dirty="0"/>
              <a:t>to conduct </a:t>
            </a:r>
            <a:r>
              <a:rPr lang="en-US" dirty="0" smtClean="0"/>
              <a:t>research </a:t>
            </a:r>
            <a:r>
              <a:rPr lang="en-US" dirty="0"/>
              <a:t>about dating and sexual abuse among teens and young </a:t>
            </a:r>
            <a:r>
              <a:rPr lang="en-US" dirty="0" smtClean="0"/>
              <a:t>adults, in an effort to further support the foundation’s mission of educating people about sexual assault and domestic violence.</a:t>
            </a:r>
          </a:p>
          <a:p>
            <a:pPr>
              <a:buClr>
                <a:srgbClr val="C00000"/>
              </a:buClr>
            </a:pPr>
            <a:endParaRPr lang="en-US" dirty="0"/>
          </a:p>
          <a:p>
            <a:pPr marL="285750" indent="-285750">
              <a:buClr>
                <a:srgbClr val="C00000"/>
              </a:buClr>
              <a:buFont typeface="Wingdings" pitchFamily="2" charset="2"/>
              <a:buChar char="Ø"/>
            </a:pPr>
            <a:r>
              <a:rPr lang="en-US" dirty="0" smtClean="0"/>
              <a:t>The objective of the study was to explore attitudes toward, </a:t>
            </a:r>
            <a:r>
              <a:rPr lang="en-US" dirty="0"/>
              <a:t>and experience </a:t>
            </a:r>
            <a:r>
              <a:rPr lang="en-US" dirty="0" smtClean="0"/>
              <a:t>with, </a:t>
            </a:r>
            <a:r>
              <a:rPr lang="en-US" dirty="0"/>
              <a:t>dating abuse/violence and sexual </a:t>
            </a:r>
            <a:r>
              <a:rPr lang="en-US" dirty="0" smtClean="0"/>
              <a:t>assault among teens aged 15 to 17, and among young adults aged 18 to 22. </a:t>
            </a:r>
            <a:endParaRPr lang="en-US" dirty="0"/>
          </a:p>
          <a:p>
            <a:pPr marL="285750" indent="-285750">
              <a:buClr>
                <a:srgbClr val="C00000"/>
              </a:buClr>
              <a:buFont typeface="Wingdings" pitchFamily="2" charset="2"/>
              <a:buChar char="Ø"/>
            </a:pPr>
            <a:endParaRPr lang="en-US" dirty="0" smtClean="0"/>
          </a:p>
          <a:p>
            <a:pPr marL="285750" indent="-285750">
              <a:buClr>
                <a:srgbClr val="C00000"/>
              </a:buClr>
              <a:buFont typeface="Wingdings" pitchFamily="2" charset="2"/>
              <a:buChar char="Ø"/>
            </a:pPr>
            <a:r>
              <a:rPr lang="en-US" dirty="0" smtClean="0"/>
              <a:t>Areas explored included: </a:t>
            </a:r>
          </a:p>
          <a:p>
            <a:pPr marL="825750" lvl="5" indent="-285750">
              <a:buClr>
                <a:srgbClr val="C00000"/>
              </a:buClr>
              <a:buFont typeface="Wingdings" pitchFamily="2" charset="2"/>
              <a:buChar char="§"/>
            </a:pPr>
            <a:r>
              <a:rPr lang="en-US" dirty="0" smtClean="0"/>
              <a:t>Perception of incidence of dating abuse/violence among friends and in society as a whole;</a:t>
            </a:r>
          </a:p>
          <a:p>
            <a:pPr marL="825750" lvl="5" indent="-285750">
              <a:buClr>
                <a:srgbClr val="C00000"/>
              </a:buClr>
              <a:buFont typeface="Wingdings" pitchFamily="2" charset="2"/>
              <a:buChar char="§"/>
            </a:pPr>
            <a:r>
              <a:rPr lang="en-US" dirty="0" smtClean="0"/>
              <a:t>Conversations centering around the topics of dating abuse/violence;</a:t>
            </a:r>
          </a:p>
          <a:p>
            <a:pPr marL="825750" lvl="5" indent="-285750">
              <a:buClr>
                <a:srgbClr val="C00000"/>
              </a:buClr>
              <a:buFont typeface="Wingdings" pitchFamily="2" charset="2"/>
              <a:buChar char="§"/>
            </a:pPr>
            <a:r>
              <a:rPr lang="en-US" dirty="0" smtClean="0"/>
              <a:t>Personal experience with dating abuse;</a:t>
            </a:r>
          </a:p>
          <a:p>
            <a:pPr marL="825750" lvl="5" indent="-285750">
              <a:buClr>
                <a:srgbClr val="C00000"/>
              </a:buClr>
              <a:buFont typeface="Wingdings" pitchFamily="2" charset="2"/>
              <a:buChar char="§"/>
            </a:pPr>
            <a:r>
              <a:rPr lang="en-US" dirty="0" smtClean="0"/>
              <a:t>Likelihood to “step-in” if  abuse against family members, friends and strangers is witnessed.</a:t>
            </a:r>
          </a:p>
          <a:p>
            <a:endParaRPr lang="en-US" dirty="0"/>
          </a:p>
        </p:txBody>
      </p:sp>
      <p:sp>
        <p:nvSpPr>
          <p:cNvPr id="2" name="Title 1"/>
          <p:cNvSpPr>
            <a:spLocks noGrp="1"/>
          </p:cNvSpPr>
          <p:nvPr>
            <p:ph type="title"/>
          </p:nvPr>
        </p:nvSpPr>
        <p:spPr bwMode="gray"/>
        <p:txBody>
          <a:bodyPr/>
          <a:lstStyle/>
          <a:p>
            <a:r>
              <a:rPr lang="en-US" dirty="0" smtClean="0"/>
              <a:t>Background &amp; Objectives</a:t>
            </a:r>
            <a:endParaRPr lang="en-US" dirty="0"/>
          </a:p>
        </p:txBody>
      </p:sp>
    </p:spTree>
    <p:extLst>
      <p:ext uri="{BB962C8B-B14F-4D97-AF65-F5344CB8AC3E}">
        <p14:creationId xmlns:p14="http://schemas.microsoft.com/office/powerpoint/2010/main" xmlns="" val="428090832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2"/>
          </p:nvPr>
        </p:nvSpPr>
        <p:spPr bwMode="gray">
          <a:xfrm>
            <a:off x="323850" y="6315077"/>
            <a:ext cx="8496300" cy="282573"/>
          </a:xfrm>
        </p:spPr>
        <p:txBody>
          <a:bodyPr>
            <a:spAutoFit/>
          </a:bodyPr>
          <a:lstStyle/>
          <a:p>
            <a:r>
              <a:rPr lang="en-US" dirty="0" smtClean="0"/>
              <a:t>Q34</a:t>
            </a:r>
            <a:r>
              <a:rPr lang="en-US" dirty="0"/>
              <a:t>. Which of the following, if any, could you imagine would prevent you from getting involved?</a:t>
            </a:r>
            <a:endParaRPr lang="en-US" dirty="0" smtClean="0"/>
          </a:p>
          <a:p>
            <a:r>
              <a:rPr lang="en-US" dirty="0" smtClean="0"/>
              <a:t>Base: Total Respondent (n=750)</a:t>
            </a:r>
            <a:endParaRPr lang="en-US" dirty="0"/>
          </a:p>
        </p:txBody>
      </p:sp>
      <p:sp>
        <p:nvSpPr>
          <p:cNvPr id="2" name="Title 1"/>
          <p:cNvSpPr>
            <a:spLocks noGrp="1"/>
          </p:cNvSpPr>
          <p:nvPr>
            <p:ph type="title"/>
          </p:nvPr>
        </p:nvSpPr>
        <p:spPr bwMode="gray">
          <a:xfrm>
            <a:off x="323850" y="228600"/>
            <a:ext cx="7753350" cy="879177"/>
          </a:xfrm>
        </p:spPr>
        <p:txBody>
          <a:bodyPr/>
          <a:lstStyle/>
          <a:p>
            <a:r>
              <a:rPr lang="en-US" dirty="0" smtClean="0"/>
              <a:t>Not surprisingly, males are less afraid of getting hurt physically when stepping in than females.  Males are also somewhat more likely to say “nothing would prevent me from getting involved”</a:t>
            </a:r>
            <a:endParaRPr lang="en-US" u="sng" dirty="0"/>
          </a:p>
        </p:txBody>
      </p:sp>
      <p:graphicFrame>
        <p:nvGraphicFramePr>
          <p:cNvPr id="5" name="Chart 4"/>
          <p:cNvGraphicFramePr/>
          <p:nvPr>
            <p:extLst>
              <p:ext uri="{D42A27DB-BD31-4B8C-83A1-F6EECF244321}">
                <p14:modId xmlns:p14="http://schemas.microsoft.com/office/powerpoint/2010/main" xmlns="" val="2882900550"/>
              </p:ext>
            </p:extLst>
          </p:nvPr>
        </p:nvGraphicFramePr>
        <p:xfrm>
          <a:off x="413762" y="1524000"/>
          <a:ext cx="8359170" cy="4343400"/>
        </p:xfrm>
        <a:graphic>
          <a:graphicData uri="http://schemas.openxmlformats.org/drawingml/2006/chart">
            <c:chart xmlns:c="http://schemas.openxmlformats.org/drawingml/2006/chart" xmlns:r="http://schemas.openxmlformats.org/officeDocument/2006/relationships" r:id="rId3"/>
          </a:graphicData>
        </a:graphic>
      </p:graphicFrame>
      <p:sp>
        <p:nvSpPr>
          <p:cNvPr id="9" name="Oval 8"/>
          <p:cNvSpPr/>
          <p:nvPr/>
        </p:nvSpPr>
        <p:spPr bwMode="gray">
          <a:xfrm rot="11155274">
            <a:off x="5663244" y="1736155"/>
            <a:ext cx="1487188" cy="550804"/>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indent="0" algn="ctr">
              <a:spcBef>
                <a:spcPts val="300"/>
              </a:spcBef>
            </a:pPr>
            <a:endParaRPr lang="en-US" sz="1600" dirty="0" smtClean="0">
              <a:solidFill>
                <a:schemeClr val="tx1"/>
              </a:solidFill>
              <a:latin typeface="Arial" pitchFamily="34" charset="0"/>
              <a:cs typeface="Arial" pitchFamily="34" charset="0"/>
            </a:endParaRPr>
          </a:p>
        </p:txBody>
      </p:sp>
      <p:sp>
        <p:nvSpPr>
          <p:cNvPr id="6" name="Oval 5"/>
          <p:cNvSpPr/>
          <p:nvPr/>
        </p:nvSpPr>
        <p:spPr bwMode="gray">
          <a:xfrm rot="11155274">
            <a:off x="5739444" y="4571041"/>
            <a:ext cx="1487188" cy="550804"/>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indent="0" algn="ctr">
              <a:spcBef>
                <a:spcPts val="300"/>
              </a:spcBef>
            </a:pPr>
            <a:endParaRPr lang="en-US" sz="1600" dirty="0" smtClean="0">
              <a:solidFill>
                <a:schemeClr val="tx1"/>
              </a:solidFill>
              <a:latin typeface="Arial" pitchFamily="34" charset="0"/>
              <a:cs typeface="Arial" pitchFamily="34" charset="0"/>
            </a:endParaRPr>
          </a:p>
        </p:txBody>
      </p:sp>
      <p:sp>
        <p:nvSpPr>
          <p:cNvPr id="4" name="TextBox 3"/>
          <p:cNvSpPr txBox="1"/>
          <p:nvPr/>
        </p:nvSpPr>
        <p:spPr>
          <a:xfrm>
            <a:off x="9067800" y="1524000"/>
            <a:ext cx="914400" cy="914400"/>
          </a:xfrm>
          <a:prstGeom prst="rect">
            <a:avLst/>
          </a:prstGeom>
          <a:noFill/>
        </p:spPr>
        <p:txBody>
          <a:bodyPr wrap="none" lIns="0" tIns="0" rIns="0" bIns="0" rtlCol="0">
            <a:noAutofit/>
          </a:bodyPr>
          <a:lstStyle/>
          <a:p>
            <a:pPr>
              <a:spcBef>
                <a:spcPts val="300"/>
              </a:spcBef>
            </a:pPr>
            <a:endParaRPr lang="en-US" sz="1600" dirty="0" smtClean="0">
              <a:latin typeface="Arial" pitchFamily="34" charset="0"/>
              <a:cs typeface="Arial" pitchFamily="34" charset="0"/>
            </a:endParaRPr>
          </a:p>
        </p:txBody>
      </p:sp>
    </p:spTree>
    <p:extLst>
      <p:ext uri="{BB962C8B-B14F-4D97-AF65-F5344CB8AC3E}">
        <p14:creationId xmlns:p14="http://schemas.microsoft.com/office/powerpoint/2010/main" xmlns="" val="194716491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2"/>
          </p:nvPr>
        </p:nvSpPr>
        <p:spPr bwMode="gray">
          <a:xfrm>
            <a:off x="323850" y="6315077"/>
            <a:ext cx="8496300" cy="282573"/>
          </a:xfrm>
        </p:spPr>
        <p:txBody>
          <a:bodyPr>
            <a:spAutoFit/>
          </a:bodyPr>
          <a:lstStyle/>
          <a:p>
            <a:pPr lvl="0"/>
            <a:r>
              <a:rPr lang="en-US" dirty="0" smtClean="0"/>
              <a:t>Q15</a:t>
            </a:r>
            <a:r>
              <a:rPr lang="en-US" dirty="0"/>
              <a:t>. Have you ever hit a girlfriend or boyfriend? </a:t>
            </a:r>
          </a:p>
          <a:p>
            <a:r>
              <a:rPr lang="en-US" dirty="0" smtClean="0"/>
              <a:t>Base: Has or has had a boyfriend/girlfriend (n=517)</a:t>
            </a:r>
          </a:p>
        </p:txBody>
      </p:sp>
      <p:sp>
        <p:nvSpPr>
          <p:cNvPr id="2" name="Title 1"/>
          <p:cNvSpPr>
            <a:spLocks noGrp="1"/>
          </p:cNvSpPr>
          <p:nvPr>
            <p:ph type="title"/>
          </p:nvPr>
        </p:nvSpPr>
        <p:spPr bwMode="gray">
          <a:xfrm>
            <a:off x="323850" y="228600"/>
            <a:ext cx="7372350" cy="838200"/>
          </a:xfrm>
        </p:spPr>
        <p:txBody>
          <a:bodyPr/>
          <a:lstStyle/>
          <a:p>
            <a:r>
              <a:rPr lang="en-US" sz="1800" dirty="0" smtClean="0"/>
              <a:t>There are racial differences, too: Hispanics are more likely to admit they have hit a boyfriend or girlfriend when compared to whites, with 1-in-6 saying so</a:t>
            </a:r>
            <a:endParaRPr lang="en-US" sz="1800" dirty="0"/>
          </a:p>
        </p:txBody>
      </p:sp>
      <p:graphicFrame>
        <p:nvGraphicFramePr>
          <p:cNvPr id="4" name="Chart 3"/>
          <p:cNvGraphicFramePr/>
          <p:nvPr>
            <p:extLst>
              <p:ext uri="{D42A27DB-BD31-4B8C-83A1-F6EECF244321}">
                <p14:modId xmlns:p14="http://schemas.microsoft.com/office/powerpoint/2010/main" xmlns="" val="1970374432"/>
              </p:ext>
            </p:extLst>
          </p:nvPr>
        </p:nvGraphicFramePr>
        <p:xfrm>
          <a:off x="762000" y="2325278"/>
          <a:ext cx="3792948" cy="4080468"/>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p:cNvSpPr txBox="1"/>
          <p:nvPr/>
        </p:nvSpPr>
        <p:spPr>
          <a:xfrm>
            <a:off x="914400" y="2819400"/>
            <a:ext cx="2305050" cy="323850"/>
          </a:xfrm>
          <a:prstGeom prst="rect">
            <a:avLst/>
          </a:prstGeom>
          <a:noFill/>
        </p:spPr>
        <p:txBody>
          <a:bodyPr wrap="square" lIns="0" tIns="0" rIns="0" bIns="0" rtlCol="0" anchor="ctr" anchorCtr="0">
            <a:noAutofit/>
          </a:bodyPr>
          <a:lstStyle/>
          <a:p>
            <a:pPr algn="ctr">
              <a:spcBef>
                <a:spcPts val="300"/>
              </a:spcBef>
            </a:pPr>
            <a:r>
              <a:rPr lang="en-US" sz="1100" dirty="0" smtClean="0">
                <a:latin typeface="Arial" pitchFamily="34" charset="0"/>
                <a:cs typeface="Arial" pitchFamily="34" charset="0"/>
              </a:rPr>
              <a:t>% Have hit a</a:t>
            </a:r>
            <a:br>
              <a:rPr lang="en-US" sz="1100" dirty="0" smtClean="0">
                <a:latin typeface="Arial" pitchFamily="34" charset="0"/>
                <a:cs typeface="Arial" pitchFamily="34" charset="0"/>
              </a:rPr>
            </a:br>
            <a:r>
              <a:rPr lang="en-US" sz="1100" dirty="0" smtClean="0">
                <a:latin typeface="Arial" pitchFamily="34" charset="0"/>
                <a:cs typeface="Arial" pitchFamily="34" charset="0"/>
              </a:rPr>
              <a:t>girlfriend </a:t>
            </a:r>
            <a:r>
              <a:rPr lang="en-US" sz="1100" dirty="0">
                <a:latin typeface="Arial" pitchFamily="34" charset="0"/>
                <a:cs typeface="Arial" pitchFamily="34" charset="0"/>
              </a:rPr>
              <a:t>or boyfriend</a:t>
            </a:r>
            <a:endParaRPr lang="en-US" sz="1100" dirty="0" smtClean="0">
              <a:latin typeface="Arial" pitchFamily="34" charset="0"/>
              <a:cs typeface="Arial" pitchFamily="34" charset="0"/>
            </a:endParaRPr>
          </a:p>
        </p:txBody>
      </p:sp>
      <p:sp>
        <p:nvSpPr>
          <p:cNvPr id="5" name="Rounded Rectangular Callout 4"/>
          <p:cNvSpPr/>
          <p:nvPr/>
        </p:nvSpPr>
        <p:spPr bwMode="gray">
          <a:xfrm>
            <a:off x="3733800" y="1334678"/>
            <a:ext cx="4419600" cy="2551522"/>
          </a:xfrm>
          <a:prstGeom prst="wedgeRoundRectCallout">
            <a:avLst>
              <a:gd name="adj1" fmla="val -64128"/>
              <a:gd name="adj2" fmla="val 36482"/>
              <a:gd name="adj3" fmla="val 16667"/>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indent="0" algn="ctr">
              <a:spcBef>
                <a:spcPts val="300"/>
              </a:spcBef>
            </a:pPr>
            <a:endParaRPr lang="en-US" sz="1600" dirty="0" smtClean="0">
              <a:solidFill>
                <a:schemeClr val="tx1"/>
              </a:solidFill>
              <a:latin typeface="Arial" pitchFamily="34" charset="0"/>
              <a:cs typeface="Arial" pitchFamily="34" charset="0"/>
            </a:endParaRPr>
          </a:p>
        </p:txBody>
      </p:sp>
      <p:graphicFrame>
        <p:nvGraphicFramePr>
          <p:cNvPr id="20" name="Chart 19"/>
          <p:cNvGraphicFramePr/>
          <p:nvPr>
            <p:extLst>
              <p:ext uri="{D42A27DB-BD31-4B8C-83A1-F6EECF244321}">
                <p14:modId xmlns:p14="http://schemas.microsoft.com/office/powerpoint/2010/main" xmlns="" val="748389138"/>
              </p:ext>
            </p:extLst>
          </p:nvPr>
        </p:nvGraphicFramePr>
        <p:xfrm>
          <a:off x="5997706" y="1017262"/>
          <a:ext cx="3298694" cy="370713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8" name="Chart 17"/>
          <p:cNvGraphicFramePr/>
          <p:nvPr>
            <p:extLst>
              <p:ext uri="{D42A27DB-BD31-4B8C-83A1-F6EECF244321}">
                <p14:modId xmlns:p14="http://schemas.microsoft.com/office/powerpoint/2010/main" xmlns="" val="87830947"/>
              </p:ext>
            </p:extLst>
          </p:nvPr>
        </p:nvGraphicFramePr>
        <p:xfrm>
          <a:off x="3733800" y="1034544"/>
          <a:ext cx="3314700" cy="3766056"/>
        </p:xfrm>
        <a:graphic>
          <a:graphicData uri="http://schemas.openxmlformats.org/drawingml/2006/chart">
            <c:chart xmlns:c="http://schemas.openxmlformats.org/drawingml/2006/chart" xmlns:r="http://schemas.openxmlformats.org/officeDocument/2006/relationships" r:id="rId5"/>
          </a:graphicData>
        </a:graphic>
      </p:graphicFrame>
      <p:sp>
        <p:nvSpPr>
          <p:cNvPr id="9" name="TextBox 8"/>
          <p:cNvSpPr txBox="1"/>
          <p:nvPr/>
        </p:nvSpPr>
        <p:spPr>
          <a:xfrm>
            <a:off x="6705600" y="1524000"/>
            <a:ext cx="1295400" cy="152400"/>
          </a:xfrm>
          <a:prstGeom prst="rect">
            <a:avLst/>
          </a:prstGeom>
          <a:noFill/>
        </p:spPr>
        <p:txBody>
          <a:bodyPr wrap="square" lIns="0" tIns="0" rIns="0" bIns="0" rtlCol="0">
            <a:noAutofit/>
          </a:bodyPr>
          <a:lstStyle/>
          <a:p>
            <a:pPr>
              <a:spcBef>
                <a:spcPts val="300"/>
              </a:spcBef>
            </a:pPr>
            <a:r>
              <a:rPr lang="en-US" sz="1600" dirty="0" smtClean="0">
                <a:latin typeface="Arial" pitchFamily="34" charset="0"/>
                <a:cs typeface="Arial" pitchFamily="34" charset="0"/>
              </a:rPr>
              <a:t>Whites</a:t>
            </a:r>
          </a:p>
        </p:txBody>
      </p:sp>
      <p:sp>
        <p:nvSpPr>
          <p:cNvPr id="19" name="TextBox 18"/>
          <p:cNvSpPr txBox="1"/>
          <p:nvPr/>
        </p:nvSpPr>
        <p:spPr>
          <a:xfrm>
            <a:off x="4343400" y="1524000"/>
            <a:ext cx="1295400" cy="152400"/>
          </a:xfrm>
          <a:prstGeom prst="rect">
            <a:avLst/>
          </a:prstGeom>
          <a:noFill/>
        </p:spPr>
        <p:txBody>
          <a:bodyPr wrap="square" lIns="0" tIns="0" rIns="0" bIns="0" rtlCol="0">
            <a:noAutofit/>
          </a:bodyPr>
          <a:lstStyle/>
          <a:p>
            <a:pPr>
              <a:spcBef>
                <a:spcPts val="300"/>
              </a:spcBef>
            </a:pPr>
            <a:r>
              <a:rPr lang="en-US" sz="1600" dirty="0" smtClean="0">
                <a:latin typeface="Arial" pitchFamily="34" charset="0"/>
                <a:cs typeface="Arial" pitchFamily="34" charset="0"/>
              </a:rPr>
              <a:t>Hispanics</a:t>
            </a:r>
          </a:p>
        </p:txBody>
      </p:sp>
    </p:spTree>
    <p:extLst>
      <p:ext uri="{BB962C8B-B14F-4D97-AF65-F5344CB8AC3E}">
        <p14:creationId xmlns:p14="http://schemas.microsoft.com/office/powerpoint/2010/main" xmlns="" val="191642577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p:txBody>
          <a:bodyPr/>
          <a:lstStyle/>
          <a:p>
            <a:r>
              <a:rPr lang="en-US" dirty="0"/>
              <a:t>Q2. Do you think dating abuse/violence among your friends is a problem?</a:t>
            </a:r>
          </a:p>
          <a:p>
            <a:r>
              <a:rPr lang="en-US" dirty="0"/>
              <a:t>Q3. Do you think dating abuse/violence is overall a big problem in our </a:t>
            </a:r>
            <a:r>
              <a:rPr lang="en-US" dirty="0" smtClean="0"/>
              <a:t>society?</a:t>
            </a:r>
          </a:p>
          <a:p>
            <a:r>
              <a:rPr lang="en-US" dirty="0"/>
              <a:t>Base: Total Respondent (n=750</a:t>
            </a:r>
            <a:r>
              <a:rPr lang="en-US" dirty="0" smtClean="0"/>
              <a:t>)</a:t>
            </a:r>
            <a:endParaRPr lang="en-US" dirty="0"/>
          </a:p>
          <a:p>
            <a:endParaRPr lang="en-US" dirty="0"/>
          </a:p>
        </p:txBody>
      </p:sp>
      <p:sp>
        <p:nvSpPr>
          <p:cNvPr id="3" name="Title 2"/>
          <p:cNvSpPr>
            <a:spLocks noGrp="1"/>
          </p:cNvSpPr>
          <p:nvPr>
            <p:ph type="title"/>
          </p:nvPr>
        </p:nvSpPr>
        <p:spPr>
          <a:xfrm>
            <a:off x="323850" y="228600"/>
            <a:ext cx="7829550" cy="647402"/>
          </a:xfrm>
        </p:spPr>
        <p:txBody>
          <a:bodyPr/>
          <a:lstStyle/>
          <a:p>
            <a:r>
              <a:rPr lang="en-US" dirty="0" smtClean="0"/>
              <a:t>The Disconnect: Youth are far more likely to believe dating violence is a problem in society overall than among their friends (76% vs. 22%)</a:t>
            </a:r>
            <a:endParaRPr lang="en-US" dirty="0"/>
          </a:p>
        </p:txBody>
      </p:sp>
      <p:graphicFrame>
        <p:nvGraphicFramePr>
          <p:cNvPr id="4" name="Chart 3"/>
          <p:cNvGraphicFramePr/>
          <p:nvPr>
            <p:extLst>
              <p:ext uri="{D42A27DB-BD31-4B8C-83A1-F6EECF244321}">
                <p14:modId xmlns:p14="http://schemas.microsoft.com/office/powerpoint/2010/main" xmlns="" val="909317979"/>
              </p:ext>
            </p:extLst>
          </p:nvPr>
        </p:nvGraphicFramePr>
        <p:xfrm>
          <a:off x="5257800" y="2120900"/>
          <a:ext cx="4171950" cy="4064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p:nvPr>
            <p:extLst>
              <p:ext uri="{D42A27DB-BD31-4B8C-83A1-F6EECF244321}">
                <p14:modId xmlns:p14="http://schemas.microsoft.com/office/powerpoint/2010/main" xmlns="" val="757131433"/>
              </p:ext>
            </p:extLst>
          </p:nvPr>
        </p:nvGraphicFramePr>
        <p:xfrm>
          <a:off x="-990600" y="2120900"/>
          <a:ext cx="4171950" cy="40640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5589679" y="2095500"/>
            <a:ext cx="2724150" cy="323850"/>
          </a:xfrm>
          <a:prstGeom prst="rect">
            <a:avLst/>
          </a:prstGeom>
          <a:noFill/>
        </p:spPr>
        <p:txBody>
          <a:bodyPr wrap="square" lIns="0" tIns="0" rIns="0" bIns="0" rtlCol="0" anchor="ctr" anchorCtr="0">
            <a:noAutofit/>
          </a:bodyPr>
          <a:lstStyle/>
          <a:p>
            <a:pPr algn="ctr">
              <a:spcBef>
                <a:spcPts val="300"/>
              </a:spcBef>
            </a:pPr>
            <a:r>
              <a:rPr lang="en-US" sz="1400" dirty="0" smtClean="0">
                <a:latin typeface="Arial" pitchFamily="34" charset="0"/>
                <a:cs typeface="Arial" pitchFamily="34" charset="0"/>
              </a:rPr>
              <a:t>…among friends</a:t>
            </a:r>
          </a:p>
        </p:txBody>
      </p:sp>
      <p:sp>
        <p:nvSpPr>
          <p:cNvPr id="7" name="TextBox 6"/>
          <p:cNvSpPr txBox="1"/>
          <p:nvPr/>
        </p:nvSpPr>
        <p:spPr>
          <a:xfrm>
            <a:off x="685800" y="2095500"/>
            <a:ext cx="2724150" cy="323850"/>
          </a:xfrm>
          <a:prstGeom prst="rect">
            <a:avLst/>
          </a:prstGeom>
          <a:noFill/>
        </p:spPr>
        <p:txBody>
          <a:bodyPr wrap="square" lIns="0" tIns="0" rIns="0" bIns="0" rtlCol="0" anchor="ctr" anchorCtr="0">
            <a:noAutofit/>
          </a:bodyPr>
          <a:lstStyle/>
          <a:p>
            <a:pPr algn="ctr">
              <a:spcBef>
                <a:spcPts val="300"/>
              </a:spcBef>
            </a:pPr>
            <a:r>
              <a:rPr lang="en-US" sz="1400" dirty="0" smtClean="0">
                <a:latin typeface="Arial" pitchFamily="34" charset="0"/>
                <a:cs typeface="Arial" pitchFamily="34" charset="0"/>
              </a:rPr>
              <a:t>…overall in society</a:t>
            </a:r>
          </a:p>
        </p:txBody>
      </p:sp>
      <p:sp>
        <p:nvSpPr>
          <p:cNvPr id="8" name="TextBox 7"/>
          <p:cNvSpPr txBox="1"/>
          <p:nvPr/>
        </p:nvSpPr>
        <p:spPr>
          <a:xfrm>
            <a:off x="485775" y="1295400"/>
            <a:ext cx="3324225" cy="457200"/>
          </a:xfrm>
          <a:prstGeom prst="rect">
            <a:avLst/>
          </a:prstGeom>
          <a:noFill/>
        </p:spPr>
        <p:txBody>
          <a:bodyPr wrap="square" lIns="0" tIns="0" rIns="0" bIns="0" rtlCol="0">
            <a:noAutofit/>
          </a:bodyPr>
          <a:lstStyle/>
          <a:p>
            <a:pPr>
              <a:spcBef>
                <a:spcPts val="300"/>
              </a:spcBef>
            </a:pPr>
            <a:r>
              <a:rPr lang="en-US" sz="1600" dirty="0" smtClean="0">
                <a:latin typeface="Arial" pitchFamily="34" charset="0"/>
                <a:cs typeface="Arial" pitchFamily="34" charset="0"/>
              </a:rPr>
              <a:t>Dating violence is a problem…</a:t>
            </a:r>
          </a:p>
        </p:txBody>
      </p:sp>
      <p:sp>
        <p:nvSpPr>
          <p:cNvPr id="13" name="Oval 12"/>
          <p:cNvSpPr/>
          <p:nvPr/>
        </p:nvSpPr>
        <p:spPr bwMode="gray">
          <a:xfrm>
            <a:off x="1905000" y="3124200"/>
            <a:ext cx="5248275" cy="609600"/>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indent="0" algn="ctr">
              <a:spcBef>
                <a:spcPts val="300"/>
              </a:spcBef>
            </a:pPr>
            <a:endParaRPr lang="en-US" sz="1600" dirty="0" smtClean="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xmlns="" val="58888966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23850" y="228600"/>
            <a:ext cx="7219950" cy="914400"/>
          </a:xfrm>
        </p:spPr>
        <p:txBody>
          <a:bodyPr/>
          <a:lstStyle/>
          <a:p>
            <a:r>
              <a:rPr lang="en-US" dirty="0" smtClean="0"/>
              <a:t>While there is still a large disconnect, women are more likely to see dating abuse as a problem – both among society, as well as among their friends</a:t>
            </a:r>
            <a:endParaRPr lang="en-US" dirty="0"/>
          </a:p>
        </p:txBody>
      </p:sp>
      <p:graphicFrame>
        <p:nvGraphicFramePr>
          <p:cNvPr id="13" name="Chart 12"/>
          <p:cNvGraphicFramePr/>
          <p:nvPr>
            <p:extLst>
              <p:ext uri="{D42A27DB-BD31-4B8C-83A1-F6EECF244321}">
                <p14:modId xmlns:p14="http://schemas.microsoft.com/office/powerpoint/2010/main" xmlns="" val="3295549797"/>
              </p:ext>
            </p:extLst>
          </p:nvPr>
        </p:nvGraphicFramePr>
        <p:xfrm>
          <a:off x="5201043" y="3088784"/>
          <a:ext cx="3619107" cy="407401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4" name="Chart 13"/>
          <p:cNvGraphicFramePr/>
          <p:nvPr>
            <p:extLst>
              <p:ext uri="{D42A27DB-BD31-4B8C-83A1-F6EECF244321}">
                <p14:modId xmlns:p14="http://schemas.microsoft.com/office/powerpoint/2010/main" xmlns="" val="1677840004"/>
              </p:ext>
            </p:extLst>
          </p:nvPr>
        </p:nvGraphicFramePr>
        <p:xfrm>
          <a:off x="-381000" y="3088784"/>
          <a:ext cx="3621024" cy="407401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5" name="Table 14"/>
          <p:cNvGraphicFramePr>
            <a:graphicFrameLocks noGrp="1"/>
          </p:cNvGraphicFramePr>
          <p:nvPr>
            <p:extLst>
              <p:ext uri="{D42A27DB-BD31-4B8C-83A1-F6EECF244321}">
                <p14:modId xmlns:p14="http://schemas.microsoft.com/office/powerpoint/2010/main" xmlns="" val="3004120846"/>
              </p:ext>
            </p:extLst>
          </p:nvPr>
        </p:nvGraphicFramePr>
        <p:xfrm>
          <a:off x="629043" y="1848248"/>
          <a:ext cx="3048000" cy="1633102"/>
        </p:xfrm>
        <a:graphic>
          <a:graphicData uri="http://schemas.openxmlformats.org/drawingml/2006/table">
            <a:tbl>
              <a:tblPr firstRow="1" bandRow="1">
                <a:tableStyleId>{5C22544A-7EE6-4342-B048-85BDC9FD1C3A}</a:tableStyleId>
              </a:tblPr>
              <a:tblGrid>
                <a:gridCol w="1428357"/>
                <a:gridCol w="762000"/>
                <a:gridCol w="857643"/>
              </a:tblGrid>
              <a:tr h="549683">
                <a:tc>
                  <a:txBody>
                    <a:bodyPr/>
                    <a:lstStyle/>
                    <a:p>
                      <a:pPr algn="ctr"/>
                      <a:endParaRPr lang="en-US" sz="1200" dirty="0"/>
                    </a:p>
                  </a:txBody>
                  <a:tcPr anchor="ctr"/>
                </a:tc>
                <a:tc>
                  <a:txBody>
                    <a:bodyPr/>
                    <a:lstStyle/>
                    <a:p>
                      <a:pPr algn="ctr"/>
                      <a:r>
                        <a:rPr lang="en-US" sz="1200" baseline="0" dirty="0" smtClean="0"/>
                        <a:t>Males</a:t>
                      </a:r>
                    </a:p>
                    <a:p>
                      <a:pPr algn="ctr"/>
                      <a:r>
                        <a:rPr lang="en-US" sz="1200" baseline="0" dirty="0" smtClean="0"/>
                        <a:t>(A)</a:t>
                      </a:r>
                      <a:endParaRPr lang="en-US" sz="1200" dirty="0"/>
                    </a:p>
                  </a:txBody>
                  <a:tcPr anchor="ctr"/>
                </a:tc>
                <a:tc>
                  <a:txBody>
                    <a:bodyPr/>
                    <a:lstStyle/>
                    <a:p>
                      <a:pPr algn="ctr"/>
                      <a:r>
                        <a:rPr lang="en-US" sz="1200" dirty="0" smtClean="0"/>
                        <a:t>Females</a:t>
                      </a:r>
                    </a:p>
                    <a:p>
                      <a:pPr algn="ctr"/>
                      <a:r>
                        <a:rPr lang="en-US" sz="1200" dirty="0" smtClean="0"/>
                        <a:t>(B)</a:t>
                      </a:r>
                      <a:endParaRPr lang="en-US" sz="1200" dirty="0"/>
                    </a:p>
                  </a:txBody>
                  <a:tcPr anchor="ctr"/>
                </a:tc>
              </a:tr>
              <a:tr h="108341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Believe dating</a:t>
                      </a:r>
                      <a:r>
                        <a:rPr lang="en-US" sz="1400" baseline="0" dirty="0" smtClean="0"/>
                        <a:t> abuse is a problem among society</a:t>
                      </a:r>
                      <a:endParaRPr lang="en-US" sz="1400" dirty="0" smtClean="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68</a:t>
                      </a:r>
                    </a:p>
                  </a:txBody>
                  <a:tcPr anchor="ctr"/>
                </a:tc>
                <a:tc>
                  <a:txBody>
                    <a:bodyPr/>
                    <a:lstStyle/>
                    <a:p>
                      <a:pPr algn="ctr"/>
                      <a:r>
                        <a:rPr lang="en-US" sz="1400" dirty="0" smtClean="0"/>
                        <a:t>84</a:t>
                      </a:r>
                      <a:r>
                        <a:rPr lang="en-US" sz="700" dirty="0" smtClean="0"/>
                        <a:t>A</a:t>
                      </a:r>
                      <a:endParaRPr lang="en-US" sz="1400" dirty="0"/>
                    </a:p>
                  </a:txBody>
                  <a:tcPr anchor="ctr"/>
                </a:tc>
              </a:tr>
            </a:tbl>
          </a:graphicData>
        </a:graphic>
      </p:graphicFrame>
      <p:sp>
        <p:nvSpPr>
          <p:cNvPr id="17" name="Rounded Rectangular Callout 16"/>
          <p:cNvSpPr/>
          <p:nvPr/>
        </p:nvSpPr>
        <p:spPr bwMode="gray">
          <a:xfrm>
            <a:off x="457200" y="1752599"/>
            <a:ext cx="3352800" cy="1981201"/>
          </a:xfrm>
          <a:prstGeom prst="wedgeRoundRectCallout">
            <a:avLst>
              <a:gd name="adj1" fmla="val -6517"/>
              <a:gd name="adj2" fmla="val 60746"/>
              <a:gd name="adj3" fmla="val 16667"/>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indent="0" algn="ctr">
              <a:spcBef>
                <a:spcPts val="300"/>
              </a:spcBef>
            </a:pPr>
            <a:endParaRPr lang="en-US" sz="1600" dirty="0" smtClean="0">
              <a:solidFill>
                <a:schemeClr val="tx1"/>
              </a:solidFill>
              <a:latin typeface="Arial" pitchFamily="34" charset="0"/>
              <a:cs typeface="Arial" pitchFamily="34" charset="0"/>
            </a:endParaRPr>
          </a:p>
        </p:txBody>
      </p:sp>
      <p:graphicFrame>
        <p:nvGraphicFramePr>
          <p:cNvPr id="19" name="Table 18"/>
          <p:cNvGraphicFramePr>
            <a:graphicFrameLocks noGrp="1"/>
          </p:cNvGraphicFramePr>
          <p:nvPr>
            <p:extLst>
              <p:ext uri="{D42A27DB-BD31-4B8C-83A1-F6EECF244321}">
                <p14:modId xmlns:p14="http://schemas.microsoft.com/office/powerpoint/2010/main" xmlns="" val="100971836"/>
              </p:ext>
            </p:extLst>
          </p:nvPr>
        </p:nvGraphicFramePr>
        <p:xfrm>
          <a:off x="5638800" y="1873478"/>
          <a:ext cx="3048000" cy="1633102"/>
        </p:xfrm>
        <a:graphic>
          <a:graphicData uri="http://schemas.openxmlformats.org/drawingml/2006/table">
            <a:tbl>
              <a:tblPr firstRow="1" bandRow="1">
                <a:tableStyleId>{5C22544A-7EE6-4342-B048-85BDC9FD1C3A}</a:tableStyleId>
              </a:tblPr>
              <a:tblGrid>
                <a:gridCol w="1447800"/>
                <a:gridCol w="694038"/>
                <a:gridCol w="906162"/>
              </a:tblGrid>
              <a:tr h="549683">
                <a:tc>
                  <a:txBody>
                    <a:bodyPr/>
                    <a:lstStyle/>
                    <a:p>
                      <a:pPr algn="ctr"/>
                      <a:endParaRPr lang="en-US" sz="1200" dirty="0"/>
                    </a:p>
                  </a:txBody>
                  <a:tcPr anchor="ctr"/>
                </a:tc>
                <a:tc>
                  <a:txBody>
                    <a:bodyPr/>
                    <a:lstStyle/>
                    <a:p>
                      <a:pPr algn="ctr"/>
                      <a:r>
                        <a:rPr lang="en-US" sz="1200" baseline="0" dirty="0" smtClean="0"/>
                        <a:t>Males</a:t>
                      </a:r>
                    </a:p>
                    <a:p>
                      <a:pPr algn="ctr"/>
                      <a:r>
                        <a:rPr lang="en-US" sz="1200" baseline="0" dirty="0" smtClean="0"/>
                        <a:t>(A)</a:t>
                      </a:r>
                      <a:endParaRPr lang="en-US" sz="1200" dirty="0"/>
                    </a:p>
                  </a:txBody>
                  <a:tcPr anchor="ctr"/>
                </a:tc>
                <a:tc>
                  <a:txBody>
                    <a:bodyPr/>
                    <a:lstStyle/>
                    <a:p>
                      <a:pPr algn="ctr"/>
                      <a:r>
                        <a:rPr lang="en-US" sz="1200" dirty="0" smtClean="0"/>
                        <a:t>Females</a:t>
                      </a:r>
                    </a:p>
                    <a:p>
                      <a:pPr algn="ctr"/>
                      <a:r>
                        <a:rPr lang="en-US" sz="1200" dirty="0" smtClean="0"/>
                        <a:t>(B)</a:t>
                      </a:r>
                      <a:endParaRPr lang="en-US" sz="1200" dirty="0"/>
                    </a:p>
                  </a:txBody>
                  <a:tcPr anchor="ctr"/>
                </a:tc>
              </a:tr>
              <a:tr h="1083419">
                <a:tc>
                  <a:txBody>
                    <a:bodyPr/>
                    <a:lstStyle/>
                    <a:p>
                      <a:pPr algn="ctr"/>
                      <a:r>
                        <a:rPr lang="en-US" sz="1400" dirty="0" smtClean="0"/>
                        <a:t>Believe dating</a:t>
                      </a:r>
                      <a:r>
                        <a:rPr lang="en-US" sz="1400" baseline="0" dirty="0" smtClean="0"/>
                        <a:t> abuse is a problem among their friends</a:t>
                      </a:r>
                      <a:endParaRPr lang="en-US" sz="1400" dirty="0"/>
                    </a:p>
                  </a:txBody>
                  <a:tcPr anchor="ctr"/>
                </a:tc>
                <a:tc>
                  <a:txBody>
                    <a:bodyPr/>
                    <a:lstStyle/>
                    <a:p>
                      <a:pPr algn="ctr"/>
                      <a:r>
                        <a:rPr lang="en-US" sz="1400" dirty="0" smtClean="0"/>
                        <a:t>16</a:t>
                      </a:r>
                      <a:endParaRPr lang="en-US" sz="1400" dirty="0"/>
                    </a:p>
                  </a:txBody>
                  <a:tcPr anchor="ctr"/>
                </a:tc>
                <a:tc>
                  <a:txBody>
                    <a:bodyPr/>
                    <a:lstStyle/>
                    <a:p>
                      <a:pPr algn="ctr"/>
                      <a:r>
                        <a:rPr lang="en-US" sz="1400" dirty="0" smtClean="0"/>
                        <a:t>27</a:t>
                      </a:r>
                      <a:r>
                        <a:rPr lang="en-US" sz="700" dirty="0" smtClean="0"/>
                        <a:t>A</a:t>
                      </a:r>
                      <a:endParaRPr lang="en-US" sz="700" dirty="0"/>
                    </a:p>
                  </a:txBody>
                  <a:tcPr anchor="ctr"/>
                </a:tc>
              </a:tr>
            </a:tbl>
          </a:graphicData>
        </a:graphic>
      </p:graphicFrame>
      <p:sp>
        <p:nvSpPr>
          <p:cNvPr id="20" name="Rounded Rectangular Callout 19"/>
          <p:cNvSpPr/>
          <p:nvPr/>
        </p:nvSpPr>
        <p:spPr bwMode="gray">
          <a:xfrm>
            <a:off x="5486400" y="1752600"/>
            <a:ext cx="3352800" cy="1981201"/>
          </a:xfrm>
          <a:prstGeom prst="wedgeRoundRectCallout">
            <a:avLst>
              <a:gd name="adj1" fmla="val 2396"/>
              <a:gd name="adj2" fmla="val 62254"/>
              <a:gd name="adj3" fmla="val 16667"/>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indent="0" algn="ctr">
              <a:spcBef>
                <a:spcPts val="300"/>
              </a:spcBef>
            </a:pPr>
            <a:endParaRPr lang="en-US" sz="1600" dirty="0" smtClean="0">
              <a:solidFill>
                <a:schemeClr val="tx1"/>
              </a:solidFill>
              <a:latin typeface="Arial" pitchFamily="34" charset="0"/>
              <a:cs typeface="Arial" pitchFamily="34" charset="0"/>
            </a:endParaRPr>
          </a:p>
        </p:txBody>
      </p:sp>
      <p:sp>
        <p:nvSpPr>
          <p:cNvPr id="23" name="Text Placeholder 1"/>
          <p:cNvSpPr>
            <a:spLocks noGrp="1"/>
          </p:cNvSpPr>
          <p:nvPr>
            <p:ph type="body" sz="quarter" idx="12"/>
          </p:nvPr>
        </p:nvSpPr>
        <p:spPr>
          <a:xfrm>
            <a:off x="323850" y="6453188"/>
            <a:ext cx="8496300" cy="144462"/>
          </a:xfrm>
        </p:spPr>
        <p:txBody>
          <a:bodyPr/>
          <a:lstStyle/>
          <a:p>
            <a:r>
              <a:rPr lang="en-US" dirty="0"/>
              <a:t>Q2. Do you think dating abuse/violence among your friends is a problem?</a:t>
            </a:r>
          </a:p>
          <a:p>
            <a:r>
              <a:rPr lang="en-US" dirty="0"/>
              <a:t>Q3. Do you think dating abuse/violence is overall a big problem in our </a:t>
            </a:r>
            <a:r>
              <a:rPr lang="en-US" dirty="0" smtClean="0"/>
              <a:t>society?</a:t>
            </a:r>
          </a:p>
          <a:p>
            <a:r>
              <a:rPr lang="en-US" dirty="0"/>
              <a:t>Base: Total Respondent (n=750</a:t>
            </a:r>
            <a:r>
              <a:rPr lang="en-US" dirty="0" smtClean="0"/>
              <a:t>)</a:t>
            </a:r>
            <a:endParaRPr lang="en-US" dirty="0"/>
          </a:p>
          <a:p>
            <a:endParaRPr lang="en-US" dirty="0"/>
          </a:p>
        </p:txBody>
      </p:sp>
      <p:sp>
        <p:nvSpPr>
          <p:cNvPr id="2" name="Oval 1"/>
          <p:cNvSpPr/>
          <p:nvPr/>
        </p:nvSpPr>
        <p:spPr bwMode="gray">
          <a:xfrm>
            <a:off x="2133600" y="2743200"/>
            <a:ext cx="1543443" cy="421784"/>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indent="0" algn="ctr">
              <a:spcBef>
                <a:spcPts val="300"/>
              </a:spcBef>
            </a:pPr>
            <a:endParaRPr lang="en-US" sz="1600" dirty="0" smtClean="0">
              <a:solidFill>
                <a:schemeClr val="tx1"/>
              </a:solidFill>
              <a:latin typeface="Arial" pitchFamily="34" charset="0"/>
              <a:cs typeface="Arial" pitchFamily="34" charset="0"/>
            </a:endParaRPr>
          </a:p>
        </p:txBody>
      </p:sp>
      <p:sp>
        <p:nvSpPr>
          <p:cNvPr id="12" name="Oval 11"/>
          <p:cNvSpPr/>
          <p:nvPr/>
        </p:nvSpPr>
        <p:spPr bwMode="gray">
          <a:xfrm>
            <a:off x="7128117" y="2743200"/>
            <a:ext cx="1543443" cy="421784"/>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indent="0" algn="ctr">
              <a:spcBef>
                <a:spcPts val="300"/>
              </a:spcBef>
            </a:pPr>
            <a:endParaRPr lang="en-US" sz="1600" dirty="0" smtClean="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xmlns="" val="231260270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p:txBody>
          <a:bodyPr/>
          <a:lstStyle/>
          <a:p>
            <a:r>
              <a:rPr lang="en-US" dirty="0"/>
              <a:t>Q2. Do you think dating abuse/violence among your friends is a problem?</a:t>
            </a:r>
          </a:p>
          <a:p>
            <a:r>
              <a:rPr lang="en-US" dirty="0"/>
              <a:t>Q3. Do you think dating abuse/violence is overall a big problem in our </a:t>
            </a:r>
            <a:r>
              <a:rPr lang="en-US" dirty="0" smtClean="0"/>
              <a:t>society?</a:t>
            </a:r>
          </a:p>
          <a:p>
            <a:r>
              <a:rPr lang="en-US" dirty="0"/>
              <a:t>Base: Total Respondent (n=750</a:t>
            </a:r>
            <a:r>
              <a:rPr lang="en-US" dirty="0" smtClean="0"/>
              <a:t>)</a:t>
            </a:r>
            <a:endParaRPr lang="en-US" dirty="0"/>
          </a:p>
          <a:p>
            <a:endParaRPr lang="en-US" dirty="0"/>
          </a:p>
        </p:txBody>
      </p:sp>
      <p:sp>
        <p:nvSpPr>
          <p:cNvPr id="3" name="Title 2"/>
          <p:cNvSpPr>
            <a:spLocks noGrp="1"/>
          </p:cNvSpPr>
          <p:nvPr>
            <p:ph type="title"/>
          </p:nvPr>
        </p:nvSpPr>
        <p:spPr>
          <a:xfrm>
            <a:off x="323850" y="228600"/>
            <a:ext cx="7524750" cy="952202"/>
          </a:xfrm>
        </p:spPr>
        <p:txBody>
          <a:bodyPr/>
          <a:lstStyle/>
          <a:p>
            <a:r>
              <a:rPr lang="en-US" dirty="0" smtClean="0"/>
              <a:t>There are race differences, too, with Hispanics the most apt to see dating abuse as a problem among their friends (37%) and African Americans the most apt in society overall (88%)</a:t>
            </a:r>
            <a:endParaRPr lang="en-US" dirty="0"/>
          </a:p>
        </p:txBody>
      </p:sp>
      <p:graphicFrame>
        <p:nvGraphicFramePr>
          <p:cNvPr id="4" name="Chart 3"/>
          <p:cNvGraphicFramePr/>
          <p:nvPr>
            <p:extLst>
              <p:ext uri="{D42A27DB-BD31-4B8C-83A1-F6EECF244321}">
                <p14:modId xmlns:p14="http://schemas.microsoft.com/office/powerpoint/2010/main" xmlns="" val="733625363"/>
              </p:ext>
            </p:extLst>
          </p:nvPr>
        </p:nvGraphicFramePr>
        <p:xfrm>
          <a:off x="1479174" y="3352800"/>
          <a:ext cx="2399907" cy="3159616"/>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914400" y="3846640"/>
            <a:ext cx="2724150" cy="182926"/>
          </a:xfrm>
          <a:prstGeom prst="rect">
            <a:avLst/>
          </a:prstGeom>
          <a:noFill/>
        </p:spPr>
        <p:txBody>
          <a:bodyPr wrap="square" lIns="0" tIns="0" rIns="0" bIns="0" rtlCol="0" anchor="ctr" anchorCtr="0">
            <a:noAutofit/>
          </a:bodyPr>
          <a:lstStyle/>
          <a:p>
            <a:pPr algn="ctr">
              <a:spcBef>
                <a:spcPts val="300"/>
              </a:spcBef>
            </a:pPr>
            <a:r>
              <a:rPr lang="en-US" sz="1100" dirty="0" smtClean="0">
                <a:latin typeface="Arial" pitchFamily="34" charset="0"/>
                <a:cs typeface="Arial" pitchFamily="34" charset="0"/>
              </a:rPr>
              <a:t>…among friends</a:t>
            </a:r>
          </a:p>
        </p:txBody>
      </p:sp>
      <p:sp>
        <p:nvSpPr>
          <p:cNvPr id="8" name="TextBox 7"/>
          <p:cNvSpPr txBox="1"/>
          <p:nvPr/>
        </p:nvSpPr>
        <p:spPr>
          <a:xfrm>
            <a:off x="533400" y="1537355"/>
            <a:ext cx="3324225" cy="457200"/>
          </a:xfrm>
          <a:prstGeom prst="rect">
            <a:avLst/>
          </a:prstGeom>
          <a:noFill/>
        </p:spPr>
        <p:txBody>
          <a:bodyPr wrap="square" lIns="0" tIns="0" rIns="0" bIns="0" rtlCol="0">
            <a:noAutofit/>
          </a:bodyPr>
          <a:lstStyle/>
          <a:p>
            <a:pPr>
              <a:spcBef>
                <a:spcPts val="300"/>
              </a:spcBef>
            </a:pPr>
            <a:r>
              <a:rPr lang="en-US" sz="1600" dirty="0" smtClean="0">
                <a:latin typeface="Arial" pitchFamily="34" charset="0"/>
                <a:cs typeface="Arial" pitchFamily="34" charset="0"/>
              </a:rPr>
              <a:t>Dating violence is a problem…</a:t>
            </a:r>
          </a:p>
        </p:txBody>
      </p:sp>
      <p:sp>
        <p:nvSpPr>
          <p:cNvPr id="12" name="Rounded Rectangular Callout 11"/>
          <p:cNvSpPr/>
          <p:nvPr/>
        </p:nvSpPr>
        <p:spPr bwMode="gray">
          <a:xfrm>
            <a:off x="3409950" y="1447800"/>
            <a:ext cx="5200650" cy="2667000"/>
          </a:xfrm>
          <a:prstGeom prst="wedgeRoundRectCallout">
            <a:avLst>
              <a:gd name="adj1" fmla="val -57675"/>
              <a:gd name="adj2" fmla="val 58483"/>
              <a:gd name="adj3" fmla="val 16667"/>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indent="0" algn="ctr">
              <a:spcBef>
                <a:spcPts val="300"/>
              </a:spcBef>
            </a:pPr>
            <a:endParaRPr lang="en-US" sz="1600" dirty="0" smtClean="0">
              <a:solidFill>
                <a:schemeClr val="tx1"/>
              </a:solidFill>
              <a:latin typeface="Arial" pitchFamily="34" charset="0"/>
              <a:cs typeface="Arial" pitchFamily="34" charset="0"/>
            </a:endParaRPr>
          </a:p>
        </p:txBody>
      </p:sp>
      <p:graphicFrame>
        <p:nvGraphicFramePr>
          <p:cNvPr id="13" name="Table 12"/>
          <p:cNvGraphicFramePr>
            <a:graphicFrameLocks noGrp="1"/>
          </p:cNvGraphicFramePr>
          <p:nvPr>
            <p:extLst>
              <p:ext uri="{D42A27DB-BD31-4B8C-83A1-F6EECF244321}">
                <p14:modId xmlns:p14="http://schemas.microsoft.com/office/powerpoint/2010/main" xmlns="" val="3260940439"/>
              </p:ext>
            </p:extLst>
          </p:nvPr>
        </p:nvGraphicFramePr>
        <p:xfrm>
          <a:off x="3533775" y="1676400"/>
          <a:ext cx="4953000" cy="2167890"/>
        </p:xfrm>
        <a:graphic>
          <a:graphicData uri="http://schemas.openxmlformats.org/drawingml/2006/table">
            <a:tbl>
              <a:tblPr firstRow="1" bandRow="1">
                <a:tableStyleId>{5C22544A-7EE6-4342-B048-85BDC9FD1C3A}</a:tableStyleId>
              </a:tblPr>
              <a:tblGrid>
                <a:gridCol w="1466850"/>
                <a:gridCol w="1009650"/>
                <a:gridCol w="1428750"/>
                <a:gridCol w="1047750"/>
              </a:tblGrid>
              <a:tr h="722630">
                <a:tc>
                  <a:txBody>
                    <a:bodyPr/>
                    <a:lstStyle/>
                    <a:p>
                      <a:pPr algn="ctr"/>
                      <a:endParaRPr lang="en-US" sz="1200" dirty="0"/>
                    </a:p>
                  </a:txBody>
                  <a:tcPr anchor="ctr"/>
                </a:tc>
                <a:tc>
                  <a:txBody>
                    <a:bodyPr/>
                    <a:lstStyle/>
                    <a:p>
                      <a:pPr algn="ctr"/>
                      <a:r>
                        <a:rPr lang="en-US" sz="1200" dirty="0" smtClean="0"/>
                        <a:t>Whites </a:t>
                      </a:r>
                      <a:r>
                        <a:rPr lang="en-US" sz="500" dirty="0" smtClean="0"/>
                        <a:t>A</a:t>
                      </a:r>
                      <a:endParaRPr lang="en-US" sz="500" dirty="0"/>
                    </a:p>
                  </a:txBody>
                  <a:tcPr anchor="ctr"/>
                </a:tc>
                <a:tc>
                  <a:txBody>
                    <a:bodyPr/>
                    <a:lstStyle/>
                    <a:p>
                      <a:pPr algn="ctr"/>
                      <a:r>
                        <a:rPr lang="en-US" sz="1200" dirty="0" smtClean="0"/>
                        <a:t>African Americans</a:t>
                      </a:r>
                      <a:r>
                        <a:rPr lang="en-US" sz="1200" baseline="0" dirty="0" smtClean="0"/>
                        <a:t> </a:t>
                      </a:r>
                      <a:r>
                        <a:rPr lang="en-US" sz="500" dirty="0" smtClean="0"/>
                        <a:t>B</a:t>
                      </a:r>
                      <a:endParaRPr lang="en-US" sz="500" dirty="0"/>
                    </a:p>
                  </a:txBody>
                  <a:tcPr anchor="ctr"/>
                </a:tc>
                <a:tc>
                  <a:txBody>
                    <a:bodyPr/>
                    <a:lstStyle/>
                    <a:p>
                      <a:pPr algn="ctr"/>
                      <a:r>
                        <a:rPr lang="en-US" sz="1200" dirty="0" smtClean="0"/>
                        <a:t>Hispanics </a:t>
                      </a:r>
                      <a:r>
                        <a:rPr lang="en-US" sz="500" dirty="0" smtClean="0"/>
                        <a:t>C</a:t>
                      </a:r>
                      <a:endParaRPr lang="en-US" sz="500" dirty="0"/>
                    </a:p>
                  </a:txBody>
                  <a:tcPr anchor="ctr"/>
                </a:tc>
              </a:tr>
              <a:tr h="722630">
                <a:tc>
                  <a:txBody>
                    <a:bodyPr/>
                    <a:lstStyle/>
                    <a:p>
                      <a:r>
                        <a:rPr lang="en-US" sz="1200" dirty="0" smtClean="0"/>
                        <a:t>…among friends</a:t>
                      </a:r>
                      <a:endParaRPr lang="en-US" sz="1200" dirty="0"/>
                    </a:p>
                  </a:txBody>
                  <a:tcPr anchor="ctr"/>
                </a:tc>
                <a:tc>
                  <a:txBody>
                    <a:bodyPr/>
                    <a:lstStyle/>
                    <a:p>
                      <a:pPr algn="ctr"/>
                      <a:r>
                        <a:rPr lang="en-US" sz="1200" kern="1200" dirty="0" smtClean="0">
                          <a:solidFill>
                            <a:schemeClr val="dk1"/>
                          </a:solidFill>
                          <a:latin typeface="+mn-lt"/>
                          <a:ea typeface="+mn-ea"/>
                          <a:cs typeface="+mn-cs"/>
                        </a:rPr>
                        <a:t>13%</a:t>
                      </a:r>
                      <a:endParaRPr lang="en-US" sz="1200" kern="1200" dirty="0">
                        <a:solidFill>
                          <a:schemeClr val="dk1"/>
                        </a:solidFill>
                        <a:latin typeface="+mn-lt"/>
                        <a:ea typeface="+mn-ea"/>
                        <a:cs typeface="+mn-cs"/>
                      </a:endParaRPr>
                    </a:p>
                  </a:txBody>
                  <a:tcPr anchor="ctr"/>
                </a:tc>
                <a:tc>
                  <a:txBody>
                    <a:bodyPr/>
                    <a:lstStyle/>
                    <a:p>
                      <a:pPr algn="ctr"/>
                      <a:r>
                        <a:rPr lang="en-US" sz="1200" kern="1200" dirty="0" smtClean="0">
                          <a:solidFill>
                            <a:schemeClr val="dk1"/>
                          </a:solidFill>
                          <a:latin typeface="+mn-lt"/>
                          <a:ea typeface="+mn-ea"/>
                          <a:cs typeface="+mn-cs"/>
                        </a:rPr>
                        <a:t>30%</a:t>
                      </a:r>
                      <a:r>
                        <a:rPr lang="en-US" sz="500" kern="1200" dirty="0" smtClean="0">
                          <a:solidFill>
                            <a:schemeClr val="dk1"/>
                          </a:solidFill>
                          <a:latin typeface="+mn-lt"/>
                          <a:ea typeface="+mn-ea"/>
                          <a:cs typeface="+mn-cs"/>
                        </a:rPr>
                        <a:t>A</a:t>
                      </a:r>
                      <a:endParaRPr lang="en-US" sz="500" kern="1200" dirty="0">
                        <a:solidFill>
                          <a:schemeClr val="dk1"/>
                        </a:solidFill>
                        <a:latin typeface="+mn-lt"/>
                        <a:ea typeface="+mn-ea"/>
                        <a:cs typeface="+mn-cs"/>
                      </a:endParaRPr>
                    </a:p>
                  </a:txBody>
                  <a:tcPr anchor="ctr"/>
                </a:tc>
                <a:tc>
                  <a:txBody>
                    <a:bodyPr/>
                    <a:lstStyle/>
                    <a:p>
                      <a:pPr algn="ctr"/>
                      <a:r>
                        <a:rPr lang="en-US" sz="1200" kern="1200" dirty="0" smtClean="0">
                          <a:solidFill>
                            <a:schemeClr val="dk1"/>
                          </a:solidFill>
                          <a:latin typeface="+mn-lt"/>
                          <a:ea typeface="+mn-ea"/>
                          <a:cs typeface="+mn-cs"/>
                        </a:rPr>
                        <a:t>37%</a:t>
                      </a:r>
                      <a:r>
                        <a:rPr lang="en-US" sz="500" kern="1200" dirty="0" smtClean="0">
                          <a:solidFill>
                            <a:schemeClr val="dk1"/>
                          </a:solidFill>
                          <a:latin typeface="+mn-lt"/>
                          <a:ea typeface="+mn-ea"/>
                          <a:cs typeface="+mn-cs"/>
                        </a:rPr>
                        <a:t>A</a:t>
                      </a:r>
                      <a:endParaRPr lang="en-US" sz="500" kern="1200" dirty="0">
                        <a:solidFill>
                          <a:schemeClr val="dk1"/>
                        </a:solidFill>
                        <a:latin typeface="+mn-lt"/>
                        <a:ea typeface="+mn-ea"/>
                        <a:cs typeface="+mn-cs"/>
                      </a:endParaRPr>
                    </a:p>
                  </a:txBody>
                  <a:tcPr anchor="ctr"/>
                </a:tc>
              </a:tr>
              <a:tr h="722630">
                <a:tc>
                  <a:txBody>
                    <a:bodyPr/>
                    <a:lstStyle/>
                    <a:p>
                      <a:r>
                        <a:rPr lang="en-US" sz="1200" dirty="0" smtClean="0"/>
                        <a:t>…among society</a:t>
                      </a:r>
                      <a:endParaRPr lang="en-US" sz="1200" dirty="0"/>
                    </a:p>
                  </a:txBody>
                  <a:tcPr anchor="ctr"/>
                </a:tc>
                <a:tc>
                  <a:txBody>
                    <a:bodyPr/>
                    <a:lstStyle/>
                    <a:p>
                      <a:pPr marL="0" algn="ctr" defTabSz="914400" rtl="0" eaLnBrk="1" latinLnBrk="0" hangingPunct="1"/>
                      <a:r>
                        <a:rPr lang="en-US" sz="1200" kern="1200" dirty="0" smtClean="0">
                          <a:solidFill>
                            <a:schemeClr val="dk1"/>
                          </a:solidFill>
                          <a:latin typeface="+mn-lt"/>
                          <a:ea typeface="+mn-ea"/>
                          <a:cs typeface="+mn-cs"/>
                        </a:rPr>
                        <a:t>73%</a:t>
                      </a:r>
                      <a:endParaRPr lang="en-US" sz="1200" kern="1200" dirty="0">
                        <a:solidFill>
                          <a:schemeClr val="dk1"/>
                        </a:solidFill>
                        <a:latin typeface="+mn-lt"/>
                        <a:ea typeface="+mn-ea"/>
                        <a:cs typeface="+mn-cs"/>
                      </a:endParaRPr>
                    </a:p>
                  </a:txBody>
                  <a:tcPr anchor="ctr"/>
                </a:tc>
                <a:tc>
                  <a:txBody>
                    <a:bodyPr/>
                    <a:lstStyle/>
                    <a:p>
                      <a:pPr marL="0" algn="ctr" defTabSz="914400" rtl="0" eaLnBrk="1" latinLnBrk="0" hangingPunct="1"/>
                      <a:r>
                        <a:rPr lang="en-US" sz="1200" kern="1200" dirty="0" smtClean="0">
                          <a:solidFill>
                            <a:schemeClr val="dk1"/>
                          </a:solidFill>
                          <a:latin typeface="+mn-lt"/>
                          <a:ea typeface="+mn-ea"/>
                          <a:cs typeface="+mn-cs"/>
                        </a:rPr>
                        <a:t>88%</a:t>
                      </a:r>
                      <a:endParaRPr lang="en-US" sz="1200" kern="1200" dirty="0">
                        <a:solidFill>
                          <a:schemeClr val="dk1"/>
                        </a:solidFill>
                        <a:latin typeface="+mn-lt"/>
                        <a:ea typeface="+mn-ea"/>
                        <a:cs typeface="+mn-cs"/>
                      </a:endParaRPr>
                    </a:p>
                  </a:txBody>
                  <a:tcPr anchor="ctr"/>
                </a:tc>
                <a:tc>
                  <a:txBody>
                    <a:bodyPr/>
                    <a:lstStyle/>
                    <a:p>
                      <a:pPr marL="0" algn="ctr" defTabSz="914400" rtl="0" eaLnBrk="1" latinLnBrk="0" hangingPunct="1"/>
                      <a:r>
                        <a:rPr lang="en-US" sz="1200" kern="1200" dirty="0" smtClean="0">
                          <a:solidFill>
                            <a:schemeClr val="dk1"/>
                          </a:solidFill>
                          <a:latin typeface="+mn-lt"/>
                          <a:ea typeface="+mn-ea"/>
                          <a:cs typeface="+mn-cs"/>
                        </a:rPr>
                        <a:t>78%</a:t>
                      </a:r>
                      <a:endParaRPr lang="en-US" sz="1200" kern="1200" dirty="0">
                        <a:solidFill>
                          <a:schemeClr val="dk1"/>
                        </a:solidFill>
                        <a:latin typeface="+mn-lt"/>
                        <a:ea typeface="+mn-ea"/>
                        <a:cs typeface="+mn-cs"/>
                      </a:endParaRPr>
                    </a:p>
                  </a:txBody>
                  <a:tcPr anchor="ctr"/>
                </a:tc>
              </a:tr>
            </a:tbl>
          </a:graphicData>
        </a:graphic>
      </p:graphicFrame>
      <p:graphicFrame>
        <p:nvGraphicFramePr>
          <p:cNvPr id="14" name="Chart 13"/>
          <p:cNvGraphicFramePr/>
          <p:nvPr>
            <p:extLst>
              <p:ext uri="{D42A27DB-BD31-4B8C-83A1-F6EECF244321}">
                <p14:modId xmlns:p14="http://schemas.microsoft.com/office/powerpoint/2010/main" xmlns="" val="1577301219"/>
              </p:ext>
            </p:extLst>
          </p:nvPr>
        </p:nvGraphicFramePr>
        <p:xfrm>
          <a:off x="-762000" y="3389376"/>
          <a:ext cx="2276475" cy="3163824"/>
        </p:xfrm>
        <a:graphic>
          <a:graphicData uri="http://schemas.openxmlformats.org/drawingml/2006/chart">
            <c:chart xmlns:c="http://schemas.openxmlformats.org/drawingml/2006/chart" xmlns:r="http://schemas.openxmlformats.org/officeDocument/2006/relationships" r:id="rId3"/>
          </a:graphicData>
        </a:graphic>
      </p:graphicFrame>
      <p:sp>
        <p:nvSpPr>
          <p:cNvPr id="15" name="TextBox 14"/>
          <p:cNvSpPr txBox="1"/>
          <p:nvPr/>
        </p:nvSpPr>
        <p:spPr>
          <a:xfrm>
            <a:off x="-366995" y="3882037"/>
            <a:ext cx="1967147" cy="182926"/>
          </a:xfrm>
          <a:prstGeom prst="rect">
            <a:avLst/>
          </a:prstGeom>
          <a:noFill/>
        </p:spPr>
        <p:txBody>
          <a:bodyPr wrap="square" lIns="0" tIns="0" rIns="0" bIns="0" rtlCol="0" anchor="ctr" anchorCtr="0">
            <a:noAutofit/>
          </a:bodyPr>
          <a:lstStyle/>
          <a:p>
            <a:pPr algn="ctr">
              <a:spcBef>
                <a:spcPts val="300"/>
              </a:spcBef>
            </a:pPr>
            <a:r>
              <a:rPr lang="en-US" sz="1100" dirty="0" smtClean="0">
                <a:latin typeface="Arial" pitchFamily="34" charset="0"/>
                <a:cs typeface="Arial" pitchFamily="34" charset="0"/>
              </a:rPr>
              <a:t>…overall in society</a:t>
            </a:r>
          </a:p>
        </p:txBody>
      </p:sp>
    </p:spTree>
    <p:extLst>
      <p:ext uri="{BB962C8B-B14F-4D97-AF65-F5344CB8AC3E}">
        <p14:creationId xmlns:p14="http://schemas.microsoft.com/office/powerpoint/2010/main" xmlns="" val="375671261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p:txBody>
          <a:bodyPr/>
          <a:lstStyle/>
          <a:p>
            <a:r>
              <a:rPr lang="en-US" dirty="0"/>
              <a:t>Q2. Do you think dating abuse/violence among your friends is a problem?</a:t>
            </a:r>
          </a:p>
          <a:p>
            <a:r>
              <a:rPr lang="en-US" dirty="0"/>
              <a:t>Q3. Do you think dating abuse/violence is overall a big problem in our </a:t>
            </a:r>
            <a:r>
              <a:rPr lang="en-US" dirty="0" smtClean="0"/>
              <a:t>society?</a:t>
            </a:r>
          </a:p>
          <a:p>
            <a:r>
              <a:rPr lang="en-US" dirty="0"/>
              <a:t>Base: Total Respondent (n=750</a:t>
            </a:r>
            <a:r>
              <a:rPr lang="en-US" dirty="0" smtClean="0"/>
              <a:t>)</a:t>
            </a:r>
            <a:endParaRPr lang="en-US" dirty="0"/>
          </a:p>
          <a:p>
            <a:endParaRPr lang="en-US" dirty="0"/>
          </a:p>
        </p:txBody>
      </p:sp>
      <p:sp>
        <p:nvSpPr>
          <p:cNvPr id="3" name="Title 2"/>
          <p:cNvSpPr>
            <a:spLocks noGrp="1"/>
          </p:cNvSpPr>
          <p:nvPr>
            <p:ph type="title"/>
          </p:nvPr>
        </p:nvSpPr>
        <p:spPr>
          <a:xfrm>
            <a:off x="323850" y="228600"/>
            <a:ext cx="7829550" cy="838200"/>
          </a:xfrm>
        </p:spPr>
        <p:txBody>
          <a:bodyPr/>
          <a:lstStyle/>
          <a:p>
            <a:r>
              <a:rPr lang="en-US" sz="1800" dirty="0" smtClean="0"/>
              <a:t>Perhaps reflective of an increases prevalence and awareness, older youth (age 18-22) are more apt to see dating abuse as a problem than their younger counterparts – both among their friends and society overall</a:t>
            </a:r>
            <a:endParaRPr lang="en-US" sz="1800" dirty="0"/>
          </a:p>
        </p:txBody>
      </p:sp>
      <p:graphicFrame>
        <p:nvGraphicFramePr>
          <p:cNvPr id="13" name="Chart 12"/>
          <p:cNvGraphicFramePr/>
          <p:nvPr>
            <p:extLst>
              <p:ext uri="{D42A27DB-BD31-4B8C-83A1-F6EECF244321}">
                <p14:modId xmlns:p14="http://schemas.microsoft.com/office/powerpoint/2010/main" xmlns="" val="3387576649"/>
              </p:ext>
            </p:extLst>
          </p:nvPr>
        </p:nvGraphicFramePr>
        <p:xfrm>
          <a:off x="1479174" y="3352800"/>
          <a:ext cx="2399907" cy="3159616"/>
        </p:xfrm>
        <a:graphic>
          <a:graphicData uri="http://schemas.openxmlformats.org/drawingml/2006/chart">
            <c:chart xmlns:c="http://schemas.openxmlformats.org/drawingml/2006/chart" xmlns:r="http://schemas.openxmlformats.org/officeDocument/2006/relationships" r:id="rId2"/>
          </a:graphicData>
        </a:graphic>
      </p:graphicFrame>
      <p:sp>
        <p:nvSpPr>
          <p:cNvPr id="14" name="TextBox 13"/>
          <p:cNvSpPr txBox="1"/>
          <p:nvPr/>
        </p:nvSpPr>
        <p:spPr>
          <a:xfrm>
            <a:off x="914400" y="3846640"/>
            <a:ext cx="2724150" cy="182926"/>
          </a:xfrm>
          <a:prstGeom prst="rect">
            <a:avLst/>
          </a:prstGeom>
          <a:noFill/>
        </p:spPr>
        <p:txBody>
          <a:bodyPr wrap="square" lIns="0" tIns="0" rIns="0" bIns="0" rtlCol="0" anchor="ctr" anchorCtr="0">
            <a:noAutofit/>
          </a:bodyPr>
          <a:lstStyle/>
          <a:p>
            <a:pPr algn="ctr">
              <a:spcBef>
                <a:spcPts val="300"/>
              </a:spcBef>
            </a:pPr>
            <a:r>
              <a:rPr lang="en-US" sz="1100" dirty="0" smtClean="0">
                <a:latin typeface="Arial" pitchFamily="34" charset="0"/>
                <a:cs typeface="Arial" pitchFamily="34" charset="0"/>
              </a:rPr>
              <a:t>…among friends</a:t>
            </a:r>
          </a:p>
        </p:txBody>
      </p:sp>
      <p:graphicFrame>
        <p:nvGraphicFramePr>
          <p:cNvPr id="15" name="Chart 14"/>
          <p:cNvGraphicFramePr/>
          <p:nvPr>
            <p:extLst>
              <p:ext uri="{D42A27DB-BD31-4B8C-83A1-F6EECF244321}">
                <p14:modId xmlns:p14="http://schemas.microsoft.com/office/powerpoint/2010/main" xmlns="" val="1814821414"/>
              </p:ext>
            </p:extLst>
          </p:nvPr>
        </p:nvGraphicFramePr>
        <p:xfrm>
          <a:off x="-762000" y="3389376"/>
          <a:ext cx="2276475" cy="3163824"/>
        </p:xfrm>
        <a:graphic>
          <a:graphicData uri="http://schemas.openxmlformats.org/drawingml/2006/chart">
            <c:chart xmlns:c="http://schemas.openxmlformats.org/drawingml/2006/chart" xmlns:r="http://schemas.openxmlformats.org/officeDocument/2006/relationships" r:id="rId3"/>
          </a:graphicData>
        </a:graphic>
      </p:graphicFrame>
      <p:sp>
        <p:nvSpPr>
          <p:cNvPr id="16" name="TextBox 15"/>
          <p:cNvSpPr txBox="1"/>
          <p:nvPr/>
        </p:nvSpPr>
        <p:spPr>
          <a:xfrm>
            <a:off x="-366995" y="3882037"/>
            <a:ext cx="1967147" cy="182926"/>
          </a:xfrm>
          <a:prstGeom prst="rect">
            <a:avLst/>
          </a:prstGeom>
          <a:noFill/>
        </p:spPr>
        <p:txBody>
          <a:bodyPr wrap="square" lIns="0" tIns="0" rIns="0" bIns="0" rtlCol="0" anchor="ctr" anchorCtr="0">
            <a:noAutofit/>
          </a:bodyPr>
          <a:lstStyle/>
          <a:p>
            <a:pPr algn="ctr">
              <a:spcBef>
                <a:spcPts val="300"/>
              </a:spcBef>
            </a:pPr>
            <a:r>
              <a:rPr lang="en-US" sz="1100" dirty="0" smtClean="0">
                <a:latin typeface="Arial" pitchFamily="34" charset="0"/>
                <a:cs typeface="Arial" pitchFamily="34" charset="0"/>
              </a:rPr>
              <a:t>…overall in society</a:t>
            </a:r>
          </a:p>
        </p:txBody>
      </p:sp>
      <p:sp>
        <p:nvSpPr>
          <p:cNvPr id="17" name="TextBox 16"/>
          <p:cNvSpPr txBox="1"/>
          <p:nvPr/>
        </p:nvSpPr>
        <p:spPr>
          <a:xfrm>
            <a:off x="533400" y="1537355"/>
            <a:ext cx="3324225" cy="457200"/>
          </a:xfrm>
          <a:prstGeom prst="rect">
            <a:avLst/>
          </a:prstGeom>
          <a:noFill/>
        </p:spPr>
        <p:txBody>
          <a:bodyPr wrap="square" lIns="0" tIns="0" rIns="0" bIns="0" rtlCol="0">
            <a:noAutofit/>
          </a:bodyPr>
          <a:lstStyle/>
          <a:p>
            <a:pPr>
              <a:spcBef>
                <a:spcPts val="300"/>
              </a:spcBef>
            </a:pPr>
            <a:r>
              <a:rPr lang="en-US" sz="1600" dirty="0" smtClean="0">
                <a:latin typeface="Arial" pitchFamily="34" charset="0"/>
                <a:cs typeface="Arial" pitchFamily="34" charset="0"/>
              </a:rPr>
              <a:t>Dating violence is a problem…</a:t>
            </a:r>
          </a:p>
        </p:txBody>
      </p:sp>
      <p:sp>
        <p:nvSpPr>
          <p:cNvPr id="18" name="Rounded Rectangular Callout 17"/>
          <p:cNvSpPr/>
          <p:nvPr/>
        </p:nvSpPr>
        <p:spPr bwMode="gray">
          <a:xfrm>
            <a:off x="3409950" y="1447800"/>
            <a:ext cx="4362450" cy="2667000"/>
          </a:xfrm>
          <a:prstGeom prst="wedgeRoundRectCallout">
            <a:avLst>
              <a:gd name="adj1" fmla="val -57675"/>
              <a:gd name="adj2" fmla="val 58483"/>
              <a:gd name="adj3" fmla="val 16667"/>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indent="0" algn="ctr">
              <a:spcBef>
                <a:spcPts val="300"/>
              </a:spcBef>
            </a:pPr>
            <a:endParaRPr lang="en-US" sz="1600" dirty="0" smtClean="0">
              <a:solidFill>
                <a:schemeClr val="tx1"/>
              </a:solidFill>
              <a:latin typeface="Arial" pitchFamily="34" charset="0"/>
              <a:cs typeface="Arial" pitchFamily="34" charset="0"/>
            </a:endParaRPr>
          </a:p>
        </p:txBody>
      </p:sp>
      <p:graphicFrame>
        <p:nvGraphicFramePr>
          <p:cNvPr id="20" name="Table 19"/>
          <p:cNvGraphicFramePr>
            <a:graphicFrameLocks noGrp="1"/>
          </p:cNvGraphicFramePr>
          <p:nvPr>
            <p:extLst>
              <p:ext uri="{D42A27DB-BD31-4B8C-83A1-F6EECF244321}">
                <p14:modId xmlns:p14="http://schemas.microsoft.com/office/powerpoint/2010/main" xmlns="" val="2992835054"/>
              </p:ext>
            </p:extLst>
          </p:nvPr>
        </p:nvGraphicFramePr>
        <p:xfrm>
          <a:off x="3533775" y="1676400"/>
          <a:ext cx="3905250" cy="2167890"/>
        </p:xfrm>
        <a:graphic>
          <a:graphicData uri="http://schemas.openxmlformats.org/drawingml/2006/table">
            <a:tbl>
              <a:tblPr firstRow="1" bandRow="1">
                <a:tableStyleId>{5C22544A-7EE6-4342-B048-85BDC9FD1C3A}</a:tableStyleId>
              </a:tblPr>
              <a:tblGrid>
                <a:gridCol w="1466850"/>
                <a:gridCol w="1009650"/>
                <a:gridCol w="1428750"/>
              </a:tblGrid>
              <a:tr h="722630">
                <a:tc>
                  <a:txBody>
                    <a:bodyPr/>
                    <a:lstStyle/>
                    <a:p>
                      <a:endParaRPr lang="en-US" sz="1050" dirty="0"/>
                    </a:p>
                  </a:txBody>
                  <a:tcPr/>
                </a:tc>
                <a:tc>
                  <a:txBody>
                    <a:bodyPr/>
                    <a:lstStyle/>
                    <a:p>
                      <a:pPr algn="ctr"/>
                      <a:r>
                        <a:rPr lang="en-US" sz="1050" baseline="0" dirty="0" smtClean="0"/>
                        <a:t>15-17 </a:t>
                      </a:r>
                      <a:r>
                        <a:rPr lang="en-US" sz="500" baseline="0" dirty="0" smtClean="0"/>
                        <a:t>A</a:t>
                      </a:r>
                      <a:endParaRPr lang="en-US" sz="500" dirty="0"/>
                    </a:p>
                  </a:txBody>
                  <a:tcPr anchor="ctr"/>
                </a:tc>
                <a:tc>
                  <a:txBody>
                    <a:bodyPr/>
                    <a:lstStyle/>
                    <a:p>
                      <a:pPr algn="ctr"/>
                      <a:r>
                        <a:rPr lang="en-US" sz="1050" dirty="0" smtClean="0"/>
                        <a:t>18-22 </a:t>
                      </a:r>
                      <a:r>
                        <a:rPr lang="en-US" sz="500" dirty="0" smtClean="0"/>
                        <a:t>B</a:t>
                      </a:r>
                      <a:endParaRPr lang="en-US" sz="500" dirty="0"/>
                    </a:p>
                  </a:txBody>
                  <a:tcPr anchor="ctr"/>
                </a:tc>
              </a:tr>
              <a:tr h="722630">
                <a:tc>
                  <a:txBody>
                    <a:bodyPr/>
                    <a:lstStyle/>
                    <a:p>
                      <a:pPr algn="ctr"/>
                      <a:r>
                        <a:rPr lang="en-US" sz="1100" dirty="0" smtClean="0"/>
                        <a:t>Friends</a:t>
                      </a:r>
                      <a:endParaRPr lang="en-US" sz="1100" dirty="0"/>
                    </a:p>
                  </a:txBody>
                  <a:tcPr anchor="ctr"/>
                </a:tc>
                <a:tc>
                  <a:txBody>
                    <a:bodyPr/>
                    <a:lstStyle/>
                    <a:p>
                      <a:pPr algn="ctr"/>
                      <a:r>
                        <a:rPr lang="en-US" sz="1100" dirty="0" smtClean="0"/>
                        <a:t>15</a:t>
                      </a:r>
                      <a:endParaRPr lang="en-US" sz="1100" dirty="0"/>
                    </a:p>
                  </a:txBody>
                  <a:tcPr anchor="ctr"/>
                </a:tc>
                <a:tc>
                  <a:txBody>
                    <a:bodyPr/>
                    <a:lstStyle/>
                    <a:p>
                      <a:pPr algn="ctr"/>
                      <a:r>
                        <a:rPr lang="en-US" sz="1100" dirty="0" smtClean="0"/>
                        <a:t>26</a:t>
                      </a:r>
                      <a:r>
                        <a:rPr lang="en-US" sz="500" dirty="0" smtClean="0"/>
                        <a:t>A</a:t>
                      </a:r>
                      <a:endParaRPr lang="en-US" sz="500" dirty="0"/>
                    </a:p>
                  </a:txBody>
                  <a:tcPr anchor="ctr"/>
                </a:tc>
              </a:tr>
              <a:tr h="722630">
                <a:tc>
                  <a:txBody>
                    <a:bodyPr/>
                    <a:lstStyle/>
                    <a:p>
                      <a:pPr algn="ctr"/>
                      <a:r>
                        <a:rPr lang="en-US" sz="1100" dirty="0" smtClean="0"/>
                        <a:t>Society</a:t>
                      </a:r>
                      <a:endParaRPr lang="en-US" sz="1100" dirty="0"/>
                    </a:p>
                  </a:txBody>
                  <a:tcPr anchor="ctr"/>
                </a:tc>
                <a:tc>
                  <a:txBody>
                    <a:bodyPr/>
                    <a:lstStyle/>
                    <a:p>
                      <a:pPr algn="ctr"/>
                      <a:r>
                        <a:rPr lang="en-US" sz="1100" dirty="0" smtClean="0"/>
                        <a:t>70</a:t>
                      </a:r>
                      <a:endParaRPr lang="en-US" sz="1100" dirty="0"/>
                    </a:p>
                  </a:txBody>
                  <a:tcPr anchor="ctr"/>
                </a:tc>
                <a:tc>
                  <a:txBody>
                    <a:bodyPr/>
                    <a:lstStyle/>
                    <a:p>
                      <a:pPr algn="ctr"/>
                      <a:r>
                        <a:rPr lang="en-US" sz="1100" dirty="0" smtClean="0"/>
                        <a:t>80</a:t>
                      </a:r>
                      <a:r>
                        <a:rPr lang="en-US" sz="500" dirty="0" smtClean="0"/>
                        <a:t>A</a:t>
                      </a:r>
                      <a:endParaRPr lang="en-US" sz="500" dirty="0"/>
                    </a:p>
                  </a:txBody>
                  <a:tcPr anchor="ctr"/>
                </a:tc>
              </a:tr>
            </a:tbl>
          </a:graphicData>
        </a:graphic>
      </p:graphicFrame>
    </p:spTree>
    <p:extLst>
      <p:ext uri="{BB962C8B-B14F-4D97-AF65-F5344CB8AC3E}">
        <p14:creationId xmlns:p14="http://schemas.microsoft.com/office/powerpoint/2010/main" xmlns="" val="400674316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6" name="Chart 35"/>
          <p:cNvGraphicFramePr/>
          <p:nvPr>
            <p:extLst>
              <p:ext uri="{D42A27DB-BD31-4B8C-83A1-F6EECF244321}">
                <p14:modId xmlns:p14="http://schemas.microsoft.com/office/powerpoint/2010/main" xmlns="" val="2550200499"/>
              </p:ext>
            </p:extLst>
          </p:nvPr>
        </p:nvGraphicFramePr>
        <p:xfrm>
          <a:off x="5391150" y="4151995"/>
          <a:ext cx="3429000" cy="1984248"/>
        </p:xfrm>
        <a:graphic>
          <a:graphicData uri="http://schemas.openxmlformats.org/drawingml/2006/chart">
            <c:chart xmlns:c="http://schemas.openxmlformats.org/drawingml/2006/chart" xmlns:r="http://schemas.openxmlformats.org/officeDocument/2006/relationships" r:id="rId3"/>
          </a:graphicData>
        </a:graphic>
      </p:graphicFrame>
      <p:cxnSp>
        <p:nvCxnSpPr>
          <p:cNvPr id="6" name="Straight Connector 5"/>
          <p:cNvCxnSpPr/>
          <p:nvPr/>
        </p:nvCxnSpPr>
        <p:spPr>
          <a:xfrm>
            <a:off x="4572000" y="1428750"/>
            <a:ext cx="0" cy="4514850"/>
          </a:xfrm>
          <a:prstGeom prst="line">
            <a:avLst/>
          </a:prstGeom>
          <a:ln>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sz="quarter" idx="12"/>
          </p:nvPr>
        </p:nvSpPr>
        <p:spPr bwMode="gray">
          <a:xfrm>
            <a:off x="323850" y="6191967"/>
            <a:ext cx="8496300" cy="405683"/>
          </a:xfrm>
        </p:spPr>
        <p:txBody>
          <a:bodyPr>
            <a:spAutoFit/>
          </a:bodyPr>
          <a:lstStyle/>
          <a:p>
            <a:r>
              <a:rPr lang="en-US" dirty="0" smtClean="0"/>
              <a:t>Q5</a:t>
            </a:r>
            <a:r>
              <a:rPr lang="en-US" dirty="0"/>
              <a:t>. </a:t>
            </a:r>
            <a:r>
              <a:rPr lang="en-US" dirty="0" smtClean="0"/>
              <a:t>Have </a:t>
            </a:r>
            <a:r>
              <a:rPr lang="en-US" dirty="0"/>
              <a:t>you talked about the issues of dating abuse/violence and sexual assault with your friends?</a:t>
            </a:r>
            <a:endParaRPr lang="en-US" dirty="0" smtClean="0"/>
          </a:p>
          <a:p>
            <a:r>
              <a:rPr lang="en-US" dirty="0" smtClean="0"/>
              <a:t>Q6</a:t>
            </a:r>
            <a:r>
              <a:rPr lang="en-US" dirty="0"/>
              <a:t>. </a:t>
            </a:r>
            <a:r>
              <a:rPr lang="en-US" dirty="0" smtClean="0"/>
              <a:t>Have </a:t>
            </a:r>
            <a:r>
              <a:rPr lang="en-US" dirty="0"/>
              <a:t>you talked about the issue of dating abuse/violence and sexual assault with your parents?</a:t>
            </a:r>
            <a:endParaRPr lang="en-US" dirty="0" smtClean="0"/>
          </a:p>
          <a:p>
            <a:r>
              <a:rPr lang="en-US" dirty="0" smtClean="0"/>
              <a:t>Base: Total Respondent (n=750)</a:t>
            </a:r>
            <a:endParaRPr lang="en-US" dirty="0"/>
          </a:p>
        </p:txBody>
      </p:sp>
      <p:graphicFrame>
        <p:nvGraphicFramePr>
          <p:cNvPr id="4" name="Chart 3"/>
          <p:cNvGraphicFramePr/>
          <p:nvPr>
            <p:extLst>
              <p:ext uri="{D42A27DB-BD31-4B8C-83A1-F6EECF244321}">
                <p14:modId xmlns:p14="http://schemas.microsoft.com/office/powerpoint/2010/main" xmlns="" val="3789165748"/>
              </p:ext>
            </p:extLst>
          </p:nvPr>
        </p:nvGraphicFramePr>
        <p:xfrm>
          <a:off x="304800" y="2560320"/>
          <a:ext cx="1645920" cy="1554480"/>
        </p:xfrm>
        <a:graphic>
          <a:graphicData uri="http://schemas.openxmlformats.org/drawingml/2006/chart">
            <c:chart xmlns:c="http://schemas.openxmlformats.org/drawingml/2006/chart" xmlns:r="http://schemas.openxmlformats.org/officeDocument/2006/relationships" r:id="rId4"/>
          </a:graphicData>
        </a:graphic>
      </p:graphicFrame>
      <p:sp>
        <p:nvSpPr>
          <p:cNvPr id="8" name="TextBox 7"/>
          <p:cNvSpPr txBox="1"/>
          <p:nvPr/>
        </p:nvSpPr>
        <p:spPr>
          <a:xfrm>
            <a:off x="1066800" y="1504950"/>
            <a:ext cx="2724150" cy="323850"/>
          </a:xfrm>
          <a:prstGeom prst="rect">
            <a:avLst/>
          </a:prstGeom>
          <a:noFill/>
        </p:spPr>
        <p:txBody>
          <a:bodyPr wrap="square" lIns="0" tIns="0" rIns="0" bIns="0" rtlCol="0" anchor="ctr" anchorCtr="0">
            <a:noAutofit/>
          </a:bodyPr>
          <a:lstStyle/>
          <a:p>
            <a:pPr algn="ctr">
              <a:spcBef>
                <a:spcPts val="300"/>
              </a:spcBef>
            </a:pPr>
            <a:r>
              <a:rPr lang="en-US" sz="1400" dirty="0" smtClean="0">
                <a:latin typeface="Arial" pitchFamily="34" charset="0"/>
                <a:cs typeface="Arial" pitchFamily="34" charset="0"/>
              </a:rPr>
              <a:t>Talked with friends</a:t>
            </a:r>
          </a:p>
        </p:txBody>
      </p:sp>
      <p:sp>
        <p:nvSpPr>
          <p:cNvPr id="12" name="TextBox 11"/>
          <p:cNvSpPr txBox="1"/>
          <p:nvPr/>
        </p:nvSpPr>
        <p:spPr>
          <a:xfrm>
            <a:off x="5276850" y="1428750"/>
            <a:ext cx="2724150" cy="323850"/>
          </a:xfrm>
          <a:prstGeom prst="rect">
            <a:avLst/>
          </a:prstGeom>
          <a:noFill/>
        </p:spPr>
        <p:txBody>
          <a:bodyPr wrap="square" lIns="0" tIns="0" rIns="0" bIns="0" rtlCol="0" anchor="ctr" anchorCtr="0">
            <a:noAutofit/>
          </a:bodyPr>
          <a:lstStyle/>
          <a:p>
            <a:pPr algn="ctr">
              <a:spcBef>
                <a:spcPts val="300"/>
              </a:spcBef>
            </a:pPr>
            <a:r>
              <a:rPr lang="en-US" sz="1400" dirty="0" smtClean="0">
                <a:latin typeface="Arial" pitchFamily="34" charset="0"/>
                <a:cs typeface="Arial" pitchFamily="34" charset="0"/>
              </a:rPr>
              <a:t>Talked with parents</a:t>
            </a:r>
          </a:p>
        </p:txBody>
      </p:sp>
      <p:graphicFrame>
        <p:nvGraphicFramePr>
          <p:cNvPr id="21" name="Chart 20"/>
          <p:cNvGraphicFramePr/>
          <p:nvPr>
            <p:extLst>
              <p:ext uri="{D42A27DB-BD31-4B8C-83A1-F6EECF244321}">
                <p14:modId xmlns:p14="http://schemas.microsoft.com/office/powerpoint/2010/main" xmlns="" val="2736484343"/>
              </p:ext>
            </p:extLst>
          </p:nvPr>
        </p:nvGraphicFramePr>
        <p:xfrm>
          <a:off x="304800" y="4724400"/>
          <a:ext cx="1645920" cy="1554480"/>
        </p:xfrm>
        <a:graphic>
          <a:graphicData uri="http://schemas.openxmlformats.org/drawingml/2006/chart">
            <c:chart xmlns:c="http://schemas.openxmlformats.org/drawingml/2006/chart" xmlns:r="http://schemas.openxmlformats.org/officeDocument/2006/relationships" r:id="rId5"/>
          </a:graphicData>
        </a:graphic>
      </p:graphicFrame>
      <p:sp>
        <p:nvSpPr>
          <p:cNvPr id="22" name="TextBox 21"/>
          <p:cNvSpPr txBox="1"/>
          <p:nvPr/>
        </p:nvSpPr>
        <p:spPr>
          <a:xfrm>
            <a:off x="3876675" y="4095751"/>
            <a:ext cx="1390650" cy="171449"/>
          </a:xfrm>
          <a:prstGeom prst="rect">
            <a:avLst/>
          </a:prstGeom>
          <a:solidFill>
            <a:schemeClr val="bg1"/>
          </a:solidFill>
        </p:spPr>
        <p:txBody>
          <a:bodyPr wrap="square" lIns="0" tIns="0" rIns="0" bIns="0" rtlCol="0" anchor="ctr" anchorCtr="0">
            <a:noAutofit/>
          </a:bodyPr>
          <a:lstStyle/>
          <a:p>
            <a:pPr algn="ctr">
              <a:spcBef>
                <a:spcPts val="300"/>
              </a:spcBef>
            </a:pPr>
            <a:r>
              <a:rPr lang="en-US" sz="1400" dirty="0" smtClean="0">
                <a:latin typeface="Arial" pitchFamily="34" charset="0"/>
                <a:cs typeface="Arial" pitchFamily="34" charset="0"/>
              </a:rPr>
              <a:t>Sexual assault</a:t>
            </a:r>
          </a:p>
        </p:txBody>
      </p:sp>
      <p:graphicFrame>
        <p:nvGraphicFramePr>
          <p:cNvPr id="23" name="Chart 22"/>
          <p:cNvGraphicFramePr/>
          <p:nvPr>
            <p:extLst>
              <p:ext uri="{D42A27DB-BD31-4B8C-83A1-F6EECF244321}">
                <p14:modId xmlns:p14="http://schemas.microsoft.com/office/powerpoint/2010/main" xmlns="" val="3436901654"/>
              </p:ext>
            </p:extLst>
          </p:nvPr>
        </p:nvGraphicFramePr>
        <p:xfrm>
          <a:off x="7193280" y="2560318"/>
          <a:ext cx="1645920" cy="1554480"/>
        </p:xfrm>
        <a:graphic>
          <a:graphicData uri="http://schemas.openxmlformats.org/drawingml/2006/chart">
            <c:chart xmlns:c="http://schemas.openxmlformats.org/drawingml/2006/chart" xmlns:r="http://schemas.openxmlformats.org/officeDocument/2006/relationships" r:id="rId6"/>
          </a:graphicData>
        </a:graphic>
      </p:graphicFrame>
      <p:sp>
        <p:nvSpPr>
          <p:cNvPr id="9" name="TextBox 8"/>
          <p:cNvSpPr txBox="1"/>
          <p:nvPr/>
        </p:nvSpPr>
        <p:spPr>
          <a:xfrm>
            <a:off x="3581400" y="1828800"/>
            <a:ext cx="1905000" cy="182880"/>
          </a:xfrm>
          <a:prstGeom prst="rect">
            <a:avLst/>
          </a:prstGeom>
          <a:solidFill>
            <a:schemeClr val="bg1"/>
          </a:solidFill>
        </p:spPr>
        <p:txBody>
          <a:bodyPr wrap="square" lIns="0" tIns="0" rIns="0" bIns="0" rtlCol="0" anchor="ctr" anchorCtr="0">
            <a:noAutofit/>
          </a:bodyPr>
          <a:lstStyle/>
          <a:p>
            <a:pPr algn="ctr">
              <a:spcBef>
                <a:spcPts val="300"/>
              </a:spcBef>
            </a:pPr>
            <a:r>
              <a:rPr lang="en-US" sz="1400" dirty="0" smtClean="0">
                <a:latin typeface="Arial" pitchFamily="34" charset="0"/>
                <a:cs typeface="Arial" pitchFamily="34" charset="0"/>
              </a:rPr>
              <a:t>Dating abuse/violence</a:t>
            </a:r>
          </a:p>
        </p:txBody>
      </p:sp>
      <p:cxnSp>
        <p:nvCxnSpPr>
          <p:cNvPr id="14" name="Straight Connector 13"/>
          <p:cNvCxnSpPr/>
          <p:nvPr/>
        </p:nvCxnSpPr>
        <p:spPr>
          <a:xfrm>
            <a:off x="1219200" y="4038600"/>
            <a:ext cx="6705600" cy="0"/>
          </a:xfrm>
          <a:prstGeom prst="line">
            <a:avLst/>
          </a:prstGeom>
          <a:ln>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7" name="Title 1"/>
          <p:cNvSpPr txBox="1">
            <a:spLocks/>
          </p:cNvSpPr>
          <p:nvPr/>
        </p:nvSpPr>
        <p:spPr bwMode="gray">
          <a:xfrm>
            <a:off x="323850" y="228600"/>
            <a:ext cx="7753350" cy="533400"/>
          </a:xfrm>
          <a:prstGeom prst="rect">
            <a:avLst/>
          </a:prstGeom>
        </p:spPr>
        <p:txBody>
          <a:bodyPr vert="horz" lIns="0" tIns="0" rIns="0" bIns="0" rtlCol="0" anchor="b" anchorCtr="0">
            <a:noAutofit/>
          </a:bodyPr>
          <a:lstStyle>
            <a:lvl1pPr algn="l" defTabSz="914400" rtl="0" eaLnBrk="1" latinLnBrk="0" hangingPunct="1">
              <a:spcBef>
                <a:spcPct val="0"/>
              </a:spcBef>
              <a:buNone/>
              <a:defRPr sz="2000" kern="1200">
                <a:solidFill>
                  <a:schemeClr val="tx1"/>
                </a:solidFill>
                <a:latin typeface="Arial" pitchFamily="34" charset="0"/>
                <a:ea typeface="+mj-ea"/>
                <a:cs typeface="+mj-cs"/>
              </a:defRPr>
            </a:lvl1pPr>
          </a:lstStyle>
          <a:p>
            <a:r>
              <a:rPr lang="en-US" sz="1800" dirty="0" smtClean="0"/>
              <a:t>Perhaps relatedly, males are less likely than females to have spoken to their friends or parents about both dating abuse or sexual assault</a:t>
            </a:r>
            <a:endParaRPr lang="en-US" sz="1800" u="sng" dirty="0"/>
          </a:p>
        </p:txBody>
      </p:sp>
      <p:graphicFrame>
        <p:nvGraphicFramePr>
          <p:cNvPr id="19" name="Chart 18"/>
          <p:cNvGraphicFramePr/>
          <p:nvPr>
            <p:extLst>
              <p:ext uri="{D42A27DB-BD31-4B8C-83A1-F6EECF244321}">
                <p14:modId xmlns:p14="http://schemas.microsoft.com/office/powerpoint/2010/main" xmlns="" val="133494599"/>
              </p:ext>
            </p:extLst>
          </p:nvPr>
        </p:nvGraphicFramePr>
        <p:xfrm>
          <a:off x="1872715" y="1829602"/>
          <a:ext cx="3429000" cy="1980398"/>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25" name="Chart 24"/>
          <p:cNvGraphicFramePr/>
          <p:nvPr>
            <p:extLst>
              <p:ext uri="{D42A27DB-BD31-4B8C-83A1-F6EECF244321}">
                <p14:modId xmlns:p14="http://schemas.microsoft.com/office/powerpoint/2010/main" xmlns="" val="824033791"/>
              </p:ext>
            </p:extLst>
          </p:nvPr>
        </p:nvGraphicFramePr>
        <p:xfrm>
          <a:off x="7193280" y="4724400"/>
          <a:ext cx="1645920" cy="1554480"/>
        </p:xfrm>
        <a:graphic>
          <a:graphicData uri="http://schemas.openxmlformats.org/drawingml/2006/chart">
            <c:chart xmlns:c="http://schemas.openxmlformats.org/drawingml/2006/chart" xmlns:r="http://schemas.openxmlformats.org/officeDocument/2006/relationships" r:id="rId8"/>
          </a:graphicData>
        </a:graphic>
      </p:graphicFrame>
      <p:sp>
        <p:nvSpPr>
          <p:cNvPr id="7" name="Rounded Rectangular Callout 6"/>
          <p:cNvSpPr/>
          <p:nvPr/>
        </p:nvSpPr>
        <p:spPr bwMode="gray">
          <a:xfrm>
            <a:off x="1950720" y="1829602"/>
            <a:ext cx="1630680" cy="1933575"/>
          </a:xfrm>
          <a:prstGeom prst="wedgeRoundRectCallout">
            <a:avLst>
              <a:gd name="adj1" fmla="val -65103"/>
              <a:gd name="adj2" fmla="val 15622"/>
              <a:gd name="adj3" fmla="val 16667"/>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indent="0" algn="ctr">
              <a:spcBef>
                <a:spcPts val="300"/>
              </a:spcBef>
            </a:pPr>
            <a:endParaRPr lang="en-US" sz="1600" dirty="0" smtClean="0">
              <a:solidFill>
                <a:schemeClr val="tx1"/>
              </a:solidFill>
              <a:latin typeface="Arial" pitchFamily="34" charset="0"/>
              <a:cs typeface="Arial" pitchFamily="34" charset="0"/>
            </a:endParaRPr>
          </a:p>
        </p:txBody>
      </p:sp>
      <p:graphicFrame>
        <p:nvGraphicFramePr>
          <p:cNvPr id="27" name="Chart 26"/>
          <p:cNvGraphicFramePr/>
          <p:nvPr>
            <p:extLst>
              <p:ext uri="{D42A27DB-BD31-4B8C-83A1-F6EECF244321}">
                <p14:modId xmlns:p14="http://schemas.microsoft.com/office/powerpoint/2010/main" xmlns="" val="103866959"/>
              </p:ext>
            </p:extLst>
          </p:nvPr>
        </p:nvGraphicFramePr>
        <p:xfrm>
          <a:off x="5391150" y="1829602"/>
          <a:ext cx="3429000" cy="1980398"/>
        </p:xfrm>
        <a:graphic>
          <a:graphicData uri="http://schemas.openxmlformats.org/drawingml/2006/chart">
            <c:chart xmlns:c="http://schemas.openxmlformats.org/drawingml/2006/chart" xmlns:r="http://schemas.openxmlformats.org/officeDocument/2006/relationships" r:id="rId9"/>
          </a:graphicData>
        </a:graphic>
      </p:graphicFrame>
      <p:sp>
        <p:nvSpPr>
          <p:cNvPr id="28" name="Rounded Rectangular Callout 27"/>
          <p:cNvSpPr/>
          <p:nvPr/>
        </p:nvSpPr>
        <p:spPr bwMode="gray">
          <a:xfrm>
            <a:off x="5486400" y="1829602"/>
            <a:ext cx="1630680" cy="1933575"/>
          </a:xfrm>
          <a:prstGeom prst="wedgeRoundRectCallout">
            <a:avLst>
              <a:gd name="adj1" fmla="val 64755"/>
              <a:gd name="adj2" fmla="val 16617"/>
              <a:gd name="adj3" fmla="val 16667"/>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indent="0" algn="ctr">
              <a:spcBef>
                <a:spcPts val="300"/>
              </a:spcBef>
            </a:pPr>
            <a:endParaRPr lang="en-US" sz="1600" dirty="0" smtClean="0">
              <a:solidFill>
                <a:schemeClr val="tx1"/>
              </a:solidFill>
              <a:latin typeface="Arial" pitchFamily="34" charset="0"/>
              <a:cs typeface="Arial" pitchFamily="34" charset="0"/>
            </a:endParaRPr>
          </a:p>
        </p:txBody>
      </p:sp>
      <p:graphicFrame>
        <p:nvGraphicFramePr>
          <p:cNvPr id="29" name="Chart 28"/>
          <p:cNvGraphicFramePr/>
          <p:nvPr>
            <p:extLst>
              <p:ext uri="{D42A27DB-BD31-4B8C-83A1-F6EECF244321}">
                <p14:modId xmlns:p14="http://schemas.microsoft.com/office/powerpoint/2010/main" xmlns="" val="2233165542"/>
              </p:ext>
            </p:extLst>
          </p:nvPr>
        </p:nvGraphicFramePr>
        <p:xfrm>
          <a:off x="1872715" y="4151995"/>
          <a:ext cx="3429000" cy="1984248"/>
        </p:xfrm>
        <a:graphic>
          <a:graphicData uri="http://schemas.openxmlformats.org/drawingml/2006/chart">
            <c:chart xmlns:c="http://schemas.openxmlformats.org/drawingml/2006/chart" xmlns:r="http://schemas.openxmlformats.org/officeDocument/2006/relationships" r:id="rId10"/>
          </a:graphicData>
        </a:graphic>
      </p:graphicFrame>
      <p:sp>
        <p:nvSpPr>
          <p:cNvPr id="34" name="Oval 33"/>
          <p:cNvSpPr/>
          <p:nvPr/>
        </p:nvSpPr>
        <p:spPr bwMode="gray">
          <a:xfrm rot="18718276">
            <a:off x="2143125" y="4695551"/>
            <a:ext cx="1219200" cy="441960"/>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indent="0" algn="ctr">
              <a:spcBef>
                <a:spcPts val="300"/>
              </a:spcBef>
            </a:pPr>
            <a:endParaRPr lang="en-US" sz="1600" dirty="0" smtClean="0">
              <a:solidFill>
                <a:schemeClr val="tx1"/>
              </a:solidFill>
              <a:latin typeface="Arial" pitchFamily="34" charset="0"/>
              <a:cs typeface="Arial" pitchFamily="34" charset="0"/>
            </a:endParaRPr>
          </a:p>
        </p:txBody>
      </p:sp>
      <p:sp>
        <p:nvSpPr>
          <p:cNvPr id="35" name="Rounded Rectangular Callout 34"/>
          <p:cNvSpPr/>
          <p:nvPr/>
        </p:nvSpPr>
        <p:spPr bwMode="gray">
          <a:xfrm>
            <a:off x="1950720" y="4162425"/>
            <a:ext cx="1630680" cy="1933575"/>
          </a:xfrm>
          <a:prstGeom prst="wedgeRoundRectCallout">
            <a:avLst>
              <a:gd name="adj1" fmla="val -63332"/>
              <a:gd name="adj2" fmla="val 16120"/>
              <a:gd name="adj3" fmla="val 16667"/>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indent="0" algn="ctr">
              <a:spcBef>
                <a:spcPts val="300"/>
              </a:spcBef>
            </a:pPr>
            <a:endParaRPr lang="en-US" sz="1600" dirty="0" smtClean="0">
              <a:solidFill>
                <a:schemeClr val="tx1"/>
              </a:solidFill>
              <a:latin typeface="Arial" pitchFamily="34" charset="0"/>
              <a:cs typeface="Arial" pitchFamily="34" charset="0"/>
            </a:endParaRPr>
          </a:p>
        </p:txBody>
      </p:sp>
      <p:sp>
        <p:nvSpPr>
          <p:cNvPr id="41" name="Rounded Rectangular Callout 40"/>
          <p:cNvSpPr/>
          <p:nvPr/>
        </p:nvSpPr>
        <p:spPr bwMode="gray">
          <a:xfrm>
            <a:off x="5455920" y="4162425"/>
            <a:ext cx="1630680" cy="1933575"/>
          </a:xfrm>
          <a:prstGeom prst="wedgeRoundRectCallout">
            <a:avLst>
              <a:gd name="adj1" fmla="val 65345"/>
              <a:gd name="adj2" fmla="val 16616"/>
              <a:gd name="adj3" fmla="val 16667"/>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indent="0" algn="ctr">
              <a:spcBef>
                <a:spcPts val="300"/>
              </a:spcBef>
            </a:pPr>
            <a:endParaRPr lang="en-US" sz="1600" dirty="0" smtClean="0">
              <a:solidFill>
                <a:schemeClr val="tx1"/>
              </a:solidFill>
              <a:latin typeface="Arial" pitchFamily="34" charset="0"/>
              <a:cs typeface="Arial" pitchFamily="34" charset="0"/>
            </a:endParaRPr>
          </a:p>
        </p:txBody>
      </p:sp>
      <p:sp>
        <p:nvSpPr>
          <p:cNvPr id="31" name="Oval 30"/>
          <p:cNvSpPr/>
          <p:nvPr/>
        </p:nvSpPr>
        <p:spPr bwMode="gray">
          <a:xfrm rot="18718276">
            <a:off x="5663567" y="4647228"/>
            <a:ext cx="1219200" cy="441960"/>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indent="0" algn="ctr">
              <a:spcBef>
                <a:spcPts val="300"/>
              </a:spcBef>
            </a:pPr>
            <a:endParaRPr lang="en-US" sz="1600" dirty="0" smtClean="0">
              <a:solidFill>
                <a:schemeClr val="tx1"/>
              </a:solidFill>
              <a:latin typeface="Arial" pitchFamily="34" charset="0"/>
              <a:cs typeface="Arial" pitchFamily="34" charset="0"/>
            </a:endParaRPr>
          </a:p>
        </p:txBody>
      </p:sp>
      <p:sp>
        <p:nvSpPr>
          <p:cNvPr id="32" name="Oval 31"/>
          <p:cNvSpPr/>
          <p:nvPr/>
        </p:nvSpPr>
        <p:spPr bwMode="gray">
          <a:xfrm rot="18718276">
            <a:off x="2094864" y="2339341"/>
            <a:ext cx="1219200" cy="441960"/>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indent="0" algn="ctr">
              <a:spcBef>
                <a:spcPts val="300"/>
              </a:spcBef>
            </a:pPr>
            <a:endParaRPr lang="en-US" sz="1600" dirty="0" smtClean="0">
              <a:solidFill>
                <a:schemeClr val="tx1"/>
              </a:solidFill>
              <a:latin typeface="Arial" pitchFamily="34" charset="0"/>
              <a:cs typeface="Arial" pitchFamily="34" charset="0"/>
            </a:endParaRPr>
          </a:p>
        </p:txBody>
      </p:sp>
      <p:sp>
        <p:nvSpPr>
          <p:cNvPr id="33" name="Oval 32"/>
          <p:cNvSpPr/>
          <p:nvPr/>
        </p:nvSpPr>
        <p:spPr bwMode="gray">
          <a:xfrm rot="19434002">
            <a:off x="5776211" y="2116379"/>
            <a:ext cx="983361" cy="441960"/>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indent="0" algn="ctr">
              <a:spcBef>
                <a:spcPts val="300"/>
              </a:spcBef>
            </a:pPr>
            <a:endParaRPr lang="en-US" sz="1600" dirty="0" smtClean="0">
              <a:solidFill>
                <a:schemeClr val="tx1"/>
              </a:solidFill>
              <a:latin typeface="Arial" pitchFamily="34" charset="0"/>
              <a:cs typeface="Arial" pitchFamily="34" charset="0"/>
            </a:endParaRPr>
          </a:p>
        </p:txBody>
      </p:sp>
      <p:sp>
        <p:nvSpPr>
          <p:cNvPr id="2" name="TextBox 1"/>
          <p:cNvSpPr txBox="1"/>
          <p:nvPr/>
        </p:nvSpPr>
        <p:spPr>
          <a:xfrm>
            <a:off x="895350" y="2667000"/>
            <a:ext cx="457200" cy="152400"/>
          </a:xfrm>
          <a:prstGeom prst="rect">
            <a:avLst/>
          </a:prstGeom>
          <a:noFill/>
        </p:spPr>
        <p:txBody>
          <a:bodyPr wrap="square" lIns="0" tIns="0" rIns="0" bIns="0" rtlCol="0">
            <a:noAutofit/>
          </a:bodyPr>
          <a:lstStyle/>
          <a:p>
            <a:r>
              <a:rPr lang="en-US" sz="800" b="1" dirty="0" smtClean="0">
                <a:latin typeface="Arial" pitchFamily="34" charset="0"/>
                <a:cs typeface="Arial" pitchFamily="34" charset="0"/>
              </a:rPr>
              <a:t>Refused</a:t>
            </a:r>
          </a:p>
          <a:p>
            <a:pPr algn="ctr"/>
            <a:r>
              <a:rPr lang="en-US" sz="800" b="1" dirty="0" smtClean="0">
                <a:latin typeface="Arial" pitchFamily="34" charset="0"/>
                <a:cs typeface="Arial" pitchFamily="34" charset="0"/>
              </a:rPr>
              <a:t>1%</a:t>
            </a:r>
          </a:p>
        </p:txBody>
      </p:sp>
      <p:sp>
        <p:nvSpPr>
          <p:cNvPr id="30" name="TextBox 29"/>
          <p:cNvSpPr txBox="1"/>
          <p:nvPr/>
        </p:nvSpPr>
        <p:spPr>
          <a:xfrm>
            <a:off x="895350" y="4840331"/>
            <a:ext cx="457200" cy="152400"/>
          </a:xfrm>
          <a:prstGeom prst="rect">
            <a:avLst/>
          </a:prstGeom>
          <a:noFill/>
        </p:spPr>
        <p:txBody>
          <a:bodyPr wrap="square" lIns="0" tIns="0" rIns="0" bIns="0" rtlCol="0">
            <a:noAutofit/>
          </a:bodyPr>
          <a:lstStyle/>
          <a:p>
            <a:r>
              <a:rPr lang="en-US" sz="800" b="1" dirty="0" smtClean="0">
                <a:latin typeface="Arial" pitchFamily="34" charset="0"/>
                <a:cs typeface="Arial" pitchFamily="34" charset="0"/>
              </a:rPr>
              <a:t>Refused</a:t>
            </a:r>
          </a:p>
          <a:p>
            <a:pPr algn="ctr"/>
            <a:r>
              <a:rPr lang="en-US" sz="800" b="1" dirty="0" smtClean="0">
                <a:latin typeface="Arial" pitchFamily="34" charset="0"/>
                <a:cs typeface="Arial" pitchFamily="34" charset="0"/>
              </a:rPr>
              <a:t>1%</a:t>
            </a:r>
          </a:p>
        </p:txBody>
      </p:sp>
      <p:sp>
        <p:nvSpPr>
          <p:cNvPr id="37" name="TextBox 36"/>
          <p:cNvSpPr txBox="1"/>
          <p:nvPr/>
        </p:nvSpPr>
        <p:spPr>
          <a:xfrm>
            <a:off x="7193280" y="3819525"/>
            <a:ext cx="457200" cy="152400"/>
          </a:xfrm>
          <a:prstGeom prst="rect">
            <a:avLst/>
          </a:prstGeom>
          <a:noFill/>
        </p:spPr>
        <p:txBody>
          <a:bodyPr wrap="square" lIns="0" tIns="0" rIns="0" bIns="0" rtlCol="0">
            <a:noAutofit/>
          </a:bodyPr>
          <a:lstStyle/>
          <a:p>
            <a:r>
              <a:rPr lang="en-US" sz="800" b="1" dirty="0" smtClean="0">
                <a:latin typeface="Arial" pitchFamily="34" charset="0"/>
                <a:cs typeface="Arial" pitchFamily="34" charset="0"/>
              </a:rPr>
              <a:t>Refused</a:t>
            </a:r>
          </a:p>
          <a:p>
            <a:pPr algn="ctr"/>
            <a:r>
              <a:rPr lang="en-US" sz="800" b="1" dirty="0" smtClean="0">
                <a:latin typeface="Arial" pitchFamily="34" charset="0"/>
                <a:cs typeface="Arial" pitchFamily="34" charset="0"/>
              </a:rPr>
              <a:t>1%</a:t>
            </a:r>
          </a:p>
        </p:txBody>
      </p:sp>
      <p:sp>
        <p:nvSpPr>
          <p:cNvPr id="38" name="TextBox 37"/>
          <p:cNvSpPr txBox="1"/>
          <p:nvPr/>
        </p:nvSpPr>
        <p:spPr>
          <a:xfrm>
            <a:off x="7193280" y="6019800"/>
            <a:ext cx="457200" cy="152400"/>
          </a:xfrm>
          <a:prstGeom prst="rect">
            <a:avLst/>
          </a:prstGeom>
          <a:noFill/>
        </p:spPr>
        <p:txBody>
          <a:bodyPr wrap="square" lIns="0" tIns="0" rIns="0" bIns="0" rtlCol="0">
            <a:noAutofit/>
          </a:bodyPr>
          <a:lstStyle/>
          <a:p>
            <a:r>
              <a:rPr lang="en-US" sz="800" b="1" dirty="0" smtClean="0">
                <a:latin typeface="Arial" pitchFamily="34" charset="0"/>
                <a:cs typeface="Arial" pitchFamily="34" charset="0"/>
              </a:rPr>
              <a:t>Refused</a:t>
            </a:r>
          </a:p>
          <a:p>
            <a:pPr algn="ctr"/>
            <a:r>
              <a:rPr lang="en-US" sz="800" b="1" dirty="0" smtClean="0">
                <a:latin typeface="Arial" pitchFamily="34" charset="0"/>
                <a:cs typeface="Arial" pitchFamily="34" charset="0"/>
              </a:rPr>
              <a:t>1%</a:t>
            </a:r>
          </a:p>
        </p:txBody>
      </p:sp>
    </p:spTree>
    <p:extLst>
      <p:ext uri="{BB962C8B-B14F-4D97-AF65-F5344CB8AC3E}">
        <p14:creationId xmlns:p14="http://schemas.microsoft.com/office/powerpoint/2010/main" xmlns="" val="106679269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6" name="Chart 35"/>
          <p:cNvGraphicFramePr/>
          <p:nvPr>
            <p:extLst>
              <p:ext uri="{D42A27DB-BD31-4B8C-83A1-F6EECF244321}">
                <p14:modId xmlns:p14="http://schemas.microsoft.com/office/powerpoint/2010/main" xmlns="" val="1021941477"/>
              </p:ext>
            </p:extLst>
          </p:nvPr>
        </p:nvGraphicFramePr>
        <p:xfrm>
          <a:off x="5391150" y="4151995"/>
          <a:ext cx="3429000" cy="1984248"/>
        </p:xfrm>
        <a:graphic>
          <a:graphicData uri="http://schemas.openxmlformats.org/drawingml/2006/chart">
            <c:chart xmlns:c="http://schemas.openxmlformats.org/drawingml/2006/chart" xmlns:r="http://schemas.openxmlformats.org/officeDocument/2006/relationships" r:id="rId3"/>
          </a:graphicData>
        </a:graphic>
      </p:graphicFrame>
      <p:cxnSp>
        <p:nvCxnSpPr>
          <p:cNvPr id="6" name="Straight Connector 5"/>
          <p:cNvCxnSpPr/>
          <p:nvPr/>
        </p:nvCxnSpPr>
        <p:spPr>
          <a:xfrm>
            <a:off x="4572000" y="1428750"/>
            <a:ext cx="0" cy="4514850"/>
          </a:xfrm>
          <a:prstGeom prst="line">
            <a:avLst/>
          </a:prstGeom>
          <a:ln>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sz="quarter" idx="12"/>
          </p:nvPr>
        </p:nvSpPr>
        <p:spPr bwMode="gray">
          <a:xfrm>
            <a:off x="323850" y="6191967"/>
            <a:ext cx="8496300" cy="405683"/>
          </a:xfrm>
        </p:spPr>
        <p:txBody>
          <a:bodyPr>
            <a:spAutoFit/>
          </a:bodyPr>
          <a:lstStyle/>
          <a:p>
            <a:r>
              <a:rPr lang="en-US" dirty="0" smtClean="0"/>
              <a:t>Q5</a:t>
            </a:r>
            <a:r>
              <a:rPr lang="en-US" dirty="0"/>
              <a:t>. </a:t>
            </a:r>
            <a:r>
              <a:rPr lang="en-US" dirty="0" smtClean="0"/>
              <a:t>Have </a:t>
            </a:r>
            <a:r>
              <a:rPr lang="en-US" dirty="0"/>
              <a:t>you talked about the issues of dating abuse/violence and sexual assault with your friends?</a:t>
            </a:r>
            <a:endParaRPr lang="en-US" dirty="0" smtClean="0"/>
          </a:p>
          <a:p>
            <a:r>
              <a:rPr lang="en-US" dirty="0" smtClean="0"/>
              <a:t>Q6</a:t>
            </a:r>
            <a:r>
              <a:rPr lang="en-US" dirty="0"/>
              <a:t>. </a:t>
            </a:r>
            <a:r>
              <a:rPr lang="en-US" dirty="0" smtClean="0"/>
              <a:t>Have </a:t>
            </a:r>
            <a:r>
              <a:rPr lang="en-US" dirty="0"/>
              <a:t>you talked about the issue of dating abuse/violence and sexual assault with your parents?</a:t>
            </a:r>
            <a:endParaRPr lang="en-US" dirty="0" smtClean="0"/>
          </a:p>
          <a:p>
            <a:r>
              <a:rPr lang="en-US" dirty="0" smtClean="0"/>
              <a:t>Base: Total Respondent (n=750)</a:t>
            </a:r>
            <a:endParaRPr lang="en-US" dirty="0"/>
          </a:p>
        </p:txBody>
      </p:sp>
      <p:sp>
        <p:nvSpPr>
          <p:cNvPr id="8" name="TextBox 7"/>
          <p:cNvSpPr txBox="1"/>
          <p:nvPr/>
        </p:nvSpPr>
        <p:spPr>
          <a:xfrm>
            <a:off x="1066800" y="1504950"/>
            <a:ext cx="2724150" cy="323850"/>
          </a:xfrm>
          <a:prstGeom prst="rect">
            <a:avLst/>
          </a:prstGeom>
          <a:noFill/>
        </p:spPr>
        <p:txBody>
          <a:bodyPr wrap="square" lIns="0" tIns="0" rIns="0" bIns="0" rtlCol="0" anchor="ctr" anchorCtr="0">
            <a:noAutofit/>
          </a:bodyPr>
          <a:lstStyle/>
          <a:p>
            <a:pPr algn="ctr">
              <a:spcBef>
                <a:spcPts val="300"/>
              </a:spcBef>
            </a:pPr>
            <a:r>
              <a:rPr lang="en-US" sz="1400" dirty="0" smtClean="0">
                <a:latin typeface="Arial" pitchFamily="34" charset="0"/>
                <a:cs typeface="Arial" pitchFamily="34" charset="0"/>
              </a:rPr>
              <a:t>Talked with friends</a:t>
            </a:r>
          </a:p>
        </p:txBody>
      </p:sp>
      <p:sp>
        <p:nvSpPr>
          <p:cNvPr id="12" name="TextBox 11"/>
          <p:cNvSpPr txBox="1"/>
          <p:nvPr/>
        </p:nvSpPr>
        <p:spPr>
          <a:xfrm>
            <a:off x="5276850" y="1428750"/>
            <a:ext cx="2724150" cy="323850"/>
          </a:xfrm>
          <a:prstGeom prst="rect">
            <a:avLst/>
          </a:prstGeom>
          <a:noFill/>
        </p:spPr>
        <p:txBody>
          <a:bodyPr wrap="square" lIns="0" tIns="0" rIns="0" bIns="0" rtlCol="0" anchor="ctr" anchorCtr="0">
            <a:noAutofit/>
          </a:bodyPr>
          <a:lstStyle/>
          <a:p>
            <a:pPr algn="ctr">
              <a:spcBef>
                <a:spcPts val="300"/>
              </a:spcBef>
            </a:pPr>
            <a:r>
              <a:rPr lang="en-US" sz="1400" dirty="0" smtClean="0">
                <a:latin typeface="Arial" pitchFamily="34" charset="0"/>
                <a:cs typeface="Arial" pitchFamily="34" charset="0"/>
              </a:rPr>
              <a:t>Talked with parents</a:t>
            </a:r>
          </a:p>
        </p:txBody>
      </p:sp>
      <p:graphicFrame>
        <p:nvGraphicFramePr>
          <p:cNvPr id="21" name="Chart 20"/>
          <p:cNvGraphicFramePr/>
          <p:nvPr>
            <p:extLst>
              <p:ext uri="{D42A27DB-BD31-4B8C-83A1-F6EECF244321}">
                <p14:modId xmlns:p14="http://schemas.microsoft.com/office/powerpoint/2010/main" xmlns="" val="1539532776"/>
              </p:ext>
            </p:extLst>
          </p:nvPr>
        </p:nvGraphicFramePr>
        <p:xfrm>
          <a:off x="304800" y="4724400"/>
          <a:ext cx="1645920" cy="1554480"/>
        </p:xfrm>
        <a:graphic>
          <a:graphicData uri="http://schemas.openxmlformats.org/drawingml/2006/chart">
            <c:chart xmlns:c="http://schemas.openxmlformats.org/drawingml/2006/chart" xmlns:r="http://schemas.openxmlformats.org/officeDocument/2006/relationships" r:id="rId4"/>
          </a:graphicData>
        </a:graphic>
      </p:graphicFrame>
      <p:sp>
        <p:nvSpPr>
          <p:cNvPr id="22" name="TextBox 21"/>
          <p:cNvSpPr txBox="1"/>
          <p:nvPr/>
        </p:nvSpPr>
        <p:spPr>
          <a:xfrm>
            <a:off x="3876675" y="4095751"/>
            <a:ext cx="1390650" cy="171449"/>
          </a:xfrm>
          <a:prstGeom prst="rect">
            <a:avLst/>
          </a:prstGeom>
          <a:solidFill>
            <a:schemeClr val="bg1"/>
          </a:solidFill>
        </p:spPr>
        <p:txBody>
          <a:bodyPr wrap="square" lIns="0" tIns="0" rIns="0" bIns="0" rtlCol="0" anchor="ctr" anchorCtr="0">
            <a:noAutofit/>
          </a:bodyPr>
          <a:lstStyle/>
          <a:p>
            <a:pPr algn="ctr">
              <a:spcBef>
                <a:spcPts val="300"/>
              </a:spcBef>
            </a:pPr>
            <a:r>
              <a:rPr lang="en-US" sz="1400" dirty="0" smtClean="0">
                <a:latin typeface="Arial" pitchFamily="34" charset="0"/>
                <a:cs typeface="Arial" pitchFamily="34" charset="0"/>
              </a:rPr>
              <a:t>Sexual assault</a:t>
            </a:r>
          </a:p>
        </p:txBody>
      </p:sp>
      <p:graphicFrame>
        <p:nvGraphicFramePr>
          <p:cNvPr id="23" name="Chart 22"/>
          <p:cNvGraphicFramePr/>
          <p:nvPr>
            <p:extLst>
              <p:ext uri="{D42A27DB-BD31-4B8C-83A1-F6EECF244321}">
                <p14:modId xmlns:p14="http://schemas.microsoft.com/office/powerpoint/2010/main" xmlns="" val="2423039943"/>
              </p:ext>
            </p:extLst>
          </p:nvPr>
        </p:nvGraphicFramePr>
        <p:xfrm>
          <a:off x="7193280" y="2560318"/>
          <a:ext cx="1645920" cy="1554480"/>
        </p:xfrm>
        <a:graphic>
          <a:graphicData uri="http://schemas.openxmlformats.org/drawingml/2006/chart">
            <c:chart xmlns:c="http://schemas.openxmlformats.org/drawingml/2006/chart" xmlns:r="http://schemas.openxmlformats.org/officeDocument/2006/relationships" r:id="rId5"/>
          </a:graphicData>
        </a:graphic>
      </p:graphicFrame>
      <p:sp>
        <p:nvSpPr>
          <p:cNvPr id="9" name="TextBox 8"/>
          <p:cNvSpPr txBox="1"/>
          <p:nvPr/>
        </p:nvSpPr>
        <p:spPr>
          <a:xfrm>
            <a:off x="3581400" y="1828800"/>
            <a:ext cx="1905000" cy="182880"/>
          </a:xfrm>
          <a:prstGeom prst="rect">
            <a:avLst/>
          </a:prstGeom>
          <a:solidFill>
            <a:schemeClr val="bg1"/>
          </a:solidFill>
        </p:spPr>
        <p:txBody>
          <a:bodyPr wrap="square" lIns="0" tIns="0" rIns="0" bIns="0" rtlCol="0" anchor="ctr" anchorCtr="0">
            <a:noAutofit/>
          </a:bodyPr>
          <a:lstStyle/>
          <a:p>
            <a:pPr algn="ctr">
              <a:spcBef>
                <a:spcPts val="300"/>
              </a:spcBef>
            </a:pPr>
            <a:r>
              <a:rPr lang="en-US" sz="1400" dirty="0" smtClean="0">
                <a:latin typeface="Arial" pitchFamily="34" charset="0"/>
                <a:cs typeface="Arial" pitchFamily="34" charset="0"/>
              </a:rPr>
              <a:t>Dating abuse/violence</a:t>
            </a:r>
          </a:p>
        </p:txBody>
      </p:sp>
      <p:graphicFrame>
        <p:nvGraphicFramePr>
          <p:cNvPr id="25" name="Chart 24"/>
          <p:cNvGraphicFramePr/>
          <p:nvPr>
            <p:extLst>
              <p:ext uri="{D42A27DB-BD31-4B8C-83A1-F6EECF244321}">
                <p14:modId xmlns:p14="http://schemas.microsoft.com/office/powerpoint/2010/main" xmlns="" val="3855046727"/>
              </p:ext>
            </p:extLst>
          </p:nvPr>
        </p:nvGraphicFramePr>
        <p:xfrm>
          <a:off x="7193280" y="4724400"/>
          <a:ext cx="1645920" cy="1554480"/>
        </p:xfrm>
        <a:graphic>
          <a:graphicData uri="http://schemas.openxmlformats.org/drawingml/2006/chart">
            <c:chart xmlns:c="http://schemas.openxmlformats.org/drawingml/2006/chart" xmlns:r="http://schemas.openxmlformats.org/officeDocument/2006/relationships" r:id="rId6"/>
          </a:graphicData>
        </a:graphic>
      </p:graphicFrame>
      <p:cxnSp>
        <p:nvCxnSpPr>
          <p:cNvPr id="14" name="Straight Connector 13"/>
          <p:cNvCxnSpPr/>
          <p:nvPr/>
        </p:nvCxnSpPr>
        <p:spPr>
          <a:xfrm>
            <a:off x="1219200" y="4038600"/>
            <a:ext cx="6705600" cy="0"/>
          </a:xfrm>
          <a:prstGeom prst="line">
            <a:avLst/>
          </a:prstGeom>
          <a:ln>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aphicFrame>
        <p:nvGraphicFramePr>
          <p:cNvPr id="19" name="Chart 18"/>
          <p:cNvGraphicFramePr/>
          <p:nvPr>
            <p:extLst>
              <p:ext uri="{D42A27DB-BD31-4B8C-83A1-F6EECF244321}">
                <p14:modId xmlns:p14="http://schemas.microsoft.com/office/powerpoint/2010/main" xmlns="" val="1878097460"/>
              </p:ext>
            </p:extLst>
          </p:nvPr>
        </p:nvGraphicFramePr>
        <p:xfrm>
          <a:off x="1872715" y="1829602"/>
          <a:ext cx="3429000" cy="1980398"/>
        </p:xfrm>
        <a:graphic>
          <a:graphicData uri="http://schemas.openxmlformats.org/drawingml/2006/chart">
            <c:chart xmlns:c="http://schemas.openxmlformats.org/drawingml/2006/chart" xmlns:r="http://schemas.openxmlformats.org/officeDocument/2006/relationships" r:id="rId7"/>
          </a:graphicData>
        </a:graphic>
      </p:graphicFrame>
      <p:sp>
        <p:nvSpPr>
          <p:cNvPr id="7" name="Rounded Rectangular Callout 6"/>
          <p:cNvSpPr/>
          <p:nvPr/>
        </p:nvSpPr>
        <p:spPr bwMode="gray">
          <a:xfrm>
            <a:off x="1950720" y="1829602"/>
            <a:ext cx="1630680" cy="1933575"/>
          </a:xfrm>
          <a:prstGeom prst="wedgeRoundRectCallout">
            <a:avLst>
              <a:gd name="adj1" fmla="val -65103"/>
              <a:gd name="adj2" fmla="val 15622"/>
              <a:gd name="adj3" fmla="val 16667"/>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indent="0" algn="ctr">
              <a:spcBef>
                <a:spcPts val="300"/>
              </a:spcBef>
            </a:pPr>
            <a:endParaRPr lang="en-US" sz="1600" dirty="0" smtClean="0">
              <a:solidFill>
                <a:schemeClr val="tx1"/>
              </a:solidFill>
              <a:latin typeface="Arial" pitchFamily="34" charset="0"/>
              <a:cs typeface="Arial" pitchFamily="34" charset="0"/>
            </a:endParaRPr>
          </a:p>
        </p:txBody>
      </p:sp>
      <p:graphicFrame>
        <p:nvGraphicFramePr>
          <p:cNvPr id="27" name="Chart 26"/>
          <p:cNvGraphicFramePr/>
          <p:nvPr>
            <p:extLst>
              <p:ext uri="{D42A27DB-BD31-4B8C-83A1-F6EECF244321}">
                <p14:modId xmlns:p14="http://schemas.microsoft.com/office/powerpoint/2010/main" xmlns="" val="2323716045"/>
              </p:ext>
            </p:extLst>
          </p:nvPr>
        </p:nvGraphicFramePr>
        <p:xfrm>
          <a:off x="5391150" y="1829602"/>
          <a:ext cx="3429000" cy="1980398"/>
        </p:xfrm>
        <a:graphic>
          <a:graphicData uri="http://schemas.openxmlformats.org/drawingml/2006/chart">
            <c:chart xmlns:c="http://schemas.openxmlformats.org/drawingml/2006/chart" xmlns:r="http://schemas.openxmlformats.org/officeDocument/2006/relationships" r:id="rId8"/>
          </a:graphicData>
        </a:graphic>
      </p:graphicFrame>
      <p:sp>
        <p:nvSpPr>
          <p:cNvPr id="28" name="Rounded Rectangular Callout 27"/>
          <p:cNvSpPr/>
          <p:nvPr/>
        </p:nvSpPr>
        <p:spPr bwMode="gray">
          <a:xfrm>
            <a:off x="5486400" y="1829602"/>
            <a:ext cx="1630680" cy="1933575"/>
          </a:xfrm>
          <a:prstGeom prst="wedgeRoundRectCallout">
            <a:avLst>
              <a:gd name="adj1" fmla="val 64755"/>
              <a:gd name="adj2" fmla="val 16617"/>
              <a:gd name="adj3" fmla="val 16667"/>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indent="0" algn="ctr">
              <a:spcBef>
                <a:spcPts val="300"/>
              </a:spcBef>
            </a:pPr>
            <a:endParaRPr lang="en-US" sz="1600" dirty="0" smtClean="0">
              <a:solidFill>
                <a:schemeClr val="tx1"/>
              </a:solidFill>
              <a:latin typeface="Arial" pitchFamily="34" charset="0"/>
              <a:cs typeface="Arial" pitchFamily="34" charset="0"/>
            </a:endParaRPr>
          </a:p>
        </p:txBody>
      </p:sp>
      <p:graphicFrame>
        <p:nvGraphicFramePr>
          <p:cNvPr id="29" name="Chart 28"/>
          <p:cNvGraphicFramePr/>
          <p:nvPr>
            <p:extLst>
              <p:ext uri="{D42A27DB-BD31-4B8C-83A1-F6EECF244321}">
                <p14:modId xmlns:p14="http://schemas.microsoft.com/office/powerpoint/2010/main" xmlns="" val="1255576437"/>
              </p:ext>
            </p:extLst>
          </p:nvPr>
        </p:nvGraphicFramePr>
        <p:xfrm>
          <a:off x="1872715" y="4151995"/>
          <a:ext cx="3429000" cy="1984248"/>
        </p:xfrm>
        <a:graphic>
          <a:graphicData uri="http://schemas.openxmlformats.org/drawingml/2006/chart">
            <c:chart xmlns:c="http://schemas.openxmlformats.org/drawingml/2006/chart" xmlns:r="http://schemas.openxmlformats.org/officeDocument/2006/relationships" r:id="rId9"/>
          </a:graphicData>
        </a:graphic>
      </p:graphicFrame>
      <p:sp>
        <p:nvSpPr>
          <p:cNvPr id="35" name="Rounded Rectangular Callout 34"/>
          <p:cNvSpPr/>
          <p:nvPr/>
        </p:nvSpPr>
        <p:spPr bwMode="gray">
          <a:xfrm>
            <a:off x="1950720" y="4162425"/>
            <a:ext cx="1630680" cy="1933575"/>
          </a:xfrm>
          <a:prstGeom prst="wedgeRoundRectCallout">
            <a:avLst>
              <a:gd name="adj1" fmla="val -63332"/>
              <a:gd name="adj2" fmla="val 16120"/>
              <a:gd name="adj3" fmla="val 16667"/>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indent="0" algn="ctr">
              <a:spcBef>
                <a:spcPts val="300"/>
              </a:spcBef>
            </a:pPr>
            <a:endParaRPr lang="en-US" sz="1600" dirty="0" smtClean="0">
              <a:solidFill>
                <a:schemeClr val="tx1"/>
              </a:solidFill>
              <a:latin typeface="Arial" pitchFamily="34" charset="0"/>
              <a:cs typeface="Arial" pitchFamily="34" charset="0"/>
            </a:endParaRPr>
          </a:p>
        </p:txBody>
      </p:sp>
      <p:sp>
        <p:nvSpPr>
          <p:cNvPr id="41" name="Rounded Rectangular Callout 40"/>
          <p:cNvSpPr/>
          <p:nvPr/>
        </p:nvSpPr>
        <p:spPr bwMode="gray">
          <a:xfrm>
            <a:off x="5455920" y="4162425"/>
            <a:ext cx="1630680" cy="1933575"/>
          </a:xfrm>
          <a:prstGeom prst="wedgeRoundRectCallout">
            <a:avLst>
              <a:gd name="adj1" fmla="val 65345"/>
              <a:gd name="adj2" fmla="val 16616"/>
              <a:gd name="adj3" fmla="val 16667"/>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indent="0" algn="ctr">
              <a:spcBef>
                <a:spcPts val="300"/>
              </a:spcBef>
            </a:pPr>
            <a:endParaRPr lang="en-US" sz="1600" dirty="0" smtClean="0">
              <a:solidFill>
                <a:schemeClr val="tx1"/>
              </a:solidFill>
              <a:latin typeface="Arial" pitchFamily="34" charset="0"/>
              <a:cs typeface="Arial" pitchFamily="34" charset="0"/>
            </a:endParaRPr>
          </a:p>
        </p:txBody>
      </p:sp>
      <p:sp>
        <p:nvSpPr>
          <p:cNvPr id="42" name="Oval 41"/>
          <p:cNvSpPr/>
          <p:nvPr/>
        </p:nvSpPr>
        <p:spPr bwMode="gray">
          <a:xfrm>
            <a:off x="5515466" y="1829601"/>
            <a:ext cx="1571134" cy="966787"/>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dirty="0"/>
          </a:p>
        </p:txBody>
      </p:sp>
      <p:sp>
        <p:nvSpPr>
          <p:cNvPr id="2" name="Oval 1"/>
          <p:cNvSpPr/>
          <p:nvPr/>
        </p:nvSpPr>
        <p:spPr bwMode="gray">
          <a:xfrm rot="18302039">
            <a:off x="2031998" y="2009676"/>
            <a:ext cx="1026468" cy="535881"/>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indent="0" algn="ctr">
              <a:spcBef>
                <a:spcPts val="300"/>
              </a:spcBef>
            </a:pPr>
            <a:endParaRPr lang="en-US" sz="1600" dirty="0" smtClean="0">
              <a:solidFill>
                <a:schemeClr val="tx1"/>
              </a:solidFill>
              <a:latin typeface="Arial" pitchFamily="34" charset="0"/>
              <a:cs typeface="Arial" pitchFamily="34" charset="0"/>
            </a:endParaRPr>
          </a:p>
        </p:txBody>
      </p:sp>
      <p:sp>
        <p:nvSpPr>
          <p:cNvPr id="5" name="Oval 4"/>
          <p:cNvSpPr/>
          <p:nvPr/>
        </p:nvSpPr>
        <p:spPr bwMode="gray">
          <a:xfrm>
            <a:off x="2057400" y="4267200"/>
            <a:ext cx="1447800" cy="914400"/>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indent="0" algn="ctr">
              <a:spcBef>
                <a:spcPts val="300"/>
              </a:spcBef>
            </a:pPr>
            <a:endParaRPr lang="en-US" sz="1600" dirty="0" smtClean="0">
              <a:solidFill>
                <a:schemeClr val="tx1"/>
              </a:solidFill>
              <a:latin typeface="Arial" pitchFamily="34" charset="0"/>
              <a:cs typeface="Arial" pitchFamily="34" charset="0"/>
            </a:endParaRPr>
          </a:p>
        </p:txBody>
      </p:sp>
      <p:sp>
        <p:nvSpPr>
          <p:cNvPr id="10" name="Oval 9"/>
          <p:cNvSpPr/>
          <p:nvPr/>
        </p:nvSpPr>
        <p:spPr bwMode="gray">
          <a:xfrm>
            <a:off x="5715000" y="4191000"/>
            <a:ext cx="1080135" cy="1271588"/>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indent="0" algn="ctr">
              <a:spcBef>
                <a:spcPts val="300"/>
              </a:spcBef>
            </a:pPr>
            <a:endParaRPr lang="en-US" sz="1600" dirty="0" smtClean="0">
              <a:solidFill>
                <a:schemeClr val="tx1"/>
              </a:solidFill>
              <a:latin typeface="Arial" pitchFamily="34" charset="0"/>
              <a:cs typeface="Arial" pitchFamily="34" charset="0"/>
            </a:endParaRPr>
          </a:p>
        </p:txBody>
      </p:sp>
      <p:sp>
        <p:nvSpPr>
          <p:cNvPr id="32" name="Title 1"/>
          <p:cNvSpPr txBox="1">
            <a:spLocks/>
          </p:cNvSpPr>
          <p:nvPr/>
        </p:nvSpPr>
        <p:spPr bwMode="gray">
          <a:xfrm>
            <a:off x="323850" y="228600"/>
            <a:ext cx="7753350" cy="1143000"/>
          </a:xfrm>
          <a:prstGeom prst="rect">
            <a:avLst/>
          </a:prstGeom>
        </p:spPr>
        <p:txBody>
          <a:bodyPr vert="horz" lIns="0" tIns="0" rIns="0" bIns="0" rtlCol="0" anchor="b" anchorCtr="0">
            <a:noAutofit/>
          </a:bodyPr>
          <a:lstStyle>
            <a:lvl1pPr algn="l" defTabSz="914400" rtl="0" eaLnBrk="1" latinLnBrk="0" hangingPunct="1">
              <a:spcBef>
                <a:spcPct val="0"/>
              </a:spcBef>
              <a:buNone/>
              <a:defRPr sz="2000" kern="1200">
                <a:solidFill>
                  <a:schemeClr val="tx1"/>
                </a:solidFill>
                <a:latin typeface="Arial" pitchFamily="34" charset="0"/>
                <a:ea typeface="+mj-ea"/>
                <a:cs typeface="+mj-cs"/>
              </a:defRPr>
            </a:lvl1pPr>
          </a:lstStyle>
          <a:p>
            <a:r>
              <a:rPr lang="en-US" sz="1800" dirty="0" smtClean="0"/>
              <a:t>African Americans have more conversations than </a:t>
            </a:r>
            <a:r>
              <a:rPr lang="en-US" sz="1800" dirty="0"/>
              <a:t>Whites with their friends and </a:t>
            </a:r>
            <a:r>
              <a:rPr lang="en-US" sz="1800" dirty="0" smtClean="0"/>
              <a:t>parents – about both dating abuse/violence and sexual assault.  Hispanics are having fewer conversations, as well, with less than 1-in-4 saying they’ve spoken with their parents about sexual assault</a:t>
            </a:r>
            <a:endParaRPr lang="en-US" sz="1800" u="sng" dirty="0"/>
          </a:p>
        </p:txBody>
      </p:sp>
      <p:sp>
        <p:nvSpPr>
          <p:cNvPr id="26" name="TextBox 25"/>
          <p:cNvSpPr txBox="1"/>
          <p:nvPr/>
        </p:nvSpPr>
        <p:spPr>
          <a:xfrm>
            <a:off x="895350" y="2667000"/>
            <a:ext cx="457200" cy="152400"/>
          </a:xfrm>
          <a:prstGeom prst="rect">
            <a:avLst/>
          </a:prstGeom>
          <a:noFill/>
        </p:spPr>
        <p:txBody>
          <a:bodyPr wrap="square" lIns="0" tIns="0" rIns="0" bIns="0" rtlCol="0">
            <a:noAutofit/>
          </a:bodyPr>
          <a:lstStyle/>
          <a:p>
            <a:r>
              <a:rPr lang="en-US" sz="800" b="1" dirty="0" smtClean="0">
                <a:latin typeface="Arial" pitchFamily="34" charset="0"/>
                <a:cs typeface="Arial" pitchFamily="34" charset="0"/>
              </a:rPr>
              <a:t>Refused</a:t>
            </a:r>
          </a:p>
          <a:p>
            <a:pPr algn="ctr"/>
            <a:r>
              <a:rPr lang="en-US" sz="800" b="1" dirty="0" smtClean="0">
                <a:latin typeface="Arial" pitchFamily="34" charset="0"/>
                <a:cs typeface="Arial" pitchFamily="34" charset="0"/>
              </a:rPr>
              <a:t>1%</a:t>
            </a:r>
          </a:p>
        </p:txBody>
      </p:sp>
      <p:sp>
        <p:nvSpPr>
          <p:cNvPr id="30" name="TextBox 29"/>
          <p:cNvSpPr txBox="1"/>
          <p:nvPr/>
        </p:nvSpPr>
        <p:spPr>
          <a:xfrm>
            <a:off x="895350" y="4840331"/>
            <a:ext cx="457200" cy="152400"/>
          </a:xfrm>
          <a:prstGeom prst="rect">
            <a:avLst/>
          </a:prstGeom>
          <a:noFill/>
        </p:spPr>
        <p:txBody>
          <a:bodyPr wrap="square" lIns="0" tIns="0" rIns="0" bIns="0" rtlCol="0">
            <a:noAutofit/>
          </a:bodyPr>
          <a:lstStyle/>
          <a:p>
            <a:r>
              <a:rPr lang="en-US" sz="800" b="1" dirty="0" smtClean="0">
                <a:latin typeface="Arial" pitchFamily="34" charset="0"/>
                <a:cs typeface="Arial" pitchFamily="34" charset="0"/>
              </a:rPr>
              <a:t>Refused</a:t>
            </a:r>
          </a:p>
          <a:p>
            <a:pPr algn="ctr"/>
            <a:r>
              <a:rPr lang="en-US" sz="800" b="1" dirty="0" smtClean="0">
                <a:latin typeface="Arial" pitchFamily="34" charset="0"/>
                <a:cs typeface="Arial" pitchFamily="34" charset="0"/>
              </a:rPr>
              <a:t>1%</a:t>
            </a:r>
          </a:p>
        </p:txBody>
      </p:sp>
      <p:sp>
        <p:nvSpPr>
          <p:cNvPr id="31" name="TextBox 30"/>
          <p:cNvSpPr txBox="1"/>
          <p:nvPr/>
        </p:nvSpPr>
        <p:spPr>
          <a:xfrm>
            <a:off x="7193280" y="3819525"/>
            <a:ext cx="457200" cy="152400"/>
          </a:xfrm>
          <a:prstGeom prst="rect">
            <a:avLst/>
          </a:prstGeom>
          <a:noFill/>
        </p:spPr>
        <p:txBody>
          <a:bodyPr wrap="square" lIns="0" tIns="0" rIns="0" bIns="0" rtlCol="0">
            <a:noAutofit/>
          </a:bodyPr>
          <a:lstStyle/>
          <a:p>
            <a:r>
              <a:rPr lang="en-US" sz="800" b="1" dirty="0" smtClean="0">
                <a:latin typeface="Arial" pitchFamily="34" charset="0"/>
                <a:cs typeface="Arial" pitchFamily="34" charset="0"/>
              </a:rPr>
              <a:t>Refused</a:t>
            </a:r>
          </a:p>
          <a:p>
            <a:pPr algn="ctr"/>
            <a:r>
              <a:rPr lang="en-US" sz="800" b="1" dirty="0" smtClean="0">
                <a:latin typeface="Arial" pitchFamily="34" charset="0"/>
                <a:cs typeface="Arial" pitchFamily="34" charset="0"/>
              </a:rPr>
              <a:t>1%</a:t>
            </a:r>
          </a:p>
        </p:txBody>
      </p:sp>
      <p:sp>
        <p:nvSpPr>
          <p:cNvPr id="33" name="TextBox 32"/>
          <p:cNvSpPr txBox="1"/>
          <p:nvPr/>
        </p:nvSpPr>
        <p:spPr>
          <a:xfrm>
            <a:off x="7193280" y="6019800"/>
            <a:ext cx="457200" cy="152400"/>
          </a:xfrm>
          <a:prstGeom prst="rect">
            <a:avLst/>
          </a:prstGeom>
          <a:noFill/>
        </p:spPr>
        <p:txBody>
          <a:bodyPr wrap="square" lIns="0" tIns="0" rIns="0" bIns="0" rtlCol="0">
            <a:noAutofit/>
          </a:bodyPr>
          <a:lstStyle/>
          <a:p>
            <a:r>
              <a:rPr lang="en-US" sz="800" b="1" dirty="0" smtClean="0">
                <a:latin typeface="Arial" pitchFamily="34" charset="0"/>
                <a:cs typeface="Arial" pitchFamily="34" charset="0"/>
              </a:rPr>
              <a:t>Refused</a:t>
            </a:r>
          </a:p>
          <a:p>
            <a:pPr algn="ctr"/>
            <a:r>
              <a:rPr lang="en-US" sz="800" b="1" dirty="0" smtClean="0">
                <a:latin typeface="Arial" pitchFamily="34" charset="0"/>
                <a:cs typeface="Arial" pitchFamily="34" charset="0"/>
              </a:rPr>
              <a:t>1%</a:t>
            </a:r>
          </a:p>
        </p:txBody>
      </p:sp>
      <p:graphicFrame>
        <p:nvGraphicFramePr>
          <p:cNvPr id="34" name="Chart 33"/>
          <p:cNvGraphicFramePr/>
          <p:nvPr>
            <p:extLst>
              <p:ext uri="{D42A27DB-BD31-4B8C-83A1-F6EECF244321}">
                <p14:modId xmlns:p14="http://schemas.microsoft.com/office/powerpoint/2010/main" xmlns="" val="2870921035"/>
              </p:ext>
            </p:extLst>
          </p:nvPr>
        </p:nvGraphicFramePr>
        <p:xfrm>
          <a:off x="304800" y="2560320"/>
          <a:ext cx="1645920" cy="1554480"/>
        </p:xfrm>
        <a:graphic>
          <a:graphicData uri="http://schemas.openxmlformats.org/drawingml/2006/chart">
            <c:chart xmlns:c="http://schemas.openxmlformats.org/drawingml/2006/chart" xmlns:r="http://schemas.openxmlformats.org/officeDocument/2006/relationships" r:id="rId10"/>
          </a:graphicData>
        </a:graphic>
      </p:graphicFrame>
    </p:spTree>
    <p:extLst>
      <p:ext uri="{BB962C8B-B14F-4D97-AF65-F5344CB8AC3E}">
        <p14:creationId xmlns:p14="http://schemas.microsoft.com/office/powerpoint/2010/main" xmlns="" val="37874573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3"/>
          </p:nvPr>
        </p:nvSpPr>
        <p:spPr bwMode="gray"/>
        <p:txBody>
          <a:bodyPr/>
          <a:lstStyle/>
          <a:p>
            <a:pPr marL="342900" indent="-342900">
              <a:buClr>
                <a:schemeClr val="accent5"/>
              </a:buClr>
              <a:buFont typeface="Wingdings" pitchFamily="2" charset="2"/>
              <a:buChar char="Ø"/>
              <a:defRPr/>
            </a:pPr>
            <a:r>
              <a:rPr lang="en-US" sz="1600" dirty="0"/>
              <a:t>GfK </a:t>
            </a:r>
            <a:r>
              <a:rPr lang="en-US" sz="1600" dirty="0" smtClean="0"/>
              <a:t>Public </a:t>
            </a:r>
            <a:r>
              <a:rPr lang="en-US" sz="1600" dirty="0"/>
              <a:t>Affairs and Corporate Communications </a:t>
            </a:r>
            <a:r>
              <a:rPr lang="en-US" sz="1600" dirty="0" smtClean="0"/>
              <a:t>Group</a:t>
            </a:r>
            <a:r>
              <a:rPr lang="en-US" sz="1600" dirty="0" smtClean="0">
                <a:ea typeface="MS PGothic" pitchFamily="34" charset="-128"/>
              </a:rPr>
              <a:t> </a:t>
            </a:r>
            <a:r>
              <a:rPr lang="en-US" sz="1600" dirty="0">
                <a:ea typeface="MS PGothic" pitchFamily="34" charset="-128"/>
              </a:rPr>
              <a:t>conducted interviews with a total of </a:t>
            </a:r>
            <a:r>
              <a:rPr lang="en-US" sz="1600" dirty="0" smtClean="0">
                <a:ea typeface="MS PGothic" pitchFamily="34" charset="-128"/>
              </a:rPr>
              <a:t>750 respondents, 15 to 22 years of age. </a:t>
            </a:r>
            <a:r>
              <a:rPr lang="en-US" sz="1600" dirty="0">
                <a:ea typeface="MS PGothic" pitchFamily="34" charset="-128"/>
              </a:rPr>
              <a:t>The </a:t>
            </a:r>
            <a:r>
              <a:rPr lang="en-US" sz="1600" dirty="0" smtClean="0">
                <a:ea typeface="MS PGothic" pitchFamily="34" charset="-128"/>
              </a:rPr>
              <a:t>study was conducted using </a:t>
            </a:r>
            <a:r>
              <a:rPr lang="en-US" sz="1600" dirty="0">
                <a:ea typeface="MS PGothic" pitchFamily="34" charset="-128"/>
              </a:rPr>
              <a:t>the </a:t>
            </a:r>
            <a:r>
              <a:rPr lang="en-US" sz="1600" dirty="0" smtClean="0">
                <a:ea typeface="MS PGothic" pitchFamily="34" charset="-128"/>
              </a:rPr>
              <a:t>KnowledgePanel. Use of the KnowledgePanel assures representative samples that are statistically valid and projectable to the population of teens 15 to 17 and young adults 18 to 22. </a:t>
            </a:r>
            <a:endParaRPr lang="en-US" sz="1600" dirty="0">
              <a:ea typeface="MS PGothic" pitchFamily="34" charset="-128"/>
            </a:endParaRPr>
          </a:p>
          <a:p>
            <a:pPr marL="457200" indent="-244475" defTabSz="912813">
              <a:buClr>
                <a:schemeClr val="accent5"/>
              </a:buClr>
              <a:buFont typeface="Wingdings" pitchFamily="2" charset="2"/>
              <a:buChar char="Ø"/>
            </a:pPr>
            <a:r>
              <a:rPr lang="en-US" sz="1600" dirty="0" smtClean="0"/>
              <a:t>All respondents qualified for the survey, but were placed into one of two main quota groups:</a:t>
            </a:r>
            <a:r>
              <a:rPr lang="en-US" sz="1600" dirty="0"/>
              <a:t>  </a:t>
            </a:r>
            <a:endParaRPr lang="en-US" sz="1600" dirty="0" smtClean="0"/>
          </a:p>
          <a:p>
            <a:pPr marL="457200" indent="-244475" defTabSz="912813">
              <a:buClr>
                <a:schemeClr val="accent2"/>
              </a:buClr>
              <a:buFont typeface="Wingdings" pitchFamily="2" charset="2"/>
              <a:buChar char="Ø"/>
            </a:pPr>
            <a:endParaRPr lang="en-US" sz="1600" dirty="0"/>
          </a:p>
          <a:p>
            <a:pPr marL="212725" defTabSz="912813">
              <a:buClr>
                <a:schemeClr val="accent2"/>
              </a:buClr>
            </a:pPr>
            <a:endParaRPr lang="en-US" sz="1600" dirty="0" smtClean="0"/>
          </a:p>
          <a:p>
            <a:pPr marL="457200" indent="-244475" defTabSz="912813">
              <a:buClr>
                <a:srgbClr val="006600"/>
              </a:buClr>
              <a:buFont typeface="Wingdings" pitchFamily="2" charset="2"/>
              <a:buChar char="Ø"/>
            </a:pPr>
            <a:endParaRPr lang="en-US" sz="1600" dirty="0"/>
          </a:p>
          <a:p>
            <a:pPr marL="212725" defTabSz="912813">
              <a:buClr>
                <a:schemeClr val="accent2"/>
              </a:buClr>
            </a:pPr>
            <a:r>
              <a:rPr lang="en-US" sz="1600" dirty="0"/>
              <a:t> </a:t>
            </a:r>
            <a:endParaRPr lang="en-US" sz="1600" dirty="0" smtClean="0"/>
          </a:p>
          <a:p>
            <a:pPr marL="572725" lvl="3" indent="0" defTabSz="912813">
              <a:buClr>
                <a:srgbClr val="006600"/>
              </a:buClr>
              <a:buNone/>
            </a:pPr>
            <a:endParaRPr lang="en-US" sz="1400" dirty="0"/>
          </a:p>
          <a:p>
            <a:pPr marL="457200" indent="-244475" defTabSz="912813">
              <a:buClr>
                <a:srgbClr val="C00000"/>
              </a:buClr>
              <a:buFont typeface="Wingdings" pitchFamily="2" charset="2"/>
              <a:buChar char="Ø"/>
            </a:pPr>
            <a:r>
              <a:rPr lang="en-US" sz="1600" dirty="0" smtClean="0"/>
              <a:t>Equal numbers of men and women were interviewed in each quota group. </a:t>
            </a:r>
            <a:endParaRPr lang="en-US" sz="1600" dirty="0"/>
          </a:p>
          <a:p>
            <a:pPr marL="457200" indent="-244475" defTabSz="912813">
              <a:buClr>
                <a:srgbClr val="C00000"/>
              </a:buClr>
              <a:buFont typeface="Wingdings" pitchFamily="2" charset="2"/>
              <a:buChar char="Ø"/>
            </a:pPr>
            <a:endParaRPr lang="en-US" sz="1600" dirty="0" smtClean="0"/>
          </a:p>
          <a:p>
            <a:pPr marL="457200" indent="-244475" defTabSz="912813">
              <a:buClr>
                <a:srgbClr val="C00000"/>
              </a:buClr>
              <a:buFont typeface="Wingdings" pitchFamily="2" charset="2"/>
              <a:buChar char="Ø"/>
            </a:pPr>
            <a:r>
              <a:rPr lang="en-US" sz="1600" dirty="0" smtClean="0"/>
              <a:t>The data </a:t>
            </a:r>
            <a:r>
              <a:rPr lang="en-US" sz="1600" dirty="0"/>
              <a:t>was weighted to the population it represents. </a:t>
            </a:r>
          </a:p>
          <a:p>
            <a:pPr marL="498475" indent="-285750" defTabSz="912813">
              <a:buClr>
                <a:srgbClr val="C00000"/>
              </a:buClr>
              <a:buFont typeface="Wingdings" pitchFamily="2" charset="2"/>
              <a:buChar char="Ø"/>
            </a:pPr>
            <a:endParaRPr lang="en-US" sz="1600" dirty="0" smtClean="0"/>
          </a:p>
          <a:p>
            <a:pPr marL="498475" indent="-285750" defTabSz="912813">
              <a:buClr>
                <a:srgbClr val="C00000"/>
              </a:buClr>
              <a:buFont typeface="Wingdings" pitchFamily="2" charset="2"/>
              <a:buChar char="Ø"/>
            </a:pPr>
            <a:r>
              <a:rPr lang="en-US" sz="1600" dirty="0" smtClean="0"/>
              <a:t>I</a:t>
            </a:r>
            <a:r>
              <a:rPr lang="en-US" sz="1600" dirty="0" smtClean="0">
                <a:ea typeface="MS PGothic" pitchFamily="34" charset="-128"/>
              </a:rPr>
              <a:t>nterviewing </a:t>
            </a:r>
            <a:r>
              <a:rPr lang="en-US" sz="1600" dirty="0">
                <a:ea typeface="MS PGothic" pitchFamily="34" charset="-128"/>
              </a:rPr>
              <a:t>took place </a:t>
            </a:r>
            <a:r>
              <a:rPr lang="en-US" sz="1600" dirty="0" smtClean="0">
                <a:ea typeface="MS PGothic" pitchFamily="34" charset="-128"/>
              </a:rPr>
              <a:t>December 13 through December 19, </a:t>
            </a:r>
            <a:r>
              <a:rPr lang="en-US" sz="1600" dirty="0">
                <a:ea typeface="MS PGothic" pitchFamily="34" charset="-128"/>
              </a:rPr>
              <a:t>2012</a:t>
            </a:r>
          </a:p>
          <a:p>
            <a:endParaRPr lang="en-US" sz="1600" dirty="0" smtClean="0"/>
          </a:p>
          <a:p>
            <a:endParaRPr lang="en-US" sz="1600" dirty="0"/>
          </a:p>
          <a:p>
            <a:endParaRPr lang="en-US" sz="1600" dirty="0" smtClean="0"/>
          </a:p>
        </p:txBody>
      </p:sp>
      <p:sp>
        <p:nvSpPr>
          <p:cNvPr id="2" name="Title 1"/>
          <p:cNvSpPr>
            <a:spLocks noGrp="1"/>
          </p:cNvSpPr>
          <p:nvPr>
            <p:ph type="title"/>
          </p:nvPr>
        </p:nvSpPr>
        <p:spPr bwMode="gray"/>
        <p:txBody>
          <a:bodyPr/>
          <a:lstStyle/>
          <a:p>
            <a:r>
              <a:rPr lang="en-US" sz="2400" dirty="0" smtClean="0">
                <a:solidFill>
                  <a:schemeClr val="tx2"/>
                </a:solidFill>
              </a:rPr>
              <a:t>Methodology</a:t>
            </a:r>
            <a:endParaRPr lang="en-US" sz="2400" dirty="0">
              <a:solidFill>
                <a:schemeClr val="tx2"/>
              </a:solidFill>
            </a:endParaRPr>
          </a:p>
        </p:txBody>
      </p:sp>
      <p:graphicFrame>
        <p:nvGraphicFramePr>
          <p:cNvPr id="5" name="Table 4"/>
          <p:cNvGraphicFramePr>
            <a:graphicFrameLocks noGrp="1"/>
          </p:cNvGraphicFramePr>
          <p:nvPr>
            <p:extLst>
              <p:ext uri="{D42A27DB-BD31-4B8C-83A1-F6EECF244321}">
                <p14:modId xmlns:p14="http://schemas.microsoft.com/office/powerpoint/2010/main" xmlns="" val="4113037486"/>
              </p:ext>
            </p:extLst>
          </p:nvPr>
        </p:nvGraphicFramePr>
        <p:xfrm>
          <a:off x="1524000" y="2990187"/>
          <a:ext cx="6504450" cy="1090429"/>
        </p:xfrm>
        <a:graphic>
          <a:graphicData uri="http://schemas.openxmlformats.org/drawingml/2006/table">
            <a:tbl>
              <a:tblPr firstRow="1" bandRow="1">
                <a:tableStyleId>{5C22544A-7EE6-4342-B048-85BDC9FD1C3A}</a:tableStyleId>
              </a:tblPr>
              <a:tblGrid>
                <a:gridCol w="3510708"/>
                <a:gridCol w="2993742"/>
              </a:tblGrid>
              <a:tr h="419869">
                <a:tc>
                  <a:txBody>
                    <a:bodyPr/>
                    <a:lstStyle/>
                    <a:p>
                      <a:endParaRPr lang="en-US" dirty="0"/>
                    </a:p>
                  </a:txBody>
                  <a:tcPr/>
                </a:tc>
                <a:tc>
                  <a:txBody>
                    <a:bodyPr/>
                    <a:lstStyle/>
                    <a:p>
                      <a:pPr algn="ctr"/>
                      <a:r>
                        <a:rPr lang="en-US" dirty="0" smtClean="0"/>
                        <a:t>Number of completes</a:t>
                      </a:r>
                      <a:endParaRPr lang="en-US" dirty="0"/>
                    </a:p>
                  </a:txBody>
                  <a:tcPr anchor="ctr"/>
                </a:tc>
              </a:tr>
              <a:tr h="315742">
                <a:tc>
                  <a:txBody>
                    <a:bodyPr/>
                    <a:lstStyle/>
                    <a:p>
                      <a:pPr marL="0" marR="0" lvl="8" indent="0" algn="l" defTabSz="914400" rtl="0" eaLnBrk="1" fontAlgn="auto" latinLnBrk="0" hangingPunct="1">
                        <a:lnSpc>
                          <a:spcPct val="100000"/>
                        </a:lnSpc>
                        <a:spcBef>
                          <a:spcPts val="0"/>
                        </a:spcBef>
                        <a:spcAft>
                          <a:spcPts val="0"/>
                        </a:spcAft>
                        <a:buClrTx/>
                        <a:buSzTx/>
                        <a:buFontTx/>
                        <a:buNone/>
                        <a:tabLst/>
                        <a:defRPr/>
                      </a:pPr>
                      <a:r>
                        <a:rPr lang="en-US" sz="1600" dirty="0" smtClean="0"/>
                        <a:t>Teens 15 to 17</a:t>
                      </a:r>
                    </a:p>
                  </a:txBody>
                  <a:tcPr/>
                </a:tc>
                <a:tc>
                  <a:txBody>
                    <a:bodyPr/>
                    <a:lstStyle/>
                    <a:p>
                      <a:pPr algn="ctr"/>
                      <a:r>
                        <a:rPr lang="en-US" sz="1600" dirty="0" smtClean="0"/>
                        <a:t>375</a:t>
                      </a:r>
                      <a:endParaRPr lang="en-US" sz="1600" dirty="0"/>
                    </a:p>
                  </a:txBody>
                  <a:tcPr/>
                </a:tc>
              </a:tr>
              <a:tr h="315742">
                <a:tc>
                  <a:txBody>
                    <a:bodyPr/>
                    <a:lstStyle/>
                    <a:p>
                      <a:pPr marL="0" marR="0" lvl="7" indent="0" algn="l" defTabSz="914400" rtl="0" eaLnBrk="1" fontAlgn="auto" latinLnBrk="0" hangingPunct="1">
                        <a:lnSpc>
                          <a:spcPct val="100000"/>
                        </a:lnSpc>
                        <a:spcBef>
                          <a:spcPts val="0"/>
                        </a:spcBef>
                        <a:spcAft>
                          <a:spcPts val="0"/>
                        </a:spcAft>
                        <a:buClrTx/>
                        <a:buSzTx/>
                        <a:buFontTx/>
                        <a:buNone/>
                        <a:tabLst/>
                        <a:defRPr/>
                      </a:pPr>
                      <a:r>
                        <a:rPr lang="en-US" sz="1600" dirty="0" smtClean="0"/>
                        <a:t>Young adults 18 to 22</a:t>
                      </a:r>
                    </a:p>
                  </a:txBody>
                  <a:tcPr/>
                </a:tc>
                <a:tc>
                  <a:txBody>
                    <a:bodyPr/>
                    <a:lstStyle/>
                    <a:p>
                      <a:pPr algn="ctr"/>
                      <a:r>
                        <a:rPr lang="en-US" sz="1600" dirty="0" smtClean="0"/>
                        <a:t>375</a:t>
                      </a:r>
                      <a:endParaRPr lang="en-US" sz="1600" dirty="0"/>
                    </a:p>
                  </a:txBody>
                  <a:tcPr/>
                </a:tc>
              </a:tr>
            </a:tbl>
          </a:graphicData>
        </a:graphic>
      </p:graphicFrame>
    </p:spTree>
    <p:extLst>
      <p:ext uri="{BB962C8B-B14F-4D97-AF65-F5344CB8AC3E}">
        <p14:creationId xmlns:p14="http://schemas.microsoft.com/office/powerpoint/2010/main" xmlns="" val="30319703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en-US" dirty="0" smtClean="0"/>
              <a:t>Key Findings</a:t>
            </a:r>
            <a:endParaRPr lang="en-US" dirty="0"/>
          </a:p>
        </p:txBody>
      </p:sp>
    </p:spTree>
    <p:extLst>
      <p:ext uri="{BB962C8B-B14F-4D97-AF65-F5344CB8AC3E}">
        <p14:creationId xmlns:p14="http://schemas.microsoft.com/office/powerpoint/2010/main" xmlns="" val="18419134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bwMode="gray">
          <a:xfrm>
            <a:off x="323850" y="0"/>
            <a:ext cx="6335713" cy="647402"/>
          </a:xfrm>
          <a:prstGeom prst="rect">
            <a:avLst/>
          </a:prstGeom>
        </p:spPr>
        <p:txBody>
          <a:bodyPr vert="horz" lIns="0" tIns="0" rIns="0" bIns="0" rtlCol="0" anchor="b" anchorCtr="0">
            <a:noAutofit/>
          </a:bodyPr>
          <a:lstStyle>
            <a:lvl1pPr algn="l" defTabSz="914400" rtl="0" eaLnBrk="1" latinLnBrk="0" hangingPunct="1">
              <a:spcBef>
                <a:spcPct val="0"/>
              </a:spcBef>
              <a:buNone/>
              <a:defRPr sz="2000" kern="1200">
                <a:solidFill>
                  <a:schemeClr val="tx1"/>
                </a:solidFill>
                <a:latin typeface="Arial" pitchFamily="34" charset="0"/>
                <a:ea typeface="+mj-ea"/>
                <a:cs typeface="+mj-cs"/>
              </a:defRPr>
            </a:lvl1pPr>
          </a:lstStyle>
          <a:p>
            <a:r>
              <a:rPr lang="en-US" dirty="0" smtClean="0"/>
              <a:t>Key Findings: The Problem</a:t>
            </a:r>
            <a:endParaRPr lang="en-US" dirty="0"/>
          </a:p>
        </p:txBody>
      </p:sp>
      <p:sp>
        <p:nvSpPr>
          <p:cNvPr id="7" name="Content Placeholder 3"/>
          <p:cNvSpPr>
            <a:spLocks noGrp="1"/>
          </p:cNvSpPr>
          <p:nvPr>
            <p:ph sz="quarter" idx="13"/>
          </p:nvPr>
        </p:nvSpPr>
        <p:spPr bwMode="gray">
          <a:xfrm>
            <a:off x="285428" y="1066800"/>
            <a:ext cx="8629972" cy="5027389"/>
          </a:xfrm>
        </p:spPr>
        <p:txBody>
          <a:bodyPr/>
          <a:lstStyle/>
          <a:p>
            <a:pPr marL="285750" indent="-285750">
              <a:buClr>
                <a:srgbClr val="C00000"/>
              </a:buClr>
              <a:buFont typeface="Wingdings" pitchFamily="2" charset="2"/>
              <a:buChar char="Ø"/>
            </a:pPr>
            <a:r>
              <a:rPr lang="en-US" b="1" dirty="0" smtClean="0"/>
              <a:t>Dating violence and sexual assault  are a disturbing  reality in </a:t>
            </a:r>
            <a:r>
              <a:rPr lang="en-US" b="1" dirty="0"/>
              <a:t>the lives of </a:t>
            </a:r>
            <a:r>
              <a:rPr lang="en-US" b="1" dirty="0" smtClean="0"/>
              <a:t>young</a:t>
            </a:r>
            <a:r>
              <a:rPr lang="en-US" b="1" dirty="0"/>
              <a:t> people between the ages of </a:t>
            </a:r>
            <a:r>
              <a:rPr lang="en-US" b="1" dirty="0" smtClean="0"/>
              <a:t>15-22.  One-in-two of every young man and woman in this county  knows a victim of either dating violence </a:t>
            </a:r>
            <a:r>
              <a:rPr lang="en-US" b="1" u="sng" dirty="0" smtClean="0"/>
              <a:t>or</a:t>
            </a:r>
            <a:r>
              <a:rPr lang="en-US" b="1" dirty="0" smtClean="0"/>
              <a:t> sexual assault (51%)</a:t>
            </a:r>
          </a:p>
          <a:p>
            <a:pPr>
              <a:buClr>
                <a:srgbClr val="C00000"/>
              </a:buClr>
            </a:pPr>
            <a:endParaRPr lang="en-US" b="1" dirty="0" smtClean="0"/>
          </a:p>
          <a:p>
            <a:pPr marL="825750" lvl="4" indent="-285750">
              <a:spcBef>
                <a:spcPts val="0"/>
              </a:spcBef>
              <a:buClr>
                <a:srgbClr val="C00000"/>
              </a:buClr>
              <a:buFont typeface="Wingdings" pitchFamily="2" charset="2"/>
              <a:buChar char="ü"/>
            </a:pPr>
            <a:r>
              <a:rPr lang="en-US" sz="1400" dirty="0" smtClean="0"/>
              <a:t>44% know someone who has been a victim of dating violence; 30% know someone who has been a  victim of sexual assault</a:t>
            </a:r>
          </a:p>
          <a:p>
            <a:pPr lvl="4" indent="0">
              <a:spcBef>
                <a:spcPts val="0"/>
              </a:spcBef>
              <a:buClr>
                <a:srgbClr val="C00000"/>
              </a:buClr>
              <a:buNone/>
            </a:pPr>
            <a:endParaRPr lang="en-US" sz="1400" dirty="0" smtClean="0"/>
          </a:p>
          <a:p>
            <a:pPr marL="825750" lvl="4" indent="-285750">
              <a:spcBef>
                <a:spcPts val="0"/>
              </a:spcBef>
              <a:buClr>
                <a:srgbClr val="C00000"/>
              </a:buClr>
              <a:buFont typeface="Wingdings" pitchFamily="2" charset="2"/>
              <a:buChar char="ü"/>
            </a:pPr>
            <a:r>
              <a:rPr lang="en-US" sz="1400" dirty="0" smtClean="0"/>
              <a:t>One-in-two young women (51%) say they know a victim of </a:t>
            </a:r>
            <a:r>
              <a:rPr lang="en-US" sz="1400" u="sng" dirty="0" smtClean="0"/>
              <a:t>dating violence</a:t>
            </a:r>
            <a:endParaRPr lang="en-US" sz="1400" dirty="0" smtClean="0"/>
          </a:p>
          <a:p>
            <a:pPr marL="825750" lvl="4" indent="-285750">
              <a:spcBef>
                <a:spcPts val="0"/>
              </a:spcBef>
              <a:buClr>
                <a:srgbClr val="C00000"/>
              </a:buClr>
              <a:buFont typeface="Wingdings" pitchFamily="2" charset="2"/>
              <a:buChar char="ü"/>
            </a:pPr>
            <a:endParaRPr lang="en-US" sz="1400" dirty="0" smtClean="0"/>
          </a:p>
          <a:p>
            <a:pPr marL="825750" lvl="4" indent="-285750">
              <a:spcBef>
                <a:spcPts val="0"/>
              </a:spcBef>
              <a:buClr>
                <a:srgbClr val="C00000"/>
              </a:buClr>
              <a:buFont typeface="Wingdings" pitchFamily="2" charset="2"/>
              <a:buChar char="ü"/>
            </a:pPr>
            <a:r>
              <a:rPr lang="en-US" sz="1400" dirty="0" smtClean="0"/>
              <a:t>Young men are less likely to know victims; yet, a surprising 1-in-3 young men say they know a victim of dating violence (36%) and 1-in-4 know a victim of sexual assault (25%)</a:t>
            </a:r>
          </a:p>
          <a:p>
            <a:pPr marL="825750" lvl="4" indent="-285750">
              <a:spcBef>
                <a:spcPts val="0"/>
              </a:spcBef>
              <a:buClr>
                <a:srgbClr val="C00000"/>
              </a:buClr>
              <a:buFont typeface="Wingdings" pitchFamily="2" charset="2"/>
              <a:buChar char="ü"/>
            </a:pPr>
            <a:endParaRPr lang="en-US" sz="1400" dirty="0"/>
          </a:p>
          <a:p>
            <a:pPr marL="825750" lvl="4" indent="-285750">
              <a:spcBef>
                <a:spcPts val="0"/>
              </a:spcBef>
              <a:buClr>
                <a:srgbClr val="C00000"/>
              </a:buClr>
              <a:buFont typeface="Wingdings" pitchFamily="2" charset="2"/>
              <a:buChar char="ü"/>
            </a:pPr>
            <a:r>
              <a:rPr lang="en-US" sz="1400" dirty="0" smtClean="0"/>
              <a:t>Sexual assault has a far more personal impact on young women than young men: 1-in-6 young women self-report having personally been a victim of sexual assault, versus 1-in-50 young men</a:t>
            </a:r>
            <a:r>
              <a:rPr lang="en-US" sz="1400" dirty="0"/>
              <a:t/>
            </a:r>
            <a:br>
              <a:rPr lang="en-US" sz="1400" dirty="0"/>
            </a:br>
            <a:endParaRPr lang="en-US" sz="1400" dirty="0"/>
          </a:p>
        </p:txBody>
      </p:sp>
    </p:spTree>
    <p:extLst>
      <p:ext uri="{BB962C8B-B14F-4D97-AF65-F5344CB8AC3E}">
        <p14:creationId xmlns:p14="http://schemas.microsoft.com/office/powerpoint/2010/main" xmlns="" val="23628028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bwMode="gray">
          <a:xfrm>
            <a:off x="323850" y="0"/>
            <a:ext cx="6335713" cy="647402"/>
          </a:xfrm>
          <a:prstGeom prst="rect">
            <a:avLst/>
          </a:prstGeom>
        </p:spPr>
        <p:txBody>
          <a:bodyPr vert="horz" lIns="0" tIns="0" rIns="0" bIns="0" rtlCol="0" anchor="b" anchorCtr="0">
            <a:noAutofit/>
          </a:bodyPr>
          <a:lstStyle>
            <a:lvl1pPr algn="l" defTabSz="914400" rtl="0" eaLnBrk="1" latinLnBrk="0" hangingPunct="1">
              <a:spcBef>
                <a:spcPct val="0"/>
              </a:spcBef>
              <a:buNone/>
              <a:defRPr sz="2000" kern="1200">
                <a:solidFill>
                  <a:schemeClr val="tx1"/>
                </a:solidFill>
                <a:latin typeface="Arial" pitchFamily="34" charset="0"/>
                <a:ea typeface="+mj-ea"/>
                <a:cs typeface="+mj-cs"/>
              </a:defRPr>
            </a:lvl1pPr>
          </a:lstStyle>
          <a:p>
            <a:r>
              <a:rPr lang="en-US" dirty="0" smtClean="0"/>
              <a:t>Key Findings: The Problem</a:t>
            </a:r>
            <a:endParaRPr lang="en-US" dirty="0"/>
          </a:p>
        </p:txBody>
      </p:sp>
      <p:sp>
        <p:nvSpPr>
          <p:cNvPr id="6" name="Content Placeholder 3"/>
          <p:cNvSpPr>
            <a:spLocks noGrp="1"/>
          </p:cNvSpPr>
          <p:nvPr>
            <p:ph sz="quarter" idx="13"/>
          </p:nvPr>
        </p:nvSpPr>
        <p:spPr bwMode="gray">
          <a:xfrm>
            <a:off x="285428" y="992411"/>
            <a:ext cx="8629972" cy="5027389"/>
          </a:xfrm>
        </p:spPr>
        <p:txBody>
          <a:bodyPr/>
          <a:lstStyle/>
          <a:p>
            <a:pPr marL="285750" indent="-285750">
              <a:buClr>
                <a:srgbClr val="C00000"/>
              </a:buClr>
              <a:buFont typeface="Wingdings" pitchFamily="2" charset="2"/>
              <a:buChar char="Ø"/>
            </a:pPr>
            <a:r>
              <a:rPr lang="en-US" b="1" dirty="0" smtClean="0"/>
              <a:t>Many are willing to help, but  young people don’t know how and significant  numbers are just not intervening</a:t>
            </a:r>
            <a:br>
              <a:rPr lang="en-US" b="1" dirty="0" smtClean="0"/>
            </a:br>
            <a:endParaRPr lang="en-US" b="1" dirty="0" smtClean="0"/>
          </a:p>
          <a:p>
            <a:pPr marL="825750" lvl="4" indent="-285750">
              <a:spcBef>
                <a:spcPts val="0"/>
              </a:spcBef>
              <a:buClr>
                <a:srgbClr val="C00000"/>
              </a:buClr>
              <a:buFont typeface="Wingdings" pitchFamily="2" charset="2"/>
              <a:buChar char="ü"/>
            </a:pPr>
            <a:r>
              <a:rPr lang="en-US" sz="1400" dirty="0" smtClean="0"/>
              <a:t>Of those who have known a victim of dating abuse/violence, more than half intervened (54%).  The majority of those who did </a:t>
            </a:r>
            <a:r>
              <a:rPr lang="en-US" sz="1400" i="1" dirty="0" smtClean="0"/>
              <a:t>not</a:t>
            </a:r>
            <a:r>
              <a:rPr lang="en-US" sz="1400" dirty="0" smtClean="0"/>
              <a:t> intervene at the time say they would if they could go back (60%)</a:t>
            </a:r>
          </a:p>
          <a:p>
            <a:pPr marL="825750" lvl="4" indent="-285750">
              <a:spcBef>
                <a:spcPts val="0"/>
              </a:spcBef>
              <a:buClr>
                <a:srgbClr val="C00000"/>
              </a:buClr>
              <a:buFont typeface="Wingdings" pitchFamily="2" charset="2"/>
              <a:buChar char="ü"/>
            </a:pPr>
            <a:endParaRPr lang="en-US" sz="1400" dirty="0" smtClean="0"/>
          </a:p>
          <a:p>
            <a:pPr marL="825750" lvl="4" indent="-285750">
              <a:spcBef>
                <a:spcPts val="0"/>
              </a:spcBef>
              <a:buClr>
                <a:srgbClr val="C00000"/>
              </a:buClr>
              <a:buFont typeface="Wingdings" pitchFamily="2" charset="2"/>
              <a:buChar char="ü"/>
            </a:pPr>
            <a:r>
              <a:rPr lang="en-US" sz="1400" dirty="0" smtClean="0"/>
              <a:t>Yet, in contrast, fully 46% of those who have known a victim of dating abuse/violence </a:t>
            </a:r>
            <a:r>
              <a:rPr lang="en-US" sz="1400" u="sng" dirty="0" smtClean="0"/>
              <a:t>did not </a:t>
            </a:r>
            <a:r>
              <a:rPr lang="en-US" sz="1400" dirty="0" smtClean="0"/>
              <a:t>intervene </a:t>
            </a:r>
          </a:p>
          <a:p>
            <a:pPr lvl="4" indent="0">
              <a:spcBef>
                <a:spcPts val="0"/>
              </a:spcBef>
              <a:buClr>
                <a:srgbClr val="C00000"/>
              </a:buClr>
              <a:buNone/>
            </a:pPr>
            <a:endParaRPr lang="en-US" sz="1400" dirty="0" smtClean="0"/>
          </a:p>
          <a:p>
            <a:pPr marL="825750" lvl="4" indent="-285750">
              <a:spcBef>
                <a:spcPts val="0"/>
              </a:spcBef>
              <a:buClr>
                <a:srgbClr val="C00000"/>
              </a:buClr>
              <a:buFont typeface="Wingdings" pitchFamily="2" charset="2"/>
              <a:buChar char="ü"/>
            </a:pPr>
            <a:r>
              <a:rPr lang="en-US" sz="1400" dirty="0"/>
              <a:t>And even greater </a:t>
            </a:r>
            <a:r>
              <a:rPr lang="en-US" sz="1400" dirty="0" smtClean="0"/>
              <a:t>numbers </a:t>
            </a:r>
            <a:r>
              <a:rPr lang="en-US" sz="1400" dirty="0"/>
              <a:t>say it would be difficult for them to do so. More than half (53%) say it would be hard for them to step in and help someone who is the victim of dating abuse/violence </a:t>
            </a:r>
            <a:r>
              <a:rPr lang="en-US" sz="1400" u="sng" dirty="0"/>
              <a:t>or</a:t>
            </a:r>
            <a:r>
              <a:rPr lang="en-US" sz="1400" dirty="0"/>
              <a:t> sexual </a:t>
            </a:r>
            <a:r>
              <a:rPr lang="en-US" sz="1400" dirty="0" smtClean="0"/>
              <a:t>assault</a:t>
            </a:r>
          </a:p>
          <a:p>
            <a:pPr lvl="4" indent="0">
              <a:spcBef>
                <a:spcPts val="0"/>
              </a:spcBef>
              <a:buClr>
                <a:srgbClr val="C00000"/>
              </a:buClr>
              <a:buNone/>
            </a:pPr>
            <a:endParaRPr lang="en-US" sz="1400" dirty="0" smtClean="0"/>
          </a:p>
          <a:p>
            <a:pPr marL="825750" lvl="4" indent="-285750">
              <a:spcBef>
                <a:spcPts val="0"/>
              </a:spcBef>
              <a:buClr>
                <a:srgbClr val="C00000"/>
              </a:buClr>
              <a:buFont typeface="Wingdings" pitchFamily="2" charset="2"/>
              <a:buChar char="ü"/>
            </a:pPr>
            <a:r>
              <a:rPr lang="en-US" sz="1400" dirty="0"/>
              <a:t>One factor making it difficult may be a lack of tools: 40% said they would not know </a:t>
            </a:r>
            <a:r>
              <a:rPr lang="en-US" sz="1400" i="1" dirty="0"/>
              <a:t>what to do</a:t>
            </a:r>
            <a:r>
              <a:rPr lang="en-US" sz="1400" dirty="0"/>
              <a:t> if they were to witness dating abuse or sexual </a:t>
            </a:r>
            <a:r>
              <a:rPr lang="en-US" sz="1400" dirty="0" smtClean="0"/>
              <a:t>assault</a:t>
            </a:r>
          </a:p>
          <a:p>
            <a:pPr lvl="4" indent="0">
              <a:spcBef>
                <a:spcPts val="0"/>
              </a:spcBef>
              <a:buClr>
                <a:srgbClr val="C00000"/>
              </a:buClr>
              <a:buNone/>
            </a:pPr>
            <a:endParaRPr lang="en-US" sz="1400" dirty="0" smtClean="0"/>
          </a:p>
          <a:p>
            <a:pPr marL="825750" lvl="4" indent="-285750">
              <a:spcBef>
                <a:spcPts val="0"/>
              </a:spcBef>
              <a:buClr>
                <a:srgbClr val="C00000"/>
              </a:buClr>
              <a:buFont typeface="Wingdings" pitchFamily="2" charset="2"/>
              <a:buChar char="ü"/>
            </a:pPr>
            <a:r>
              <a:rPr lang="en-US" sz="1400" dirty="0" smtClean="0"/>
              <a:t>Specifically, young people need advice on how to </a:t>
            </a:r>
            <a:r>
              <a:rPr lang="en-US" sz="1400" i="1" dirty="0" smtClean="0"/>
              <a:t>safely</a:t>
            </a:r>
            <a:r>
              <a:rPr lang="en-US" sz="1400" dirty="0" smtClean="0"/>
              <a:t> step-in to abusive situations: more than 1-in-3 say being “afraid to get hurt physically” could prevent them from intervening</a:t>
            </a:r>
          </a:p>
          <a:p>
            <a:pPr marL="825750" lvl="4" indent="-285750">
              <a:spcBef>
                <a:spcPts val="0"/>
              </a:spcBef>
              <a:buClr>
                <a:srgbClr val="C00000"/>
              </a:buClr>
              <a:buFont typeface="Wingdings" pitchFamily="2" charset="2"/>
              <a:buChar char="ü"/>
            </a:pPr>
            <a:endParaRPr lang="en-US" sz="1400" dirty="0" smtClean="0"/>
          </a:p>
          <a:p>
            <a:pPr marL="825750" lvl="4" indent="-285750">
              <a:spcBef>
                <a:spcPts val="0"/>
              </a:spcBef>
              <a:buClr>
                <a:srgbClr val="C00000"/>
              </a:buClr>
              <a:buFont typeface="Wingdings" pitchFamily="2" charset="2"/>
              <a:buChar char="ü"/>
            </a:pPr>
            <a:r>
              <a:rPr lang="en-US" sz="1400" dirty="0" smtClean="0"/>
              <a:t>There has been significant change in attitudes and acceptance of abusive behavior: only 19% say they did not intervene because they consider abuse a private matter – which is a big societal change from only a short time ago when police did not even respond to “domestic incidents” citing they were private family matters</a:t>
            </a:r>
            <a:br>
              <a:rPr lang="en-US" sz="1400" dirty="0" smtClean="0"/>
            </a:br>
            <a:endParaRPr lang="en-US" sz="1400" dirty="0"/>
          </a:p>
        </p:txBody>
      </p:sp>
    </p:spTree>
    <p:extLst>
      <p:ext uri="{BB962C8B-B14F-4D97-AF65-F5344CB8AC3E}">
        <p14:creationId xmlns:p14="http://schemas.microsoft.com/office/powerpoint/2010/main" xmlns="" val="24746558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bwMode="gray">
          <a:xfrm>
            <a:off x="323850" y="0"/>
            <a:ext cx="6335713" cy="647402"/>
          </a:xfrm>
          <a:prstGeom prst="rect">
            <a:avLst/>
          </a:prstGeom>
        </p:spPr>
        <p:txBody>
          <a:bodyPr vert="horz" lIns="0" tIns="0" rIns="0" bIns="0" rtlCol="0" anchor="b" anchorCtr="0">
            <a:noAutofit/>
          </a:bodyPr>
          <a:lstStyle>
            <a:lvl1pPr algn="l" defTabSz="914400" rtl="0" eaLnBrk="1" latinLnBrk="0" hangingPunct="1">
              <a:spcBef>
                <a:spcPct val="0"/>
              </a:spcBef>
              <a:buNone/>
              <a:defRPr sz="2000" kern="1200">
                <a:solidFill>
                  <a:schemeClr val="tx1"/>
                </a:solidFill>
                <a:latin typeface="Arial" pitchFamily="34" charset="0"/>
                <a:ea typeface="+mj-ea"/>
                <a:cs typeface="+mj-cs"/>
              </a:defRPr>
            </a:lvl1pPr>
          </a:lstStyle>
          <a:p>
            <a:r>
              <a:rPr lang="en-US" dirty="0" smtClean="0"/>
              <a:t>Key Findings: The Opportunities</a:t>
            </a:r>
            <a:endParaRPr lang="en-US" dirty="0"/>
          </a:p>
        </p:txBody>
      </p:sp>
      <p:sp>
        <p:nvSpPr>
          <p:cNvPr id="6" name="Content Placeholder 3"/>
          <p:cNvSpPr>
            <a:spLocks noGrp="1"/>
          </p:cNvSpPr>
          <p:nvPr>
            <p:ph sz="quarter" idx="13"/>
          </p:nvPr>
        </p:nvSpPr>
        <p:spPr bwMode="gray">
          <a:xfrm>
            <a:off x="285428" y="1066800"/>
            <a:ext cx="8629972" cy="5027389"/>
          </a:xfrm>
        </p:spPr>
        <p:txBody>
          <a:bodyPr/>
          <a:lstStyle/>
          <a:p>
            <a:pPr marL="285750" indent="-285750">
              <a:buClr>
                <a:srgbClr val="C00000"/>
              </a:buClr>
              <a:buFont typeface="Wingdings" pitchFamily="2" charset="2"/>
              <a:buChar char="Ø"/>
            </a:pPr>
            <a:r>
              <a:rPr lang="en-US" b="1" dirty="0" smtClean="0"/>
              <a:t>Build awareness of own actions: Every action has a consequence</a:t>
            </a:r>
          </a:p>
          <a:p>
            <a:pPr>
              <a:buClr>
                <a:srgbClr val="C00000"/>
              </a:buClr>
            </a:pPr>
            <a:endParaRPr lang="en-US" b="1" dirty="0" smtClean="0"/>
          </a:p>
          <a:p>
            <a:pPr marL="825750" lvl="4" indent="-285750">
              <a:spcBef>
                <a:spcPts val="0"/>
              </a:spcBef>
              <a:buClr>
                <a:srgbClr val="C00000"/>
              </a:buClr>
              <a:buFont typeface="Wingdings" pitchFamily="2" charset="2"/>
              <a:buChar char="ü"/>
            </a:pPr>
            <a:r>
              <a:rPr lang="en-US" sz="1400" dirty="0" smtClean="0"/>
              <a:t>One-in-ten have hit their significant others (9%). Young women  are three times as likely as young men  to report having done so (14% vs. 5%)</a:t>
            </a:r>
            <a:endParaRPr lang="en-US" sz="1400" dirty="0"/>
          </a:p>
          <a:p>
            <a:pPr lvl="4" indent="0">
              <a:spcBef>
                <a:spcPts val="0"/>
              </a:spcBef>
              <a:buClr>
                <a:srgbClr val="C00000"/>
              </a:buClr>
              <a:buNone/>
            </a:pPr>
            <a:endParaRPr lang="en-US" sz="1400" dirty="0" smtClean="0"/>
          </a:p>
          <a:p>
            <a:pPr marL="825750" lvl="4" indent="-285750">
              <a:spcBef>
                <a:spcPts val="0"/>
              </a:spcBef>
              <a:buClr>
                <a:srgbClr val="C00000"/>
              </a:buClr>
              <a:buFont typeface="Wingdings" pitchFamily="2" charset="2"/>
              <a:buChar char="ü"/>
            </a:pPr>
            <a:r>
              <a:rPr lang="en-US" sz="1400" dirty="0" smtClean="0"/>
              <a:t>The overwhelming majority of these young people did not think they would ever be capable of hitting a significant other beforehand (76%) – similar to the 86% of those who </a:t>
            </a:r>
            <a:r>
              <a:rPr lang="en-US" sz="1400" i="1" dirty="0" smtClean="0"/>
              <a:t>haven’t</a:t>
            </a:r>
            <a:r>
              <a:rPr lang="en-US" sz="1400" dirty="0" smtClean="0"/>
              <a:t> hit who don’t think they are capable</a:t>
            </a:r>
          </a:p>
          <a:p>
            <a:pPr marL="825750" lvl="4" indent="-285750">
              <a:spcBef>
                <a:spcPts val="0"/>
              </a:spcBef>
              <a:buClr>
                <a:srgbClr val="C00000"/>
              </a:buClr>
              <a:buFont typeface="Wingdings" pitchFamily="2" charset="2"/>
              <a:buChar char="ü"/>
            </a:pPr>
            <a:endParaRPr lang="en-US" sz="1400" dirty="0"/>
          </a:p>
          <a:p>
            <a:pPr marL="825750" lvl="4" indent="-285750">
              <a:spcBef>
                <a:spcPts val="0"/>
              </a:spcBef>
              <a:buClr>
                <a:srgbClr val="C00000"/>
              </a:buClr>
              <a:buFont typeface="Wingdings" pitchFamily="2" charset="2"/>
              <a:buChar char="ü"/>
            </a:pPr>
            <a:r>
              <a:rPr lang="en-US" sz="1400" dirty="0" smtClean="0"/>
              <a:t>Though the numbers who report hitting a partner is under 10%, when asked </a:t>
            </a:r>
            <a:r>
              <a:rPr lang="en-US" sz="1400" i="1" dirty="0" smtClean="0"/>
              <a:t>why</a:t>
            </a:r>
            <a:r>
              <a:rPr lang="en-US" sz="1400" dirty="0" smtClean="0"/>
              <a:t> they’ve hit, the primary reason is “they hit me first” (59%</a:t>
            </a:r>
            <a:r>
              <a:rPr lang="en-US" sz="1400" baseline="30000" dirty="0" smtClean="0"/>
              <a:t>1</a:t>
            </a:r>
            <a:r>
              <a:rPr lang="en-US" sz="1400" dirty="0" smtClean="0"/>
              <a:t>)</a:t>
            </a:r>
          </a:p>
          <a:p>
            <a:pPr marL="825750" lvl="4" indent="-285750">
              <a:spcBef>
                <a:spcPts val="0"/>
              </a:spcBef>
              <a:buClr>
                <a:srgbClr val="C00000"/>
              </a:buClr>
              <a:buFont typeface="Wingdings" pitchFamily="2" charset="2"/>
              <a:buChar char="ü"/>
            </a:pPr>
            <a:endParaRPr lang="en-US" sz="1400" dirty="0"/>
          </a:p>
          <a:p>
            <a:pPr marL="825750" lvl="4" indent="-285750">
              <a:spcBef>
                <a:spcPts val="0"/>
              </a:spcBef>
              <a:buClr>
                <a:srgbClr val="C00000"/>
              </a:buClr>
              <a:buFont typeface="Wingdings" pitchFamily="2" charset="2"/>
              <a:buChar char="ü"/>
            </a:pPr>
            <a:r>
              <a:rPr lang="en-US" sz="1400" dirty="0" smtClean="0"/>
              <a:t>These young people lack a full understanding that abusive behavior is reactionary: arguments can quickly escalate to abuse. There is a need to create a greater awareness of the consequences of one’s actions</a:t>
            </a:r>
            <a:r>
              <a:rPr lang="en-US" sz="1400" dirty="0"/>
              <a:t/>
            </a:r>
            <a:br>
              <a:rPr lang="en-US" sz="1400" dirty="0"/>
            </a:br>
            <a:endParaRPr lang="en-US" sz="1400" dirty="0"/>
          </a:p>
        </p:txBody>
      </p:sp>
      <p:sp>
        <p:nvSpPr>
          <p:cNvPr id="7" name="TextBox 6"/>
          <p:cNvSpPr txBox="1"/>
          <p:nvPr/>
        </p:nvSpPr>
        <p:spPr>
          <a:xfrm>
            <a:off x="323850" y="6324600"/>
            <a:ext cx="7981950" cy="306611"/>
          </a:xfrm>
          <a:prstGeom prst="rect">
            <a:avLst/>
          </a:prstGeom>
          <a:noFill/>
        </p:spPr>
        <p:txBody>
          <a:bodyPr wrap="square" lIns="0" tIns="0" rIns="0" bIns="0" rtlCol="0">
            <a:noAutofit/>
          </a:bodyPr>
          <a:lstStyle/>
          <a:p>
            <a:pPr>
              <a:spcBef>
                <a:spcPts val="300"/>
              </a:spcBef>
            </a:pPr>
            <a:r>
              <a:rPr lang="en-US" sz="1200" baseline="30000" dirty="0" smtClean="0">
                <a:latin typeface="Arial" pitchFamily="34" charset="0"/>
                <a:cs typeface="Arial" pitchFamily="34" charset="0"/>
              </a:rPr>
              <a:t>1</a:t>
            </a:r>
            <a:r>
              <a:rPr lang="en-US" sz="1200" dirty="0" smtClean="0">
                <a:latin typeface="Arial" pitchFamily="34" charset="0"/>
                <a:cs typeface="Arial" pitchFamily="34" charset="0"/>
              </a:rPr>
              <a:t>Please note, this question was only asked among those who have hit and has a small base size of 39</a:t>
            </a:r>
            <a:endParaRPr lang="en-US" sz="1200" baseline="30000" dirty="0" smtClean="0">
              <a:latin typeface="Arial" pitchFamily="34" charset="0"/>
              <a:cs typeface="Arial" pitchFamily="34" charset="0"/>
            </a:endParaRPr>
          </a:p>
        </p:txBody>
      </p:sp>
    </p:spTree>
    <p:extLst>
      <p:ext uri="{BB962C8B-B14F-4D97-AF65-F5344CB8AC3E}">
        <p14:creationId xmlns:p14="http://schemas.microsoft.com/office/powerpoint/2010/main" xmlns="" val="37092291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2"/>
          </p:nvPr>
        </p:nvSpPr>
        <p:spPr/>
        <p:txBody>
          <a:bodyPr/>
          <a:lstStyle/>
          <a:p>
            <a:endParaRPr lang="en-US" dirty="0"/>
          </a:p>
        </p:txBody>
      </p:sp>
      <p:sp>
        <p:nvSpPr>
          <p:cNvPr id="6" name="Title 1"/>
          <p:cNvSpPr txBox="1">
            <a:spLocks/>
          </p:cNvSpPr>
          <p:nvPr/>
        </p:nvSpPr>
        <p:spPr bwMode="gray">
          <a:xfrm>
            <a:off x="323850" y="0"/>
            <a:ext cx="6335713" cy="647402"/>
          </a:xfrm>
          <a:prstGeom prst="rect">
            <a:avLst/>
          </a:prstGeom>
        </p:spPr>
        <p:txBody>
          <a:bodyPr vert="horz" lIns="0" tIns="0" rIns="0" bIns="0" rtlCol="0" anchor="b" anchorCtr="0">
            <a:noAutofit/>
          </a:bodyPr>
          <a:lstStyle>
            <a:lvl1pPr algn="l" defTabSz="914400" rtl="0" eaLnBrk="1" latinLnBrk="0" hangingPunct="1">
              <a:spcBef>
                <a:spcPct val="0"/>
              </a:spcBef>
              <a:buNone/>
              <a:defRPr sz="2000" kern="1200">
                <a:solidFill>
                  <a:schemeClr val="tx1"/>
                </a:solidFill>
                <a:latin typeface="Arial" pitchFamily="34" charset="0"/>
                <a:ea typeface="+mj-ea"/>
                <a:cs typeface="+mj-cs"/>
              </a:defRPr>
            </a:lvl1pPr>
          </a:lstStyle>
          <a:p>
            <a:r>
              <a:rPr lang="en-US" dirty="0" smtClean="0"/>
              <a:t>Key Findings: The Opportunities</a:t>
            </a:r>
            <a:endParaRPr lang="en-US" dirty="0"/>
          </a:p>
        </p:txBody>
      </p:sp>
      <p:sp>
        <p:nvSpPr>
          <p:cNvPr id="7" name="Content Placeholder 3"/>
          <p:cNvSpPr>
            <a:spLocks noGrp="1"/>
          </p:cNvSpPr>
          <p:nvPr>
            <p:ph sz="quarter" idx="13"/>
          </p:nvPr>
        </p:nvSpPr>
        <p:spPr bwMode="gray">
          <a:xfrm>
            <a:off x="285428" y="1066800"/>
            <a:ext cx="8629972" cy="5027389"/>
          </a:xfrm>
        </p:spPr>
        <p:txBody>
          <a:bodyPr/>
          <a:lstStyle/>
          <a:p>
            <a:pPr marL="285750" indent="-285750">
              <a:buClr>
                <a:srgbClr val="C00000"/>
              </a:buClr>
              <a:buFont typeface="Wingdings" pitchFamily="2" charset="2"/>
              <a:buChar char="Ø"/>
            </a:pPr>
            <a:r>
              <a:rPr lang="en-US" b="1" dirty="0" smtClean="0"/>
              <a:t>There is a critical window of opportunity to educate young women </a:t>
            </a:r>
          </a:p>
          <a:p>
            <a:pPr lvl="4" indent="0">
              <a:spcBef>
                <a:spcPts val="0"/>
              </a:spcBef>
              <a:buClr>
                <a:srgbClr val="C00000"/>
              </a:buClr>
              <a:buNone/>
            </a:pPr>
            <a:endParaRPr lang="en-US" sz="1400" dirty="0" smtClean="0"/>
          </a:p>
          <a:p>
            <a:pPr marL="825750" lvl="4" indent="-285750">
              <a:spcBef>
                <a:spcPts val="0"/>
              </a:spcBef>
              <a:buClr>
                <a:srgbClr val="C00000"/>
              </a:buClr>
              <a:buFont typeface="Wingdings" pitchFamily="2" charset="2"/>
              <a:buChar char="ü"/>
            </a:pPr>
            <a:r>
              <a:rPr lang="en-US" sz="1400" dirty="0" smtClean="0"/>
              <a:t>Far more females (aged 18 - 22) than teens (aged 15 -17) know someone who has been a victim of dating abuse (58% vs. 40%) or sexual assault (42% vs. 25%).  </a:t>
            </a:r>
            <a:r>
              <a:rPr lang="en-US" sz="1400" dirty="0"/>
              <a:t>This data underscores the rapid changes </a:t>
            </a:r>
            <a:r>
              <a:rPr lang="en-US" sz="1400" dirty="0" smtClean="0"/>
              <a:t>females experience </a:t>
            </a:r>
            <a:r>
              <a:rPr lang="en-US" sz="1400" dirty="0"/>
              <a:t>themselves and observe around them in these early formative years </a:t>
            </a:r>
          </a:p>
          <a:p>
            <a:pPr marL="825750" lvl="4" indent="-285750">
              <a:spcBef>
                <a:spcPts val="0"/>
              </a:spcBef>
              <a:buClr>
                <a:srgbClr val="C00000"/>
              </a:buClr>
              <a:buFont typeface="Wingdings" pitchFamily="2" charset="2"/>
              <a:buChar char="ü"/>
            </a:pPr>
            <a:endParaRPr lang="en-US" sz="1400" dirty="0"/>
          </a:p>
          <a:p>
            <a:pPr marL="825750" lvl="4" indent="-285750">
              <a:spcBef>
                <a:spcPts val="0"/>
              </a:spcBef>
              <a:buClr>
                <a:srgbClr val="C00000"/>
              </a:buClr>
              <a:buFont typeface="Wingdings" pitchFamily="2" charset="2"/>
              <a:buChar char="ü"/>
            </a:pPr>
            <a:r>
              <a:rPr lang="en-US" sz="1400" dirty="0" smtClean="0"/>
              <a:t>Not only are females between the age of 18 - 22 more likely than</a:t>
            </a:r>
            <a:r>
              <a:rPr lang="en-US" sz="1400" dirty="0"/>
              <a:t> </a:t>
            </a:r>
            <a:r>
              <a:rPr lang="en-US" sz="1400" dirty="0" smtClean="0"/>
              <a:t>15-17 year </a:t>
            </a:r>
            <a:r>
              <a:rPr lang="en-US" sz="1400" dirty="0"/>
              <a:t>old females  </a:t>
            </a:r>
            <a:r>
              <a:rPr lang="en-US" sz="1400" dirty="0" smtClean="0"/>
              <a:t>to know someone who was a victim of sexual assault, they are at least three times more likely to have personally been a victim (22% vs. 6%)</a:t>
            </a:r>
          </a:p>
          <a:p>
            <a:pPr marL="825750" lvl="4" indent="-285750">
              <a:spcBef>
                <a:spcPts val="0"/>
              </a:spcBef>
              <a:buClr>
                <a:srgbClr val="C00000"/>
              </a:buClr>
              <a:buFont typeface="Wingdings" pitchFamily="2" charset="2"/>
              <a:buChar char="ü"/>
            </a:pPr>
            <a:endParaRPr lang="en-US" sz="1400" dirty="0"/>
          </a:p>
          <a:p>
            <a:pPr marL="825750" lvl="4" indent="-285750">
              <a:spcBef>
                <a:spcPts val="0"/>
              </a:spcBef>
              <a:buClr>
                <a:srgbClr val="C00000"/>
              </a:buClr>
              <a:buFont typeface="Wingdings" pitchFamily="2" charset="2"/>
              <a:buChar char="ü"/>
            </a:pPr>
            <a:r>
              <a:rPr lang="en-US" sz="1400" dirty="0" smtClean="0"/>
              <a:t>One-in-three (30</a:t>
            </a:r>
            <a:r>
              <a:rPr lang="en-US" sz="1400" dirty="0"/>
              <a:t>%) young women </a:t>
            </a:r>
            <a:r>
              <a:rPr lang="en-US" sz="1400" dirty="0" smtClean="0"/>
              <a:t>(ages 15-22) say </a:t>
            </a:r>
            <a:r>
              <a:rPr lang="en-US" sz="1400" dirty="0"/>
              <a:t>they do not know the signs of sexual </a:t>
            </a:r>
            <a:r>
              <a:rPr lang="en-US" sz="1400" dirty="0" smtClean="0"/>
              <a:t>assault</a:t>
            </a:r>
          </a:p>
          <a:p>
            <a:pPr marL="825750" lvl="4" indent="-285750">
              <a:spcBef>
                <a:spcPts val="0"/>
              </a:spcBef>
              <a:buClr>
                <a:srgbClr val="C00000"/>
              </a:buClr>
              <a:buFont typeface="Wingdings" pitchFamily="2" charset="2"/>
              <a:buChar char="ü"/>
            </a:pPr>
            <a:endParaRPr lang="en-US" sz="1400" dirty="0"/>
          </a:p>
          <a:p>
            <a:pPr marL="825750" lvl="4" indent="-285750">
              <a:spcBef>
                <a:spcPts val="0"/>
              </a:spcBef>
              <a:buClr>
                <a:srgbClr val="C00000"/>
              </a:buClr>
              <a:buFont typeface="Wingdings" pitchFamily="2" charset="2"/>
              <a:buChar char="ü"/>
            </a:pPr>
            <a:r>
              <a:rPr lang="en-US" sz="1400" dirty="0" smtClean="0"/>
              <a:t>While teens females are as willing as 18 - 22 year old females to step-in to help a family member or friend who was a victim of sexual assault (96% and 95%, respectively), they are less capable of recognizing the signs (60% vs. 73%)</a:t>
            </a:r>
          </a:p>
          <a:p>
            <a:pPr marL="825750" lvl="4" indent="-285750">
              <a:spcBef>
                <a:spcPts val="0"/>
              </a:spcBef>
              <a:buClr>
                <a:srgbClr val="C00000"/>
              </a:buClr>
              <a:buFont typeface="Wingdings" pitchFamily="2" charset="2"/>
              <a:buChar char="ü"/>
            </a:pPr>
            <a:endParaRPr lang="en-US" sz="1400" dirty="0"/>
          </a:p>
          <a:p>
            <a:pPr marL="825750" lvl="4" indent="-285750">
              <a:spcBef>
                <a:spcPts val="0"/>
              </a:spcBef>
              <a:buClr>
                <a:srgbClr val="C00000"/>
              </a:buClr>
              <a:buFont typeface="Wingdings" pitchFamily="2" charset="2"/>
              <a:buChar char="ü"/>
            </a:pPr>
            <a:r>
              <a:rPr lang="en-US" sz="1400" dirty="0" smtClean="0"/>
              <a:t>It is vital that young women be educated early in their teenage years so they know what to look for and what to do</a:t>
            </a:r>
          </a:p>
          <a:p>
            <a:pPr lvl="4" indent="0">
              <a:spcBef>
                <a:spcPts val="0"/>
              </a:spcBef>
              <a:buClr>
                <a:srgbClr val="C00000"/>
              </a:buClr>
              <a:buNone/>
            </a:pPr>
            <a:r>
              <a:rPr lang="en-US" sz="1400" dirty="0" smtClean="0"/>
              <a:t/>
            </a:r>
            <a:br>
              <a:rPr lang="en-US" sz="1400" dirty="0" smtClean="0"/>
            </a:br>
            <a:endParaRPr lang="en-US" sz="1400" dirty="0"/>
          </a:p>
        </p:txBody>
      </p:sp>
    </p:spTree>
    <p:extLst>
      <p:ext uri="{BB962C8B-B14F-4D97-AF65-F5344CB8AC3E}">
        <p14:creationId xmlns:p14="http://schemas.microsoft.com/office/powerpoint/2010/main" xmlns="" val="68595484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VCT-BODYINDENTATION" val="0;0;0;0;0;14.25;14.09646;28.34646;28.26968;42.51968;28.26968;42.51968;28.26968;42.51968;28.26968;42.51968;28.26968;42.51968;"/>
  <p:tag name="VCT-BULLETVISIBILITY" val="G  *******"/>
</p:tagLst>
</file>

<file path=ppt/tags/tag2.xml><?xml version="1.0" encoding="utf-8"?>
<p:tagLst xmlns:a="http://schemas.openxmlformats.org/drawingml/2006/main" xmlns:r="http://schemas.openxmlformats.org/officeDocument/2006/relationships" xmlns:p="http://schemas.openxmlformats.org/presentationml/2006/main">
  <p:tag name="STYLE" val="VCT_Marker"/>
  <p:tag name="DATE" val="19.10.2011 11:04:46"/>
  <p:tag name="VCT-TEMPLATE" val="GfK Template for Office 2007-2010 4-3.potx"/>
  <p:tag name="VCTMASTER" val="GfK Master for PPT 2010 4-3"/>
  <p:tag name="VCTORDER" val="1"/>
</p:tagLst>
</file>

<file path=ppt/theme/theme1.xml><?xml version="1.0" encoding="utf-8"?>
<a:theme xmlns:a="http://schemas.openxmlformats.org/drawingml/2006/main" name="PowerPointTemplate 2007-2010 4-3ratio">
  <a:themeElements>
    <a:clrScheme name="Custom 18">
      <a:dk1>
        <a:srgbClr val="000000"/>
      </a:dk1>
      <a:lt1>
        <a:srgbClr val="FFFFFF"/>
      </a:lt1>
      <a:dk2>
        <a:srgbClr val="E95E0F"/>
      </a:dk2>
      <a:lt2>
        <a:srgbClr val="928580"/>
      </a:lt2>
      <a:accent1>
        <a:srgbClr val="00BCCE"/>
      </a:accent1>
      <a:accent2>
        <a:srgbClr val="004186"/>
      </a:accent2>
      <a:accent3>
        <a:srgbClr val="0087C8"/>
      </a:accent3>
      <a:accent4>
        <a:srgbClr val="707D85"/>
      </a:accent4>
      <a:accent5>
        <a:srgbClr val="B50F22"/>
      </a:accent5>
      <a:accent6>
        <a:srgbClr val="E31B19"/>
      </a:accent6>
      <a:hlink>
        <a:srgbClr val="A1AF00"/>
      </a:hlink>
      <a:folHlink>
        <a:srgbClr val="CDC300"/>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bg1"/>
        </a:solidFill>
        <a:ln w="9525">
          <a:solidFill>
            <a:schemeClr val="tx1"/>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marL="0" indent="0" algn="ctr">
          <a:spcBef>
            <a:spcPts val="300"/>
          </a:spcBef>
          <a:defRPr sz="1600" dirty="0" err="1" smtClean="0">
            <a:solidFill>
              <a:schemeClr val="tx1"/>
            </a:solidFill>
            <a:latin typeface="Arial" pitchFamily="34" charset="0"/>
            <a:cs typeface="Arial"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noAutofit/>
      </a:bodyPr>
      <a:lstStyle>
        <a:defPPr>
          <a:spcBef>
            <a:spcPts val="300"/>
          </a:spcBef>
          <a:defRPr sz="1600" dirty="0" err="1" smtClean="0">
            <a:latin typeface="Arial" pitchFamily="34" charset="0"/>
            <a:cs typeface="Arial" pitchFamily="34" charset="0"/>
          </a:defRPr>
        </a:defPPr>
      </a:lstStyle>
    </a:txDef>
  </a:objectDefaults>
  <a:extraClrSchemeLst/>
</a:theme>
</file>

<file path=ppt/theme/theme2.xml><?xml version="1.0" encoding="utf-8"?>
<a:theme xmlns:a="http://schemas.openxmlformats.org/drawingml/2006/main" name="Office Theme">
  <a:themeElements>
    <a:clrScheme name="GfK color scheme for Office 2010">
      <a:dk1>
        <a:srgbClr val="000000"/>
      </a:dk1>
      <a:lt1>
        <a:srgbClr val="FFFFFF"/>
      </a:lt1>
      <a:dk2>
        <a:srgbClr val="E95E0F"/>
      </a:dk2>
      <a:lt2>
        <a:srgbClr val="928580"/>
      </a:lt2>
      <a:accent1>
        <a:srgbClr val="004186"/>
      </a:accent1>
      <a:accent2>
        <a:srgbClr val="0087C8"/>
      </a:accent2>
      <a:accent3>
        <a:srgbClr val="A1AF00"/>
      </a:accent3>
      <a:accent4>
        <a:srgbClr val="CDC300"/>
      </a:accent4>
      <a:accent5>
        <a:srgbClr val="B50F22"/>
      </a:accent5>
      <a:accent6>
        <a:srgbClr val="E31B19"/>
      </a:accent6>
      <a:hlink>
        <a:srgbClr val="A1AF00"/>
      </a:hlink>
      <a:folHlink>
        <a:srgbClr val="CDC300"/>
      </a:folHlink>
    </a:clrScheme>
    <a:fontScheme name="Gf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bg1"/>
        </a:solidFill>
        <a:ln w="9525">
          <a:solidFill>
            <a:schemeClr val="tx1"/>
          </a:solidFill>
        </a:ln>
      </a:spPr>
      <a:bodyPr rtlCol="0" anchor="ctr"/>
      <a:lstStyle>
        <a:defPPr algn="ctr">
          <a:defRPr dirty="0" err="1" smtClean="0">
            <a:solidFill>
              <a:sysClr val="windowText" lastClr="000000"/>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Office Theme">
  <a:themeElements>
    <a:clrScheme name="GfK">
      <a:dk1>
        <a:sysClr val="windowText" lastClr="000000"/>
      </a:dk1>
      <a:lt1>
        <a:sysClr val="window" lastClr="FFFFFF"/>
      </a:lt1>
      <a:dk2>
        <a:srgbClr val="E95E0F"/>
      </a:dk2>
      <a:lt2>
        <a:srgbClr val="928580"/>
      </a:lt2>
      <a:accent1>
        <a:srgbClr val="E31B19"/>
      </a:accent1>
      <a:accent2>
        <a:srgbClr val="F9B200"/>
      </a:accent2>
      <a:accent3>
        <a:srgbClr val="FFD600"/>
      </a:accent3>
      <a:accent4>
        <a:srgbClr val="A1AF00"/>
      </a:accent4>
      <a:accent5>
        <a:srgbClr val="0087C8"/>
      </a:accent5>
      <a:accent6>
        <a:srgbClr val="004186"/>
      </a:accent6>
      <a:hlink>
        <a:srgbClr val="E95E0F"/>
      </a:hlink>
      <a:folHlink>
        <a:srgbClr val="928580"/>
      </a:folHlink>
    </a:clrScheme>
    <a:fontScheme name="Gf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bg1"/>
        </a:solidFill>
        <a:ln w="9525">
          <a:solidFill>
            <a:schemeClr val="tx1"/>
          </a:solidFill>
        </a:ln>
      </a:spPr>
      <a:bodyPr rtlCol="0" anchor="ctr"/>
      <a:lstStyle>
        <a:defPPr algn="ctr">
          <a:defRPr sz="1600"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Override1.xml><?xml version="1.0" encoding="utf-8"?>
<a:themeOverride xmlns:a="http://schemas.openxmlformats.org/drawingml/2006/main">
  <a:clrScheme name="Custom 18">
    <a:dk1>
      <a:srgbClr val="000000"/>
    </a:dk1>
    <a:lt1>
      <a:srgbClr val="FFFFFF"/>
    </a:lt1>
    <a:dk2>
      <a:srgbClr val="E95E0F"/>
    </a:dk2>
    <a:lt2>
      <a:srgbClr val="928580"/>
    </a:lt2>
    <a:accent1>
      <a:srgbClr val="00BCCE"/>
    </a:accent1>
    <a:accent2>
      <a:srgbClr val="004186"/>
    </a:accent2>
    <a:accent3>
      <a:srgbClr val="0087C8"/>
    </a:accent3>
    <a:accent4>
      <a:srgbClr val="707D85"/>
    </a:accent4>
    <a:accent5>
      <a:srgbClr val="B50F22"/>
    </a:accent5>
    <a:accent6>
      <a:srgbClr val="E31B19"/>
    </a:accent6>
    <a:hlink>
      <a:srgbClr val="A1AF00"/>
    </a:hlink>
    <a:folHlink>
      <a:srgbClr val="CDC300"/>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Custom 18">
    <a:dk1>
      <a:srgbClr val="000000"/>
    </a:dk1>
    <a:lt1>
      <a:srgbClr val="FFFFFF"/>
    </a:lt1>
    <a:dk2>
      <a:srgbClr val="E95E0F"/>
    </a:dk2>
    <a:lt2>
      <a:srgbClr val="928580"/>
    </a:lt2>
    <a:accent1>
      <a:srgbClr val="00BCCE"/>
    </a:accent1>
    <a:accent2>
      <a:srgbClr val="004186"/>
    </a:accent2>
    <a:accent3>
      <a:srgbClr val="0087C8"/>
    </a:accent3>
    <a:accent4>
      <a:srgbClr val="707D85"/>
    </a:accent4>
    <a:accent5>
      <a:srgbClr val="B50F22"/>
    </a:accent5>
    <a:accent6>
      <a:srgbClr val="E31B19"/>
    </a:accent6>
    <a:hlink>
      <a:srgbClr val="A1AF00"/>
    </a:hlink>
    <a:folHlink>
      <a:srgbClr val="CDC300"/>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Custom 18">
    <a:dk1>
      <a:srgbClr val="000000"/>
    </a:dk1>
    <a:lt1>
      <a:srgbClr val="FFFFFF"/>
    </a:lt1>
    <a:dk2>
      <a:srgbClr val="E95E0F"/>
    </a:dk2>
    <a:lt2>
      <a:srgbClr val="928580"/>
    </a:lt2>
    <a:accent1>
      <a:srgbClr val="00BCCE"/>
    </a:accent1>
    <a:accent2>
      <a:srgbClr val="004186"/>
    </a:accent2>
    <a:accent3>
      <a:srgbClr val="0087C8"/>
    </a:accent3>
    <a:accent4>
      <a:srgbClr val="707D85"/>
    </a:accent4>
    <a:accent5>
      <a:srgbClr val="B50F22"/>
    </a:accent5>
    <a:accent6>
      <a:srgbClr val="E31B19"/>
    </a:accent6>
    <a:hlink>
      <a:srgbClr val="A1AF00"/>
    </a:hlink>
    <a:folHlink>
      <a:srgbClr val="CDC300"/>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4638</TotalTime>
  <Words>2979</Words>
  <Application>Microsoft Office PowerPoint</Application>
  <PresentationFormat>On-screen Show (4:3)</PresentationFormat>
  <Paragraphs>341</Paragraphs>
  <Slides>37</Slides>
  <Notes>22</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PowerPointTemplate 2007-2010 4-3ratio</vt:lpstr>
      <vt:lpstr>The NO More Study: Teens and Young Adults on Dating Violence and Sexual Assault </vt:lpstr>
      <vt:lpstr>Background, Objectives and Methodology</vt:lpstr>
      <vt:lpstr>Background &amp; Objectives</vt:lpstr>
      <vt:lpstr>Methodology</vt:lpstr>
      <vt:lpstr>Key Findings</vt:lpstr>
      <vt:lpstr>Slide 6</vt:lpstr>
      <vt:lpstr>Slide 7</vt:lpstr>
      <vt:lpstr>Slide 8</vt:lpstr>
      <vt:lpstr>Slide 9</vt:lpstr>
      <vt:lpstr>Slide 10</vt:lpstr>
      <vt:lpstr>Detailed Findings</vt:lpstr>
      <vt:lpstr>One-in-two young women and men in this country reports knowing a victim of dating abuse or sexual assault</vt:lpstr>
      <vt:lpstr>Dating violence is a significant reality among young women </vt:lpstr>
      <vt:lpstr>Alarming numbers know victims of sexual assault, too</vt:lpstr>
      <vt:lpstr>Young women are also more apt to self-report being a victim of sexual assault, personally</vt:lpstr>
      <vt:lpstr>Many are willing to intervene: half who know a victim have intervened, but  disturbing numbers of young people do not get involved</vt:lpstr>
      <vt:lpstr>More than half think it would be difficult to step-in to help a victim of dating abuse or sexual assault</vt:lpstr>
      <vt:lpstr>40% say they wouldn’t know what to do if they witnessed dating abuse or sexual assault</vt:lpstr>
      <vt:lpstr>More than 1-in-3 are afraid to get hurt physically – they need tips on how to intervene safely</vt:lpstr>
      <vt:lpstr>One-in-ten self-report having hit their significant other – an action more common among young women</vt:lpstr>
      <vt:lpstr>The majority of those who have hit did not think they were capable beforehand – most who haven’t hit don’t think they’re capable, either</vt:lpstr>
      <vt:lpstr>The top reason for hitting is “they hit me first,” with 3-in-5 citing this as the reason</vt:lpstr>
      <vt:lpstr>Women – those aged 18 - 22 – are most affected by the epidemic of dating abuse and sexual assault with higher proportions knowing a victim and being impacted themselves </vt:lpstr>
      <vt:lpstr>The younger women are less confident in their ability to recognize the signs of sexual assault than their older counterparts</vt:lpstr>
      <vt:lpstr>A majority would step-in they saw a stranger being abused. This is equally true of both genders</vt:lpstr>
      <vt:lpstr>Young men are less confident in their ability to recognize sexual assault: Nearly half don’t think they would recognize the signs</vt:lpstr>
      <vt:lpstr>Young men are less likely than young women to label several behaviors as abusive</vt:lpstr>
      <vt:lpstr>Appendix</vt:lpstr>
      <vt:lpstr>Majorities agree talking about dating abuse and sexual assault would make it easier to step-in to help someone</vt:lpstr>
      <vt:lpstr>Not surprisingly, males are less afraid of getting hurt physically when stepping in than females.  Males are also somewhat more likely to say “nothing would prevent me from getting involved”</vt:lpstr>
      <vt:lpstr>There are racial differences, too: Hispanics are more likely to admit they have hit a boyfriend or girlfriend when compared to whites, with 1-in-6 saying so</vt:lpstr>
      <vt:lpstr>The Disconnect: Youth are far more likely to believe dating violence is a problem in society overall than among their friends (76% vs. 22%)</vt:lpstr>
      <vt:lpstr>While there is still a large disconnect, women are more likely to see dating abuse as a problem – both among society, as well as among their friends</vt:lpstr>
      <vt:lpstr>There are race differences, too, with Hispanics the most apt to see dating abuse as a problem among their friends (37%) and African Americans the most apt in society overall (88%)</vt:lpstr>
      <vt:lpstr>Perhaps reflective of an increases prevalence and awareness, older youth (age 18-22) are more apt to see dating abuse as a problem than their younger counterparts – both among their friends and society overall</vt:lpstr>
      <vt:lpstr>Slide 36</vt:lpstr>
      <vt:lpstr>Slide 37</vt:lpstr>
    </vt:vector>
  </TitlesOfParts>
  <Company>GfK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[Subtitle of presentation]</dc:subject>
  <dc:creator>wing.lo</dc:creator>
  <dc:description>Optimized for MS PowerPoint 2010 (optionally can be used under MS PowerPoint 2007).</dc:description>
  <cp:lastModifiedBy>AVONWPC</cp:lastModifiedBy>
  <cp:revision>361</cp:revision>
  <cp:lastPrinted>2013-02-14T21:59:39Z</cp:lastPrinted>
  <dcterms:created xsi:type="dcterms:W3CDTF">2012-03-02T16:04:46Z</dcterms:created>
  <dcterms:modified xsi:type="dcterms:W3CDTF">2013-03-12T14:52:34Z</dcterms:modified>
</cp:coreProperties>
</file>