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322" r:id="rId5"/>
    <p:sldId id="353" r:id="rId6"/>
    <p:sldId id="329" r:id="rId7"/>
    <p:sldId id="347" r:id="rId8"/>
    <p:sldId id="341" r:id="rId9"/>
    <p:sldId id="340" r:id="rId10"/>
    <p:sldId id="351" r:id="rId11"/>
    <p:sldId id="349" r:id="rId12"/>
    <p:sldId id="342" r:id="rId13"/>
    <p:sldId id="343" r:id="rId14"/>
    <p:sldId id="315" r:id="rId15"/>
    <p:sldId id="325" r:id="rId16"/>
    <p:sldId id="336" r:id="rId17"/>
    <p:sldId id="337" r:id="rId18"/>
    <p:sldId id="338" r:id="rId19"/>
    <p:sldId id="314" r:id="rId20"/>
    <p:sldId id="350" r:id="rId21"/>
    <p:sldId id="320" r:id="rId22"/>
    <p:sldId id="344" r:id="rId23"/>
    <p:sldId id="346" r:id="rId24"/>
    <p:sldId id="345" r:id="rId25"/>
    <p:sldId id="333" r:id="rId26"/>
    <p:sldId id="323" r:id="rId27"/>
    <p:sldId id="324" r:id="rId28"/>
    <p:sldId id="330"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46">
          <p15:clr>
            <a:srgbClr val="A4A3A4"/>
          </p15:clr>
        </p15:guide>
        <p15:guide id="3" orient="horz" pos="3974">
          <p15:clr>
            <a:srgbClr val="A4A3A4"/>
          </p15:clr>
        </p15:guide>
        <p15:guide id="4" orient="horz" pos="1026">
          <p15:clr>
            <a:srgbClr val="A4A3A4"/>
          </p15:clr>
        </p15:guide>
        <p15:guide id="5" orient="horz" pos="3636">
          <p15:clr>
            <a:srgbClr val="A4A3A4"/>
          </p15:clr>
        </p15:guide>
        <p15:guide id="6" orient="horz" pos="406">
          <p15:clr>
            <a:srgbClr val="A4A3A4"/>
          </p15:clr>
        </p15:guide>
        <p15:guide id="7" pos="2880">
          <p15:clr>
            <a:srgbClr val="A4A3A4"/>
          </p15:clr>
        </p15:guide>
        <p15:guide id="8" pos="499">
          <p15:clr>
            <a:srgbClr val="A4A3A4"/>
          </p15:clr>
        </p15:guide>
        <p15:guide id="9" pos="5239">
          <p15:clr>
            <a:srgbClr val="A4A3A4"/>
          </p15:clr>
        </p15:guide>
        <p15:guide id="10" pos="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387"/>
    <a:srgbClr val="FCE5CC"/>
    <a:srgbClr val="DFDFDF"/>
    <a:srgbClr val="F07D00"/>
    <a:srgbClr val="F9CB99"/>
    <a:srgbClr val="F6B166"/>
    <a:srgbClr val="F39733"/>
    <a:srgbClr val="5F5F5F"/>
    <a:srgbClr val="F1F3B2"/>
    <a:srgbClr val="E9E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77" d="100"/>
          <a:sy n="77" d="100"/>
        </p:scale>
        <p:origin x="-600" y="-792"/>
      </p:cViewPr>
      <p:guideLst>
        <p:guide orient="horz" pos="2160"/>
        <p:guide orient="horz" pos="346"/>
        <p:guide orient="horz" pos="3974"/>
        <p:guide orient="horz" pos="1026"/>
        <p:guide orient="horz" pos="3636"/>
        <p:guide orient="horz" pos="406"/>
        <p:guide pos="2880"/>
        <p:guide pos="499"/>
        <p:guide pos="5239"/>
        <p:guide pos="6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3E608-3DCA-42C6-8026-0A9A37137E6D}" type="doc">
      <dgm:prSet loTypeId="urn:microsoft.com/office/officeart/2005/8/layout/balance1" loCatId="relationship" qsTypeId="urn:microsoft.com/office/officeart/2005/8/quickstyle/simple1" qsCatId="simple" csTypeId="urn:microsoft.com/office/officeart/2005/8/colors/accent3_3" csCatId="accent3" phldr="1"/>
      <dgm:spPr/>
      <dgm:t>
        <a:bodyPr/>
        <a:lstStyle/>
        <a:p>
          <a:endParaRPr lang="en-US"/>
        </a:p>
      </dgm:t>
    </dgm:pt>
    <dgm:pt modelId="{B1F83DF9-68FB-4361-9BCE-24EBC9583CED}">
      <dgm:prSet phldrT="[Text]"/>
      <dgm:spPr>
        <a:solidFill>
          <a:schemeClr val="accent3">
            <a:lumMod val="40000"/>
            <a:lumOff val="60000"/>
            <a:alpha val="90000"/>
          </a:schemeClr>
        </a:solidFill>
      </dgm:spPr>
      <dgm:t>
        <a:bodyPr/>
        <a:lstStyle/>
        <a:p>
          <a:r>
            <a:rPr lang="en-US" b="1" dirty="0" smtClean="0"/>
            <a:t>Traditional Demand Response</a:t>
          </a:r>
          <a:endParaRPr lang="en-US" b="1" dirty="0"/>
        </a:p>
      </dgm:t>
    </dgm:pt>
    <dgm:pt modelId="{DB843568-EA0E-433F-AF3C-FCCEF4792618}" type="parTrans" cxnId="{C563A1BF-CC86-48EA-B4D2-7DBE8872087F}">
      <dgm:prSet/>
      <dgm:spPr/>
      <dgm:t>
        <a:bodyPr/>
        <a:lstStyle/>
        <a:p>
          <a:endParaRPr lang="en-US"/>
        </a:p>
      </dgm:t>
    </dgm:pt>
    <dgm:pt modelId="{6A1E22FF-D94A-4AA3-B2A9-6210B124C653}" type="sibTrans" cxnId="{C563A1BF-CC86-48EA-B4D2-7DBE8872087F}">
      <dgm:prSet/>
      <dgm:spPr/>
      <dgm:t>
        <a:bodyPr/>
        <a:lstStyle/>
        <a:p>
          <a:endParaRPr lang="en-US"/>
        </a:p>
      </dgm:t>
    </dgm:pt>
    <dgm:pt modelId="{266B2E75-2081-4635-9F0F-E0DA8464997F}">
      <dgm:prSet phldrT="[Text]" custT="1"/>
      <dgm:spPr/>
      <dgm:t>
        <a:bodyPr/>
        <a:lstStyle/>
        <a:p>
          <a:r>
            <a:rPr lang="en-US" sz="1200" dirty="0" smtClean="0">
              <a:solidFill>
                <a:schemeClr val="tx1"/>
              </a:solidFill>
              <a:cs typeface="Arial" charset="0"/>
            </a:rPr>
            <a:t>Customers cannot control when grid operators exercise the option</a:t>
          </a:r>
          <a:endParaRPr lang="en-US" sz="1200" dirty="0">
            <a:solidFill>
              <a:schemeClr val="tx1"/>
            </a:solidFill>
          </a:endParaRPr>
        </a:p>
      </dgm:t>
    </dgm:pt>
    <dgm:pt modelId="{93519C06-168B-41AF-A2DA-0F1F5CC66060}" type="parTrans" cxnId="{4B0867FF-18FE-4310-BF20-EB2BADD902BD}">
      <dgm:prSet/>
      <dgm:spPr/>
      <dgm:t>
        <a:bodyPr/>
        <a:lstStyle/>
        <a:p>
          <a:endParaRPr lang="en-US"/>
        </a:p>
      </dgm:t>
    </dgm:pt>
    <dgm:pt modelId="{AE7D8C6B-1BF1-4A82-BE5F-A11F473D9DC2}" type="sibTrans" cxnId="{4B0867FF-18FE-4310-BF20-EB2BADD902BD}">
      <dgm:prSet/>
      <dgm:spPr/>
      <dgm:t>
        <a:bodyPr/>
        <a:lstStyle/>
        <a:p>
          <a:endParaRPr lang="en-US"/>
        </a:p>
      </dgm:t>
    </dgm:pt>
    <dgm:pt modelId="{B60C2FDB-F0BF-428B-A98D-BD5DC54B1355}">
      <dgm:prSet phldrT="[Text]" custT="1"/>
      <dgm:spPr/>
      <dgm:t>
        <a:bodyPr/>
        <a:lstStyle/>
        <a:p>
          <a:r>
            <a:rPr lang="en-US" sz="1200" b="0" i="0" dirty="0" smtClean="0">
              <a:solidFill>
                <a:schemeClr val="tx1"/>
              </a:solidFill>
            </a:rPr>
            <a:t>Customer obligated to commit in advance to curtail load by pre-determined amount</a:t>
          </a:r>
          <a:endParaRPr lang="en-US" sz="1200" dirty="0">
            <a:solidFill>
              <a:schemeClr val="tx1"/>
            </a:solidFill>
          </a:endParaRPr>
        </a:p>
      </dgm:t>
    </dgm:pt>
    <dgm:pt modelId="{2FD828DB-F8C6-4913-B8D7-88CA3B02A27B}" type="parTrans" cxnId="{C99A1228-F916-4A3D-B389-FEB940C577B4}">
      <dgm:prSet/>
      <dgm:spPr/>
      <dgm:t>
        <a:bodyPr/>
        <a:lstStyle/>
        <a:p>
          <a:endParaRPr lang="en-US"/>
        </a:p>
      </dgm:t>
    </dgm:pt>
    <dgm:pt modelId="{A19EADA3-87ED-41BC-9599-ECF824BDBD0C}" type="sibTrans" cxnId="{C99A1228-F916-4A3D-B389-FEB940C577B4}">
      <dgm:prSet/>
      <dgm:spPr/>
      <dgm:t>
        <a:bodyPr/>
        <a:lstStyle/>
        <a:p>
          <a:endParaRPr lang="en-US"/>
        </a:p>
      </dgm:t>
    </dgm:pt>
    <dgm:pt modelId="{69F21C8B-D508-4B5C-9302-34A1A40E9C66}">
      <dgm:prSet phldrT="[Text]"/>
      <dgm: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r>
            <a:rPr lang="en-US" b="1" dirty="0" smtClean="0"/>
            <a:t>Dynamic Load Management</a:t>
          </a:r>
          <a:endParaRPr lang="en-US" b="1" dirty="0"/>
        </a:p>
      </dgm:t>
    </dgm:pt>
    <dgm:pt modelId="{97FAFE1A-3838-4528-B9D4-8151002F3B84}" type="parTrans" cxnId="{18972CD1-625A-4099-9CF6-A32A53CBB596}">
      <dgm:prSet/>
      <dgm:spPr/>
      <dgm:t>
        <a:bodyPr/>
        <a:lstStyle/>
        <a:p>
          <a:endParaRPr lang="en-US"/>
        </a:p>
      </dgm:t>
    </dgm:pt>
    <dgm:pt modelId="{0348B087-4D0B-4020-A2E9-F13476320CB5}" type="sibTrans" cxnId="{18972CD1-625A-4099-9CF6-A32A53CBB596}">
      <dgm:prSet/>
      <dgm:spPr/>
      <dgm:t>
        <a:bodyPr/>
        <a:lstStyle/>
        <a:p>
          <a:endParaRPr lang="en-US"/>
        </a:p>
      </dgm:t>
    </dgm:pt>
    <dgm:pt modelId="{C7E04400-5C4D-4711-8362-8D5B8A614DBB}">
      <dgm:prSet phldrT="[Text]" custT="1"/>
      <dgm:spPr/>
      <dgm:t>
        <a:bodyPr/>
        <a:lstStyle/>
        <a:p>
          <a:r>
            <a:rPr lang="en-US" sz="1100" dirty="0" smtClean="0">
              <a:solidFill>
                <a:schemeClr val="tx1"/>
              </a:solidFill>
              <a:cs typeface="Arial" charset="0"/>
            </a:rPr>
            <a:t>Customer load functions can operate automatically when so desired</a:t>
          </a:r>
          <a:endParaRPr lang="en-US" sz="1100" dirty="0">
            <a:solidFill>
              <a:schemeClr val="tx1"/>
            </a:solidFill>
          </a:endParaRPr>
        </a:p>
      </dgm:t>
    </dgm:pt>
    <dgm:pt modelId="{A46C06D7-6141-447B-84AB-08BEAFA11954}" type="parTrans" cxnId="{55A91C0E-79ED-44EF-8177-1541AC9BCDC9}">
      <dgm:prSet/>
      <dgm:spPr/>
      <dgm:t>
        <a:bodyPr/>
        <a:lstStyle/>
        <a:p>
          <a:endParaRPr lang="en-US"/>
        </a:p>
      </dgm:t>
    </dgm:pt>
    <dgm:pt modelId="{E70514F7-AFCD-42C9-B4DA-B86BD017E487}" type="sibTrans" cxnId="{55A91C0E-79ED-44EF-8177-1541AC9BCDC9}">
      <dgm:prSet/>
      <dgm:spPr/>
      <dgm:t>
        <a:bodyPr/>
        <a:lstStyle/>
        <a:p>
          <a:endParaRPr lang="en-US"/>
        </a:p>
      </dgm:t>
    </dgm:pt>
    <dgm:pt modelId="{E9A3CE92-3B1E-42ED-B55A-C95EC9D3537A}">
      <dgm:prSet custT="1"/>
      <dgm:spPr/>
      <dgm:t>
        <a:bodyPr/>
        <a:lstStyle/>
        <a:p>
          <a:r>
            <a:rPr lang="en-US" sz="1100" dirty="0" smtClean="0">
              <a:solidFill>
                <a:schemeClr val="tx1"/>
              </a:solidFill>
              <a:cs typeface="Arial" charset="0"/>
            </a:rPr>
            <a:t>Local utility monthly peak demand charges are considered and optimized against</a:t>
          </a:r>
        </a:p>
      </dgm:t>
    </dgm:pt>
    <dgm:pt modelId="{EF2D7E0F-DDA9-4B4A-A370-346FA1CBE4F5}" type="parTrans" cxnId="{9480AD33-7A99-4FD1-B26A-291E47631E10}">
      <dgm:prSet/>
      <dgm:spPr/>
      <dgm:t>
        <a:bodyPr/>
        <a:lstStyle/>
        <a:p>
          <a:endParaRPr lang="en-US"/>
        </a:p>
      </dgm:t>
    </dgm:pt>
    <dgm:pt modelId="{17584FA8-3834-428C-8BB9-2759EAA5C1B0}" type="sibTrans" cxnId="{9480AD33-7A99-4FD1-B26A-291E47631E10}">
      <dgm:prSet/>
      <dgm:spPr/>
      <dgm:t>
        <a:bodyPr/>
        <a:lstStyle/>
        <a:p>
          <a:endParaRPr lang="en-US"/>
        </a:p>
      </dgm:t>
    </dgm:pt>
    <dgm:pt modelId="{B5A1C8F9-C255-463A-BA33-5C15C696EF7B}">
      <dgm:prSet custT="1"/>
      <dgm:spPr/>
      <dgm:t>
        <a:bodyPr/>
        <a:lstStyle/>
        <a:p>
          <a:r>
            <a:rPr lang="en-US" sz="1100" dirty="0" smtClean="0">
              <a:solidFill>
                <a:schemeClr val="tx1"/>
              </a:solidFill>
              <a:cs typeface="Arial" charset="0"/>
            </a:rPr>
            <a:t>Multiple electricity markets are considered to maximize energy spend reduction potential</a:t>
          </a:r>
        </a:p>
      </dgm:t>
    </dgm:pt>
    <dgm:pt modelId="{40139182-81CA-4DFF-8FB7-DD9F0728401F}" type="parTrans" cxnId="{8CEBD092-6C8D-4E7B-9654-0BDCC3964D25}">
      <dgm:prSet/>
      <dgm:spPr/>
      <dgm:t>
        <a:bodyPr/>
        <a:lstStyle/>
        <a:p>
          <a:endParaRPr lang="en-US"/>
        </a:p>
      </dgm:t>
    </dgm:pt>
    <dgm:pt modelId="{275F3A2A-8146-4E64-A8B8-37DBDCBE06A3}" type="sibTrans" cxnId="{8CEBD092-6C8D-4E7B-9654-0BDCC3964D25}">
      <dgm:prSet/>
      <dgm:spPr/>
      <dgm:t>
        <a:bodyPr/>
        <a:lstStyle/>
        <a:p>
          <a:endParaRPr lang="en-US"/>
        </a:p>
      </dgm:t>
    </dgm:pt>
    <dgm:pt modelId="{8614D01B-AFEF-464F-8BD7-33F5A14B0165}">
      <dgm:prSet custT="1"/>
      <dgm:spPr/>
      <dgm:t>
        <a:bodyPr lIns="0" tIns="0" rIns="0" bIns="0"/>
        <a:lstStyle/>
        <a:p>
          <a:r>
            <a:rPr lang="en-US" sz="1100" dirty="0" smtClean="0">
              <a:solidFill>
                <a:schemeClr val="tx1"/>
              </a:solidFill>
              <a:cs typeface="Arial" charset="0"/>
            </a:rPr>
            <a:t>Real time power price information used to optimize energy usage &amp; participation in power markets </a:t>
          </a:r>
        </a:p>
      </dgm:t>
    </dgm:pt>
    <dgm:pt modelId="{878E52F1-F95A-4B07-8003-88C49CC90A32}" type="parTrans" cxnId="{6D68C1F0-C97D-4696-A6DF-381D6954E67D}">
      <dgm:prSet/>
      <dgm:spPr/>
      <dgm:t>
        <a:bodyPr/>
        <a:lstStyle/>
        <a:p>
          <a:endParaRPr lang="en-US"/>
        </a:p>
      </dgm:t>
    </dgm:pt>
    <dgm:pt modelId="{D5FFA151-AA3F-471B-8DA0-2A8B0E896A8D}" type="sibTrans" cxnId="{6D68C1F0-C97D-4696-A6DF-381D6954E67D}">
      <dgm:prSet/>
      <dgm:spPr/>
      <dgm:t>
        <a:bodyPr/>
        <a:lstStyle/>
        <a:p>
          <a:endParaRPr lang="en-US"/>
        </a:p>
      </dgm:t>
    </dgm:pt>
    <dgm:pt modelId="{99587DD6-2A81-4ED7-8F81-21B17AEF9C76}" type="pres">
      <dgm:prSet presAssocID="{A923E608-3DCA-42C6-8026-0A9A37137E6D}" presName="outerComposite" presStyleCnt="0">
        <dgm:presLayoutVars>
          <dgm:chMax val="2"/>
          <dgm:animLvl val="lvl"/>
          <dgm:resizeHandles val="exact"/>
        </dgm:presLayoutVars>
      </dgm:prSet>
      <dgm:spPr/>
      <dgm:t>
        <a:bodyPr/>
        <a:lstStyle/>
        <a:p>
          <a:endParaRPr lang="en-US"/>
        </a:p>
      </dgm:t>
    </dgm:pt>
    <dgm:pt modelId="{3DECAA56-3D1D-490C-B11F-3E30301A64B3}" type="pres">
      <dgm:prSet presAssocID="{A923E608-3DCA-42C6-8026-0A9A37137E6D}" presName="dummyMaxCanvas" presStyleCnt="0"/>
      <dgm:spPr/>
    </dgm:pt>
    <dgm:pt modelId="{6B2A3E19-DEEB-488E-9CB1-75C8FDB56702}" type="pres">
      <dgm:prSet presAssocID="{A923E608-3DCA-42C6-8026-0A9A37137E6D}" presName="parentComposite" presStyleCnt="0"/>
      <dgm:spPr/>
    </dgm:pt>
    <dgm:pt modelId="{C1EC3EDB-5924-4EB2-AAFE-DDBA1B0DFF20}" type="pres">
      <dgm:prSet presAssocID="{A923E608-3DCA-42C6-8026-0A9A37137E6D}" presName="parent1" presStyleLbl="alignAccFollowNode1" presStyleIdx="0" presStyleCnt="4">
        <dgm:presLayoutVars>
          <dgm:chMax val="4"/>
        </dgm:presLayoutVars>
      </dgm:prSet>
      <dgm:spPr/>
      <dgm:t>
        <a:bodyPr/>
        <a:lstStyle/>
        <a:p>
          <a:endParaRPr lang="en-US"/>
        </a:p>
      </dgm:t>
    </dgm:pt>
    <dgm:pt modelId="{55EEE9D9-C84A-4D91-9AAE-D620C6A585EB}" type="pres">
      <dgm:prSet presAssocID="{A923E608-3DCA-42C6-8026-0A9A37137E6D}" presName="parent2" presStyleLbl="alignAccFollowNode1" presStyleIdx="1" presStyleCnt="4">
        <dgm:presLayoutVars>
          <dgm:chMax val="4"/>
        </dgm:presLayoutVars>
      </dgm:prSet>
      <dgm:spPr/>
      <dgm:t>
        <a:bodyPr/>
        <a:lstStyle/>
        <a:p>
          <a:endParaRPr lang="en-US"/>
        </a:p>
      </dgm:t>
    </dgm:pt>
    <dgm:pt modelId="{7A9B1534-0A78-4E96-A09C-AC53B169E36F}" type="pres">
      <dgm:prSet presAssocID="{A923E608-3DCA-42C6-8026-0A9A37137E6D}" presName="childrenComposite" presStyleCnt="0"/>
      <dgm:spPr/>
    </dgm:pt>
    <dgm:pt modelId="{73D7729D-B4DD-4174-9AE7-381B357B0E06}" type="pres">
      <dgm:prSet presAssocID="{A923E608-3DCA-42C6-8026-0A9A37137E6D}" presName="dummyMaxCanvas_ChildArea" presStyleCnt="0"/>
      <dgm:spPr/>
    </dgm:pt>
    <dgm:pt modelId="{DBE9AD25-C3FF-4121-B681-20630F8ABA14}" type="pres">
      <dgm:prSet presAssocID="{A923E608-3DCA-42C6-8026-0A9A37137E6D}" presName="fulcrum" presStyleLbl="alignAccFollowNode1" presStyleIdx="2" presStyleCnt="4"/>
      <dgm:spPr>
        <a:solidFill>
          <a:schemeClr val="accent6">
            <a:lumMod val="60000"/>
            <a:lumOff val="40000"/>
          </a:schemeClr>
        </a:solidFill>
        <a:ln>
          <a:solidFill>
            <a:schemeClr val="accent6">
              <a:lumMod val="50000"/>
            </a:schemeClr>
          </a:solidFill>
        </a:ln>
      </dgm:spPr>
      <dgm:t>
        <a:bodyPr/>
        <a:lstStyle/>
        <a:p>
          <a:endParaRPr lang="en-US"/>
        </a:p>
      </dgm:t>
    </dgm:pt>
    <dgm:pt modelId="{71AF1F9F-AA3C-4DCD-BA95-AE58C5DF6BC5}" type="pres">
      <dgm:prSet presAssocID="{A923E608-3DCA-42C6-8026-0A9A37137E6D}" presName="balance_24" presStyleLbl="alignAccFollowNode1" presStyleIdx="3" presStyleCnt="4" custAng="408757">
        <dgm:presLayoutVars>
          <dgm:bulletEnabled val="1"/>
        </dgm:presLayoutVars>
      </dgm:prSet>
      <dgm:spPr>
        <a:solidFill>
          <a:schemeClr val="accent6">
            <a:lumMod val="60000"/>
            <a:lumOff val="40000"/>
          </a:schemeClr>
        </a:solidFill>
        <a:ln>
          <a:solidFill>
            <a:schemeClr val="accent6">
              <a:lumMod val="50000"/>
            </a:schemeClr>
          </a:solidFill>
        </a:ln>
      </dgm:spPr>
      <dgm:t>
        <a:bodyPr/>
        <a:lstStyle/>
        <a:p>
          <a:endParaRPr lang="en-US"/>
        </a:p>
      </dgm:t>
    </dgm:pt>
    <dgm:pt modelId="{A30B66E0-18B3-4551-A859-5F0D8AAA0A56}" type="pres">
      <dgm:prSet presAssocID="{A923E608-3DCA-42C6-8026-0A9A37137E6D}" presName="right_24_1" presStyleLbl="node1" presStyleIdx="0" presStyleCnt="6" custAng="21360000" custScaleY="124292" custLinFactNeighborX="2740" custLinFactNeighborY="14742">
        <dgm:presLayoutVars>
          <dgm:bulletEnabled val="1"/>
        </dgm:presLayoutVars>
      </dgm:prSet>
      <dgm:spPr/>
      <dgm:t>
        <a:bodyPr/>
        <a:lstStyle/>
        <a:p>
          <a:endParaRPr lang="en-US"/>
        </a:p>
      </dgm:t>
    </dgm:pt>
    <dgm:pt modelId="{56F46AE0-092D-43E3-9DB2-5213E67DAF6A}" type="pres">
      <dgm:prSet presAssocID="{A923E608-3DCA-42C6-8026-0A9A37137E6D}" presName="right_24_2" presStyleLbl="node1" presStyleIdx="1" presStyleCnt="6" custAng="21360000" custLinFactNeighborX="-652" custLinFactNeighborY="6727">
        <dgm:presLayoutVars>
          <dgm:bulletEnabled val="1"/>
        </dgm:presLayoutVars>
      </dgm:prSet>
      <dgm:spPr/>
      <dgm:t>
        <a:bodyPr/>
        <a:lstStyle/>
        <a:p>
          <a:endParaRPr lang="en-US"/>
        </a:p>
      </dgm:t>
    </dgm:pt>
    <dgm:pt modelId="{973EBAFF-EBDA-4FE9-A9E1-3C0D8FBE5206}" type="pres">
      <dgm:prSet presAssocID="{A923E608-3DCA-42C6-8026-0A9A37137E6D}" presName="right_24_3" presStyleLbl="node1" presStyleIdx="2" presStyleCnt="6" custAng="21360000" custLinFactNeighborX="-3392" custLinFactNeighborY="6727">
        <dgm:presLayoutVars>
          <dgm:bulletEnabled val="1"/>
        </dgm:presLayoutVars>
      </dgm:prSet>
      <dgm:spPr/>
      <dgm:t>
        <a:bodyPr/>
        <a:lstStyle/>
        <a:p>
          <a:endParaRPr lang="en-US"/>
        </a:p>
      </dgm:t>
    </dgm:pt>
    <dgm:pt modelId="{AFC82704-B8D7-4DB9-A91A-046A04AC5E00}" type="pres">
      <dgm:prSet presAssocID="{A923E608-3DCA-42C6-8026-0A9A37137E6D}" presName="right_24_4" presStyleLbl="node1" presStyleIdx="3" presStyleCnt="6" custAng="21360000" custScaleY="115918" custLinFactNeighborX="-6132" custLinFactNeighborY="306">
        <dgm:presLayoutVars>
          <dgm:bulletEnabled val="1"/>
        </dgm:presLayoutVars>
      </dgm:prSet>
      <dgm:spPr/>
      <dgm:t>
        <a:bodyPr/>
        <a:lstStyle/>
        <a:p>
          <a:endParaRPr lang="en-US"/>
        </a:p>
      </dgm:t>
    </dgm:pt>
    <dgm:pt modelId="{4580A837-8054-42CC-BE8D-AAB5BE012BED}" type="pres">
      <dgm:prSet presAssocID="{A923E608-3DCA-42C6-8026-0A9A37137E6D}" presName="left_24_1" presStyleLbl="node1" presStyleIdx="4" presStyleCnt="6" custAng="21360000" custScaleY="119644" custLinFactNeighborY="-39705">
        <dgm:presLayoutVars>
          <dgm:bulletEnabled val="1"/>
        </dgm:presLayoutVars>
      </dgm:prSet>
      <dgm:spPr/>
      <dgm:t>
        <a:bodyPr/>
        <a:lstStyle/>
        <a:p>
          <a:endParaRPr lang="en-US"/>
        </a:p>
      </dgm:t>
    </dgm:pt>
    <dgm:pt modelId="{6F3EE977-096C-4DA0-A3A8-DA8F0C52A3A7}" type="pres">
      <dgm:prSet presAssocID="{A923E608-3DCA-42C6-8026-0A9A37137E6D}" presName="left_24_2" presStyleLbl="node1" presStyleIdx="5" presStyleCnt="6" custAng="21360000" custScaleY="124292" custLinFactNeighborX="-1881" custLinFactNeighborY="-57845">
        <dgm:presLayoutVars>
          <dgm:bulletEnabled val="1"/>
        </dgm:presLayoutVars>
      </dgm:prSet>
      <dgm:spPr/>
      <dgm:t>
        <a:bodyPr/>
        <a:lstStyle/>
        <a:p>
          <a:endParaRPr lang="en-US"/>
        </a:p>
      </dgm:t>
    </dgm:pt>
  </dgm:ptLst>
  <dgm:cxnLst>
    <dgm:cxn modelId="{6D68C1F0-C97D-4696-A6DF-381D6954E67D}" srcId="{69F21C8B-D508-4B5C-9302-34A1A40E9C66}" destId="{8614D01B-AFEF-464F-8BD7-33F5A14B0165}" srcOrd="3" destOrd="0" parTransId="{878E52F1-F95A-4B07-8003-88C49CC90A32}" sibTransId="{D5FFA151-AA3F-471B-8DA0-2A8B0E896A8D}"/>
    <dgm:cxn modelId="{C99A1228-F916-4A3D-B389-FEB940C577B4}" srcId="{B1F83DF9-68FB-4361-9BCE-24EBC9583CED}" destId="{B60C2FDB-F0BF-428B-A98D-BD5DC54B1355}" srcOrd="1" destOrd="0" parTransId="{2FD828DB-F8C6-4913-B8D7-88CA3B02A27B}" sibTransId="{A19EADA3-87ED-41BC-9599-ECF824BDBD0C}"/>
    <dgm:cxn modelId="{5DFE64ED-4F4F-48C0-91AA-A44225EF0A25}" type="presOf" srcId="{E9A3CE92-3B1E-42ED-B55A-C95EC9D3537A}" destId="{56F46AE0-092D-43E3-9DB2-5213E67DAF6A}" srcOrd="0" destOrd="0" presId="urn:microsoft.com/office/officeart/2005/8/layout/balance1"/>
    <dgm:cxn modelId="{27B6E201-A13A-4623-9B5B-891FCB99CD61}" type="presOf" srcId="{B1F83DF9-68FB-4361-9BCE-24EBC9583CED}" destId="{C1EC3EDB-5924-4EB2-AAFE-DDBA1B0DFF20}" srcOrd="0" destOrd="0" presId="urn:microsoft.com/office/officeart/2005/8/layout/balance1"/>
    <dgm:cxn modelId="{C3F2B40E-F0C2-49A3-A307-1444F71343E9}" type="presOf" srcId="{69F21C8B-D508-4B5C-9302-34A1A40E9C66}" destId="{55EEE9D9-C84A-4D91-9AAE-D620C6A585EB}" srcOrd="0" destOrd="0" presId="urn:microsoft.com/office/officeart/2005/8/layout/balance1"/>
    <dgm:cxn modelId="{2DA9C862-8038-4E9F-B47D-B74E98623A48}" type="presOf" srcId="{8614D01B-AFEF-464F-8BD7-33F5A14B0165}" destId="{AFC82704-B8D7-4DB9-A91A-046A04AC5E00}" srcOrd="0" destOrd="0" presId="urn:microsoft.com/office/officeart/2005/8/layout/balance1"/>
    <dgm:cxn modelId="{D869DEDA-5C5C-42D9-AB65-03DD82B1CE78}" type="presOf" srcId="{B60C2FDB-F0BF-428B-A98D-BD5DC54B1355}" destId="{6F3EE977-096C-4DA0-A3A8-DA8F0C52A3A7}" srcOrd="0" destOrd="0" presId="urn:microsoft.com/office/officeart/2005/8/layout/balance1"/>
    <dgm:cxn modelId="{18972CD1-625A-4099-9CF6-A32A53CBB596}" srcId="{A923E608-3DCA-42C6-8026-0A9A37137E6D}" destId="{69F21C8B-D508-4B5C-9302-34A1A40E9C66}" srcOrd="1" destOrd="0" parTransId="{97FAFE1A-3838-4528-B9D4-8151002F3B84}" sibTransId="{0348B087-4D0B-4020-A2E9-F13476320CB5}"/>
    <dgm:cxn modelId="{1F94E17F-71D5-49D3-B6AC-432F799FFDCE}" type="presOf" srcId="{A923E608-3DCA-42C6-8026-0A9A37137E6D}" destId="{99587DD6-2A81-4ED7-8F81-21B17AEF9C76}" srcOrd="0" destOrd="0" presId="urn:microsoft.com/office/officeart/2005/8/layout/balance1"/>
    <dgm:cxn modelId="{C563A1BF-CC86-48EA-B4D2-7DBE8872087F}" srcId="{A923E608-3DCA-42C6-8026-0A9A37137E6D}" destId="{B1F83DF9-68FB-4361-9BCE-24EBC9583CED}" srcOrd="0" destOrd="0" parTransId="{DB843568-EA0E-433F-AF3C-FCCEF4792618}" sibTransId="{6A1E22FF-D94A-4AA3-B2A9-6210B124C653}"/>
    <dgm:cxn modelId="{9480AD33-7A99-4FD1-B26A-291E47631E10}" srcId="{69F21C8B-D508-4B5C-9302-34A1A40E9C66}" destId="{E9A3CE92-3B1E-42ED-B55A-C95EC9D3537A}" srcOrd="1" destOrd="0" parTransId="{EF2D7E0F-DDA9-4B4A-A370-346FA1CBE4F5}" sibTransId="{17584FA8-3834-428C-8BB9-2759EAA5C1B0}"/>
    <dgm:cxn modelId="{8CEBD092-6C8D-4E7B-9654-0BDCC3964D25}" srcId="{69F21C8B-D508-4B5C-9302-34A1A40E9C66}" destId="{B5A1C8F9-C255-463A-BA33-5C15C696EF7B}" srcOrd="2" destOrd="0" parTransId="{40139182-81CA-4DFF-8FB7-DD9F0728401F}" sibTransId="{275F3A2A-8146-4E64-A8B8-37DBDCBE06A3}"/>
    <dgm:cxn modelId="{5552DA57-F46F-40DF-8695-F3ACAD642C37}" type="presOf" srcId="{B5A1C8F9-C255-463A-BA33-5C15C696EF7B}" destId="{973EBAFF-EBDA-4FE9-A9E1-3C0D8FBE5206}" srcOrd="0" destOrd="0" presId="urn:microsoft.com/office/officeart/2005/8/layout/balance1"/>
    <dgm:cxn modelId="{32B289D3-A2FA-4708-B5E2-91EBBB9F9C93}" type="presOf" srcId="{266B2E75-2081-4635-9F0F-E0DA8464997F}" destId="{4580A837-8054-42CC-BE8D-AAB5BE012BED}" srcOrd="0" destOrd="0" presId="urn:microsoft.com/office/officeart/2005/8/layout/balance1"/>
    <dgm:cxn modelId="{55A91C0E-79ED-44EF-8177-1541AC9BCDC9}" srcId="{69F21C8B-D508-4B5C-9302-34A1A40E9C66}" destId="{C7E04400-5C4D-4711-8362-8D5B8A614DBB}" srcOrd="0" destOrd="0" parTransId="{A46C06D7-6141-447B-84AB-08BEAFA11954}" sibTransId="{E70514F7-AFCD-42C9-B4DA-B86BD017E487}"/>
    <dgm:cxn modelId="{4B0867FF-18FE-4310-BF20-EB2BADD902BD}" srcId="{B1F83DF9-68FB-4361-9BCE-24EBC9583CED}" destId="{266B2E75-2081-4635-9F0F-E0DA8464997F}" srcOrd="0" destOrd="0" parTransId="{93519C06-168B-41AF-A2DA-0F1F5CC66060}" sibTransId="{AE7D8C6B-1BF1-4A82-BE5F-A11F473D9DC2}"/>
    <dgm:cxn modelId="{B020DEAE-5E9A-4416-9BE0-7D7936862E45}" type="presOf" srcId="{C7E04400-5C4D-4711-8362-8D5B8A614DBB}" destId="{A30B66E0-18B3-4551-A859-5F0D8AAA0A56}" srcOrd="0" destOrd="0" presId="urn:microsoft.com/office/officeart/2005/8/layout/balance1"/>
    <dgm:cxn modelId="{3912F302-EE03-433A-8490-84973700D77F}" type="presParOf" srcId="{99587DD6-2A81-4ED7-8F81-21B17AEF9C76}" destId="{3DECAA56-3D1D-490C-B11F-3E30301A64B3}" srcOrd="0" destOrd="0" presId="urn:microsoft.com/office/officeart/2005/8/layout/balance1"/>
    <dgm:cxn modelId="{A594232B-E253-42C2-905A-ECB2DF939AAC}" type="presParOf" srcId="{99587DD6-2A81-4ED7-8F81-21B17AEF9C76}" destId="{6B2A3E19-DEEB-488E-9CB1-75C8FDB56702}" srcOrd="1" destOrd="0" presId="urn:microsoft.com/office/officeart/2005/8/layout/balance1"/>
    <dgm:cxn modelId="{5F61B451-5244-4ED9-B0D2-6EE6DFC73282}" type="presParOf" srcId="{6B2A3E19-DEEB-488E-9CB1-75C8FDB56702}" destId="{C1EC3EDB-5924-4EB2-AAFE-DDBA1B0DFF20}" srcOrd="0" destOrd="0" presId="urn:microsoft.com/office/officeart/2005/8/layout/balance1"/>
    <dgm:cxn modelId="{35990FE9-D4D1-4D1A-A026-16084EC77B49}" type="presParOf" srcId="{6B2A3E19-DEEB-488E-9CB1-75C8FDB56702}" destId="{55EEE9D9-C84A-4D91-9AAE-D620C6A585EB}" srcOrd="1" destOrd="0" presId="urn:microsoft.com/office/officeart/2005/8/layout/balance1"/>
    <dgm:cxn modelId="{2563F21A-68EB-4340-9260-F25A258D0805}" type="presParOf" srcId="{99587DD6-2A81-4ED7-8F81-21B17AEF9C76}" destId="{7A9B1534-0A78-4E96-A09C-AC53B169E36F}" srcOrd="2" destOrd="0" presId="urn:microsoft.com/office/officeart/2005/8/layout/balance1"/>
    <dgm:cxn modelId="{DB49096B-F937-4A18-9C04-7D5CFEA1EC57}" type="presParOf" srcId="{7A9B1534-0A78-4E96-A09C-AC53B169E36F}" destId="{73D7729D-B4DD-4174-9AE7-381B357B0E06}" srcOrd="0" destOrd="0" presId="urn:microsoft.com/office/officeart/2005/8/layout/balance1"/>
    <dgm:cxn modelId="{54D5D7B8-D6FE-46BB-9526-F644F750FCA8}" type="presParOf" srcId="{7A9B1534-0A78-4E96-A09C-AC53B169E36F}" destId="{DBE9AD25-C3FF-4121-B681-20630F8ABA14}" srcOrd="1" destOrd="0" presId="urn:microsoft.com/office/officeart/2005/8/layout/balance1"/>
    <dgm:cxn modelId="{0AF4BD4F-BC34-4B15-9520-8B539FCC5808}" type="presParOf" srcId="{7A9B1534-0A78-4E96-A09C-AC53B169E36F}" destId="{71AF1F9F-AA3C-4DCD-BA95-AE58C5DF6BC5}" srcOrd="2" destOrd="0" presId="urn:microsoft.com/office/officeart/2005/8/layout/balance1"/>
    <dgm:cxn modelId="{89BBA103-940F-4166-8ACA-A7D9DE047415}" type="presParOf" srcId="{7A9B1534-0A78-4E96-A09C-AC53B169E36F}" destId="{A30B66E0-18B3-4551-A859-5F0D8AAA0A56}" srcOrd="3" destOrd="0" presId="urn:microsoft.com/office/officeart/2005/8/layout/balance1"/>
    <dgm:cxn modelId="{CAF71891-6134-404D-8A0A-BB66738D7252}" type="presParOf" srcId="{7A9B1534-0A78-4E96-A09C-AC53B169E36F}" destId="{56F46AE0-092D-43E3-9DB2-5213E67DAF6A}" srcOrd="4" destOrd="0" presId="urn:microsoft.com/office/officeart/2005/8/layout/balance1"/>
    <dgm:cxn modelId="{BAB622BA-5B9A-4EF2-9317-C3648FCB2495}" type="presParOf" srcId="{7A9B1534-0A78-4E96-A09C-AC53B169E36F}" destId="{973EBAFF-EBDA-4FE9-A9E1-3C0D8FBE5206}" srcOrd="5" destOrd="0" presId="urn:microsoft.com/office/officeart/2005/8/layout/balance1"/>
    <dgm:cxn modelId="{2E0F1348-54D7-41E3-BB47-18E8DE32EDC8}" type="presParOf" srcId="{7A9B1534-0A78-4E96-A09C-AC53B169E36F}" destId="{AFC82704-B8D7-4DB9-A91A-046A04AC5E00}" srcOrd="6" destOrd="0" presId="urn:microsoft.com/office/officeart/2005/8/layout/balance1"/>
    <dgm:cxn modelId="{AB60DF0B-5835-4CFB-8403-D975767207D2}" type="presParOf" srcId="{7A9B1534-0A78-4E96-A09C-AC53B169E36F}" destId="{4580A837-8054-42CC-BE8D-AAB5BE012BED}" srcOrd="7" destOrd="0" presId="urn:microsoft.com/office/officeart/2005/8/layout/balance1"/>
    <dgm:cxn modelId="{F5DD8CEE-E94C-406A-9393-2AAF07606818}" type="presParOf" srcId="{7A9B1534-0A78-4E96-A09C-AC53B169E36F}" destId="{6F3EE977-096C-4DA0-A3A8-DA8F0C52A3A7}"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372CF-9403-49E0-887E-6DE935FE58C7}" type="doc">
      <dgm:prSet loTypeId="urn:microsoft.com/office/officeart/2005/8/layout/cycle4" loCatId="matrix" qsTypeId="urn:microsoft.com/office/officeart/2005/8/quickstyle/3D1" qsCatId="3D" csTypeId="urn:microsoft.com/office/officeart/2005/8/colors/accent5_4" csCatId="accent5" phldr="1"/>
      <dgm:spPr/>
      <dgm:t>
        <a:bodyPr/>
        <a:lstStyle/>
        <a:p>
          <a:endParaRPr lang="en-US"/>
        </a:p>
      </dgm:t>
    </dgm:pt>
    <dgm:pt modelId="{B6A7ED2C-F158-4B21-82DC-5899B9E8D4DE}">
      <dgm:prSet/>
      <dgm:spPr/>
      <dgm:t>
        <a:bodyPr/>
        <a:lstStyle/>
        <a:p>
          <a:pPr rtl="0"/>
          <a:r>
            <a:rPr lang="en-US" b="0" i="0" baseline="0" dirty="0" smtClean="0"/>
            <a:t>Participate in Advanced Demand Response</a:t>
          </a:r>
          <a:endParaRPr lang="en-US" dirty="0"/>
        </a:p>
      </dgm:t>
    </dgm:pt>
    <dgm:pt modelId="{91C818D1-09BC-4252-B99B-EA127FD16F0F}" type="parTrans" cxnId="{ECB6B036-63F1-43FF-BC2A-A8827D6EDE25}">
      <dgm:prSet/>
      <dgm:spPr/>
      <dgm:t>
        <a:bodyPr/>
        <a:lstStyle/>
        <a:p>
          <a:endParaRPr lang="en-US"/>
        </a:p>
      </dgm:t>
    </dgm:pt>
    <dgm:pt modelId="{5D96F84A-0C3F-4418-8A37-9E77723B9F59}" type="sibTrans" cxnId="{ECB6B036-63F1-43FF-BC2A-A8827D6EDE25}">
      <dgm:prSet/>
      <dgm:spPr/>
      <dgm:t>
        <a:bodyPr/>
        <a:lstStyle/>
        <a:p>
          <a:endParaRPr lang="en-US"/>
        </a:p>
      </dgm:t>
    </dgm:pt>
    <dgm:pt modelId="{B204428B-9DA5-4184-AAB4-C2E21FFF7027}">
      <dgm:prSet/>
      <dgm:spPr/>
      <dgm:t>
        <a:bodyPr/>
        <a:lstStyle/>
        <a:p>
          <a:pPr rtl="0"/>
          <a:r>
            <a:rPr lang="en-US" b="0" i="0" baseline="0" dirty="0" smtClean="0"/>
            <a:t>Manage Peak Load Contribution</a:t>
          </a:r>
          <a:endParaRPr lang="en-US" dirty="0"/>
        </a:p>
      </dgm:t>
    </dgm:pt>
    <dgm:pt modelId="{114CD88D-FCE6-4A1B-9BBE-39C9A5CC6333}" type="parTrans" cxnId="{46EF6A22-BB6B-48F2-B215-6D9341BF9750}">
      <dgm:prSet/>
      <dgm:spPr/>
      <dgm:t>
        <a:bodyPr/>
        <a:lstStyle/>
        <a:p>
          <a:endParaRPr lang="en-US"/>
        </a:p>
      </dgm:t>
    </dgm:pt>
    <dgm:pt modelId="{9F49D93A-8537-4FE0-915F-60DEC35C86B9}" type="sibTrans" cxnId="{46EF6A22-BB6B-48F2-B215-6D9341BF9750}">
      <dgm:prSet/>
      <dgm:spPr/>
      <dgm:t>
        <a:bodyPr/>
        <a:lstStyle/>
        <a:p>
          <a:endParaRPr lang="en-US"/>
        </a:p>
      </dgm:t>
    </dgm:pt>
    <dgm:pt modelId="{45BF7AC1-EB90-4B8E-8FE6-40E5B1FF03A6}">
      <dgm:prSet/>
      <dgm:spPr/>
      <dgm:t>
        <a:bodyPr/>
        <a:lstStyle/>
        <a:p>
          <a:pPr rtl="0"/>
          <a:r>
            <a:rPr lang="en-US" b="0" i="0" baseline="0" dirty="0" smtClean="0"/>
            <a:t>Manage Monthly Utility Demand Peaks</a:t>
          </a:r>
          <a:endParaRPr lang="en-US" dirty="0"/>
        </a:p>
      </dgm:t>
    </dgm:pt>
    <dgm:pt modelId="{F1611551-7062-4F45-B240-88E16DE701E1}" type="parTrans" cxnId="{D8CACC77-9569-4124-925D-D77A7F914945}">
      <dgm:prSet/>
      <dgm:spPr/>
      <dgm:t>
        <a:bodyPr/>
        <a:lstStyle/>
        <a:p>
          <a:endParaRPr lang="en-US"/>
        </a:p>
      </dgm:t>
    </dgm:pt>
    <dgm:pt modelId="{BAD01FE3-21CF-4B98-9195-3774F6A8402B}" type="sibTrans" cxnId="{D8CACC77-9569-4124-925D-D77A7F914945}">
      <dgm:prSet/>
      <dgm:spPr/>
      <dgm:t>
        <a:bodyPr/>
        <a:lstStyle/>
        <a:p>
          <a:endParaRPr lang="en-US"/>
        </a:p>
      </dgm:t>
    </dgm:pt>
    <dgm:pt modelId="{D3075BCE-0123-461A-AA39-287E3403CBE4}">
      <dgm:prSet/>
      <dgm:spPr/>
      <dgm:t>
        <a:bodyPr/>
        <a:lstStyle/>
        <a:p>
          <a:pPr rtl="0"/>
          <a:r>
            <a:rPr lang="en-US" b="0" i="0" baseline="0" dirty="0" smtClean="0"/>
            <a:t>Integrate supply contract planning</a:t>
          </a:r>
          <a:endParaRPr lang="en-US" dirty="0"/>
        </a:p>
      </dgm:t>
    </dgm:pt>
    <dgm:pt modelId="{4FA8B691-BA11-4A63-AD8B-5DA174971461}" type="parTrans" cxnId="{C862116A-00DB-4EE3-8022-732666E67D3F}">
      <dgm:prSet/>
      <dgm:spPr/>
      <dgm:t>
        <a:bodyPr/>
        <a:lstStyle/>
        <a:p>
          <a:endParaRPr lang="en-US"/>
        </a:p>
      </dgm:t>
    </dgm:pt>
    <dgm:pt modelId="{BEC61B92-C89E-40E3-A7B4-6FB5AA47C5B9}" type="sibTrans" cxnId="{C862116A-00DB-4EE3-8022-732666E67D3F}">
      <dgm:prSet/>
      <dgm:spPr/>
      <dgm:t>
        <a:bodyPr/>
        <a:lstStyle/>
        <a:p>
          <a:endParaRPr lang="en-US"/>
        </a:p>
      </dgm:t>
    </dgm:pt>
    <dgm:pt modelId="{8D4CE309-CE2F-48DE-B195-2004981BC941}">
      <dgm:prSet/>
      <dgm:spPr/>
      <dgm:t>
        <a:bodyPr/>
        <a:lstStyle/>
        <a:p>
          <a:endParaRPr lang="en-US"/>
        </a:p>
      </dgm:t>
    </dgm:pt>
    <dgm:pt modelId="{B65BA5EA-7396-4F6E-BAD5-8C8F91DF88FC}" type="parTrans" cxnId="{D5404CB3-2CCB-4886-B093-F91D56A82260}">
      <dgm:prSet/>
      <dgm:spPr/>
      <dgm:t>
        <a:bodyPr/>
        <a:lstStyle/>
        <a:p>
          <a:endParaRPr lang="en-US"/>
        </a:p>
      </dgm:t>
    </dgm:pt>
    <dgm:pt modelId="{A5C51508-57BF-4D46-8122-C9A6A21B21A0}" type="sibTrans" cxnId="{D5404CB3-2CCB-4886-B093-F91D56A82260}">
      <dgm:prSet/>
      <dgm:spPr/>
      <dgm:t>
        <a:bodyPr/>
        <a:lstStyle/>
        <a:p>
          <a:endParaRPr lang="en-US"/>
        </a:p>
      </dgm:t>
    </dgm:pt>
    <dgm:pt modelId="{B6950A8C-C908-40EA-B0AF-7F63C14C5FCE}">
      <dgm:prSet/>
      <dgm:spPr/>
      <dgm:t>
        <a:bodyPr/>
        <a:lstStyle/>
        <a:p>
          <a:endParaRPr lang="en-US"/>
        </a:p>
      </dgm:t>
    </dgm:pt>
    <dgm:pt modelId="{87B9F3CD-5614-4509-8A75-77DCDD06EE52}" type="parTrans" cxnId="{738258EC-2341-46C2-987F-C018D603A335}">
      <dgm:prSet/>
      <dgm:spPr/>
      <dgm:t>
        <a:bodyPr/>
        <a:lstStyle/>
        <a:p>
          <a:endParaRPr lang="en-US"/>
        </a:p>
      </dgm:t>
    </dgm:pt>
    <dgm:pt modelId="{1E11F789-16A8-411B-AA9A-568AF3EFCE9B}" type="sibTrans" cxnId="{738258EC-2341-46C2-987F-C018D603A335}">
      <dgm:prSet/>
      <dgm:spPr/>
      <dgm:t>
        <a:bodyPr/>
        <a:lstStyle/>
        <a:p>
          <a:endParaRPr lang="en-US"/>
        </a:p>
      </dgm:t>
    </dgm:pt>
    <dgm:pt modelId="{D343BDF7-065A-4EFB-9E35-7E3D7305F2EF}" type="pres">
      <dgm:prSet presAssocID="{483372CF-9403-49E0-887E-6DE935FE58C7}" presName="cycleMatrixDiagram" presStyleCnt="0">
        <dgm:presLayoutVars>
          <dgm:chMax val="1"/>
          <dgm:dir/>
          <dgm:animLvl val="lvl"/>
          <dgm:resizeHandles val="exact"/>
        </dgm:presLayoutVars>
      </dgm:prSet>
      <dgm:spPr/>
      <dgm:t>
        <a:bodyPr/>
        <a:lstStyle/>
        <a:p>
          <a:endParaRPr lang="en-US"/>
        </a:p>
      </dgm:t>
    </dgm:pt>
    <dgm:pt modelId="{0A0BFA2C-28EC-43D5-AC4D-D2E6C2765E8A}" type="pres">
      <dgm:prSet presAssocID="{483372CF-9403-49E0-887E-6DE935FE58C7}" presName="children" presStyleCnt="0"/>
      <dgm:spPr/>
      <dgm:t>
        <a:bodyPr/>
        <a:lstStyle/>
        <a:p>
          <a:endParaRPr lang="en-US"/>
        </a:p>
      </dgm:t>
    </dgm:pt>
    <dgm:pt modelId="{B484ED93-C436-4A6D-8B47-94FD349AF9C3}" type="pres">
      <dgm:prSet presAssocID="{483372CF-9403-49E0-887E-6DE935FE58C7}" presName="childPlaceholder" presStyleCnt="0"/>
      <dgm:spPr/>
      <dgm:t>
        <a:bodyPr/>
        <a:lstStyle/>
        <a:p>
          <a:endParaRPr lang="en-US"/>
        </a:p>
      </dgm:t>
    </dgm:pt>
    <dgm:pt modelId="{6687D1F6-9CE3-46D5-8877-C20192D55C16}" type="pres">
      <dgm:prSet presAssocID="{483372CF-9403-49E0-887E-6DE935FE58C7}" presName="circle" presStyleCnt="0"/>
      <dgm:spPr/>
      <dgm:t>
        <a:bodyPr/>
        <a:lstStyle/>
        <a:p>
          <a:endParaRPr lang="en-US"/>
        </a:p>
      </dgm:t>
    </dgm:pt>
    <dgm:pt modelId="{2EB86E3F-E991-4D4B-84CA-C14179A3C32D}" type="pres">
      <dgm:prSet presAssocID="{483372CF-9403-49E0-887E-6DE935FE58C7}" presName="quadrant1" presStyleLbl="node1" presStyleIdx="0" presStyleCnt="4">
        <dgm:presLayoutVars>
          <dgm:chMax val="1"/>
          <dgm:bulletEnabled val="1"/>
        </dgm:presLayoutVars>
      </dgm:prSet>
      <dgm:spPr/>
      <dgm:t>
        <a:bodyPr/>
        <a:lstStyle/>
        <a:p>
          <a:endParaRPr lang="en-US"/>
        </a:p>
      </dgm:t>
    </dgm:pt>
    <dgm:pt modelId="{5FC66B4A-D5BF-4FA7-9FD0-AF8AC45BF21C}" type="pres">
      <dgm:prSet presAssocID="{483372CF-9403-49E0-887E-6DE935FE58C7}" presName="quadrant2" presStyleLbl="node1" presStyleIdx="1" presStyleCnt="4">
        <dgm:presLayoutVars>
          <dgm:chMax val="1"/>
          <dgm:bulletEnabled val="1"/>
        </dgm:presLayoutVars>
      </dgm:prSet>
      <dgm:spPr/>
      <dgm:t>
        <a:bodyPr/>
        <a:lstStyle/>
        <a:p>
          <a:endParaRPr lang="en-US"/>
        </a:p>
      </dgm:t>
    </dgm:pt>
    <dgm:pt modelId="{8E4EA815-8B60-4F63-A9D3-012A514D9651}" type="pres">
      <dgm:prSet presAssocID="{483372CF-9403-49E0-887E-6DE935FE58C7}" presName="quadrant3" presStyleLbl="node1" presStyleIdx="2" presStyleCnt="4">
        <dgm:presLayoutVars>
          <dgm:chMax val="1"/>
          <dgm:bulletEnabled val="1"/>
        </dgm:presLayoutVars>
      </dgm:prSet>
      <dgm:spPr/>
      <dgm:t>
        <a:bodyPr/>
        <a:lstStyle/>
        <a:p>
          <a:endParaRPr lang="en-US"/>
        </a:p>
      </dgm:t>
    </dgm:pt>
    <dgm:pt modelId="{3113073A-52E1-47E0-9417-4BDFA1E2681A}" type="pres">
      <dgm:prSet presAssocID="{483372CF-9403-49E0-887E-6DE935FE58C7}" presName="quadrant4" presStyleLbl="node1" presStyleIdx="3" presStyleCnt="4">
        <dgm:presLayoutVars>
          <dgm:chMax val="1"/>
          <dgm:bulletEnabled val="1"/>
        </dgm:presLayoutVars>
      </dgm:prSet>
      <dgm:spPr/>
      <dgm:t>
        <a:bodyPr/>
        <a:lstStyle/>
        <a:p>
          <a:endParaRPr lang="en-US"/>
        </a:p>
      </dgm:t>
    </dgm:pt>
    <dgm:pt modelId="{333D2AA1-DA89-4663-B217-84B9078EDCE3}" type="pres">
      <dgm:prSet presAssocID="{483372CF-9403-49E0-887E-6DE935FE58C7}" presName="quadrantPlaceholder" presStyleCnt="0"/>
      <dgm:spPr/>
      <dgm:t>
        <a:bodyPr/>
        <a:lstStyle/>
        <a:p>
          <a:endParaRPr lang="en-US"/>
        </a:p>
      </dgm:t>
    </dgm:pt>
    <dgm:pt modelId="{8308E1AC-3E8E-4CEB-A978-CD42370F724F}" type="pres">
      <dgm:prSet presAssocID="{483372CF-9403-49E0-887E-6DE935FE58C7}" presName="center1" presStyleLbl="fgShp" presStyleIdx="0" presStyleCnt="2"/>
      <dgm:spPr/>
      <dgm:t>
        <a:bodyPr/>
        <a:lstStyle/>
        <a:p>
          <a:endParaRPr lang="en-US"/>
        </a:p>
      </dgm:t>
    </dgm:pt>
    <dgm:pt modelId="{CBBA8E50-A2B9-4F9D-A25B-66E8A7715548}" type="pres">
      <dgm:prSet presAssocID="{483372CF-9403-49E0-887E-6DE935FE58C7}" presName="center2" presStyleLbl="fgShp" presStyleIdx="1" presStyleCnt="2"/>
      <dgm:spPr/>
      <dgm:t>
        <a:bodyPr/>
        <a:lstStyle/>
        <a:p>
          <a:endParaRPr lang="en-US"/>
        </a:p>
      </dgm:t>
    </dgm:pt>
  </dgm:ptLst>
  <dgm:cxnLst>
    <dgm:cxn modelId="{3EC25641-543B-0A44-83AD-33B263A7EAF3}" type="presOf" srcId="{D3075BCE-0123-461A-AA39-287E3403CBE4}" destId="{3113073A-52E1-47E0-9417-4BDFA1E2681A}" srcOrd="0" destOrd="0" presId="urn:microsoft.com/office/officeart/2005/8/layout/cycle4"/>
    <dgm:cxn modelId="{46EF6A22-BB6B-48F2-B215-6D9341BF9750}" srcId="{483372CF-9403-49E0-887E-6DE935FE58C7}" destId="{B204428B-9DA5-4184-AAB4-C2E21FFF7027}" srcOrd="1" destOrd="0" parTransId="{114CD88D-FCE6-4A1B-9BBE-39C9A5CC6333}" sibTransId="{9F49D93A-8537-4FE0-915F-60DEC35C86B9}"/>
    <dgm:cxn modelId="{ECB6B036-63F1-43FF-BC2A-A8827D6EDE25}" srcId="{483372CF-9403-49E0-887E-6DE935FE58C7}" destId="{B6A7ED2C-F158-4B21-82DC-5899B9E8D4DE}" srcOrd="0" destOrd="0" parTransId="{91C818D1-09BC-4252-B99B-EA127FD16F0F}" sibTransId="{5D96F84A-0C3F-4418-8A37-9E77723B9F59}"/>
    <dgm:cxn modelId="{2E380115-CDC9-904F-8859-2F6D5F76BB73}" type="presOf" srcId="{483372CF-9403-49E0-887E-6DE935FE58C7}" destId="{D343BDF7-065A-4EFB-9E35-7E3D7305F2EF}" srcOrd="0" destOrd="0" presId="urn:microsoft.com/office/officeart/2005/8/layout/cycle4"/>
    <dgm:cxn modelId="{738258EC-2341-46C2-987F-C018D603A335}" srcId="{483372CF-9403-49E0-887E-6DE935FE58C7}" destId="{B6950A8C-C908-40EA-B0AF-7F63C14C5FCE}" srcOrd="5" destOrd="0" parTransId="{87B9F3CD-5614-4509-8A75-77DCDD06EE52}" sibTransId="{1E11F789-16A8-411B-AA9A-568AF3EFCE9B}"/>
    <dgm:cxn modelId="{66B9FAC5-B03E-A043-81ED-7B60490B7631}" type="presOf" srcId="{B6A7ED2C-F158-4B21-82DC-5899B9E8D4DE}" destId="{2EB86E3F-E991-4D4B-84CA-C14179A3C32D}" srcOrd="0" destOrd="0" presId="urn:microsoft.com/office/officeart/2005/8/layout/cycle4"/>
    <dgm:cxn modelId="{E4FD334C-44AB-5846-A770-2CDB41190F12}" type="presOf" srcId="{45BF7AC1-EB90-4B8E-8FE6-40E5B1FF03A6}" destId="{8E4EA815-8B60-4F63-A9D3-012A514D9651}" srcOrd="0" destOrd="0" presId="urn:microsoft.com/office/officeart/2005/8/layout/cycle4"/>
    <dgm:cxn modelId="{C862116A-00DB-4EE3-8022-732666E67D3F}" srcId="{483372CF-9403-49E0-887E-6DE935FE58C7}" destId="{D3075BCE-0123-461A-AA39-287E3403CBE4}" srcOrd="3" destOrd="0" parTransId="{4FA8B691-BA11-4A63-AD8B-5DA174971461}" sibTransId="{BEC61B92-C89E-40E3-A7B4-6FB5AA47C5B9}"/>
    <dgm:cxn modelId="{BC121684-6C8F-F04C-BBFD-149E90FCA706}" type="presOf" srcId="{B204428B-9DA5-4184-AAB4-C2E21FFF7027}" destId="{5FC66B4A-D5BF-4FA7-9FD0-AF8AC45BF21C}" srcOrd="0" destOrd="0" presId="urn:microsoft.com/office/officeart/2005/8/layout/cycle4"/>
    <dgm:cxn modelId="{D8CACC77-9569-4124-925D-D77A7F914945}" srcId="{483372CF-9403-49E0-887E-6DE935FE58C7}" destId="{45BF7AC1-EB90-4B8E-8FE6-40E5B1FF03A6}" srcOrd="2" destOrd="0" parTransId="{F1611551-7062-4F45-B240-88E16DE701E1}" sibTransId="{BAD01FE3-21CF-4B98-9195-3774F6A8402B}"/>
    <dgm:cxn modelId="{D5404CB3-2CCB-4886-B093-F91D56A82260}" srcId="{483372CF-9403-49E0-887E-6DE935FE58C7}" destId="{8D4CE309-CE2F-48DE-B195-2004981BC941}" srcOrd="4" destOrd="0" parTransId="{B65BA5EA-7396-4F6E-BAD5-8C8F91DF88FC}" sibTransId="{A5C51508-57BF-4D46-8122-C9A6A21B21A0}"/>
    <dgm:cxn modelId="{6D634C84-51EB-3D43-8B6C-4801BE732C9F}" type="presParOf" srcId="{D343BDF7-065A-4EFB-9E35-7E3D7305F2EF}" destId="{0A0BFA2C-28EC-43D5-AC4D-D2E6C2765E8A}" srcOrd="0" destOrd="0" presId="urn:microsoft.com/office/officeart/2005/8/layout/cycle4"/>
    <dgm:cxn modelId="{319C35FB-8ADE-414D-B49F-1A2C6DC6FC47}" type="presParOf" srcId="{0A0BFA2C-28EC-43D5-AC4D-D2E6C2765E8A}" destId="{B484ED93-C436-4A6D-8B47-94FD349AF9C3}" srcOrd="0" destOrd="0" presId="urn:microsoft.com/office/officeart/2005/8/layout/cycle4"/>
    <dgm:cxn modelId="{BC7D1DD4-4A3F-F540-BA5E-5FA1C3D85A95}" type="presParOf" srcId="{D343BDF7-065A-4EFB-9E35-7E3D7305F2EF}" destId="{6687D1F6-9CE3-46D5-8877-C20192D55C16}" srcOrd="1" destOrd="0" presId="urn:microsoft.com/office/officeart/2005/8/layout/cycle4"/>
    <dgm:cxn modelId="{2150288D-6167-CA44-830E-CBA0A1508AE0}" type="presParOf" srcId="{6687D1F6-9CE3-46D5-8877-C20192D55C16}" destId="{2EB86E3F-E991-4D4B-84CA-C14179A3C32D}" srcOrd="0" destOrd="0" presId="urn:microsoft.com/office/officeart/2005/8/layout/cycle4"/>
    <dgm:cxn modelId="{07B40385-05A1-0A46-B68D-BC98CACFC863}" type="presParOf" srcId="{6687D1F6-9CE3-46D5-8877-C20192D55C16}" destId="{5FC66B4A-D5BF-4FA7-9FD0-AF8AC45BF21C}" srcOrd="1" destOrd="0" presId="urn:microsoft.com/office/officeart/2005/8/layout/cycle4"/>
    <dgm:cxn modelId="{0F896624-7DBE-3F48-910E-EF10D337CAA8}" type="presParOf" srcId="{6687D1F6-9CE3-46D5-8877-C20192D55C16}" destId="{8E4EA815-8B60-4F63-A9D3-012A514D9651}" srcOrd="2" destOrd="0" presId="urn:microsoft.com/office/officeart/2005/8/layout/cycle4"/>
    <dgm:cxn modelId="{8ED564D2-4CC3-4A44-8E03-0BC440473E9D}" type="presParOf" srcId="{6687D1F6-9CE3-46D5-8877-C20192D55C16}" destId="{3113073A-52E1-47E0-9417-4BDFA1E2681A}" srcOrd="3" destOrd="0" presId="urn:microsoft.com/office/officeart/2005/8/layout/cycle4"/>
    <dgm:cxn modelId="{12C0FF45-BB0B-AC4F-9613-567451ACA4FD}" type="presParOf" srcId="{6687D1F6-9CE3-46D5-8877-C20192D55C16}" destId="{333D2AA1-DA89-4663-B217-84B9078EDCE3}" srcOrd="4" destOrd="0" presId="urn:microsoft.com/office/officeart/2005/8/layout/cycle4"/>
    <dgm:cxn modelId="{5FAA75DE-45FB-E843-B8F1-CA79012C2B7F}" type="presParOf" srcId="{D343BDF7-065A-4EFB-9E35-7E3D7305F2EF}" destId="{8308E1AC-3E8E-4CEB-A978-CD42370F724F}" srcOrd="2" destOrd="0" presId="urn:microsoft.com/office/officeart/2005/8/layout/cycle4"/>
    <dgm:cxn modelId="{154B55FB-37AF-1B4B-934C-51FF4F6BA655}" type="presParOf" srcId="{D343BDF7-065A-4EFB-9E35-7E3D7305F2EF}" destId="{CBBA8E50-A2B9-4F9D-A25B-66E8A771554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1ABB4C-629F-42FC-910C-892678C0AB3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6631B55-40AD-40C4-8812-3A84FE91AA01}">
      <dgm:prSet phldrT="[Text]" custT="1"/>
      <dgm:spPr>
        <a:solidFill>
          <a:schemeClr val="accent2">
            <a:lumMod val="20000"/>
            <a:lumOff val="80000"/>
          </a:schemeClr>
        </a:solidFill>
      </dgm:spPr>
      <dgm:t>
        <a:bodyPr/>
        <a:lstStyle/>
        <a:p>
          <a:r>
            <a:rPr lang="en-US" sz="2400" dirty="0" smtClean="0"/>
            <a:t>PJM</a:t>
          </a:r>
          <a:endParaRPr lang="en-US" sz="2400" dirty="0"/>
        </a:p>
      </dgm:t>
    </dgm:pt>
    <dgm:pt modelId="{8F9B5D8D-A819-45F1-8133-B61CA40DDB8C}" type="parTrans" cxnId="{067EC1D1-8159-4B6E-BBE9-1E5150F933EF}">
      <dgm:prSet/>
      <dgm:spPr/>
      <dgm:t>
        <a:bodyPr/>
        <a:lstStyle/>
        <a:p>
          <a:endParaRPr lang="en-US"/>
        </a:p>
      </dgm:t>
    </dgm:pt>
    <dgm:pt modelId="{A085469D-4FC2-4B08-AB88-C9AD64B19C9D}" type="sibTrans" cxnId="{067EC1D1-8159-4B6E-BBE9-1E5150F933EF}">
      <dgm:prSet/>
      <dgm:spPr/>
      <dgm:t>
        <a:bodyPr/>
        <a:lstStyle/>
        <a:p>
          <a:endParaRPr lang="en-US"/>
        </a:p>
      </dgm:t>
    </dgm:pt>
    <dgm:pt modelId="{017CD834-592D-42EA-AF2A-C6B93A79E67C}">
      <dgm:prSet phldrT="[Text]" custT="1"/>
      <dgm:spPr>
        <a:solidFill>
          <a:schemeClr val="tx1">
            <a:lumMod val="65000"/>
            <a:lumOff val="35000"/>
          </a:schemeClr>
        </a:solidFill>
      </dgm:spPr>
      <dgm:t>
        <a:bodyPr/>
        <a:lstStyle/>
        <a:p>
          <a:r>
            <a:rPr lang="en-US" sz="1400" b="1" dirty="0" smtClean="0">
              <a:solidFill>
                <a:schemeClr val="bg1"/>
              </a:solidFill>
            </a:rPr>
            <a:t>~$</a:t>
          </a:r>
          <a:r>
            <a:rPr lang="en-US" sz="1400" b="1" dirty="0" smtClean="0"/>
            <a:t>50,000/MW/</a:t>
          </a:r>
          <a:r>
            <a:rPr lang="en-US" sz="1400" b="1" dirty="0" err="1" smtClean="0"/>
            <a:t>yr</a:t>
          </a:r>
          <a:endParaRPr lang="en-US" sz="1400" b="1" dirty="0" smtClean="0"/>
        </a:p>
        <a:p>
          <a:r>
            <a:rPr lang="en-US" sz="1400" b="1" dirty="0" smtClean="0"/>
            <a:t>* Varies by Region</a:t>
          </a:r>
          <a:endParaRPr lang="en-US" sz="1400" b="1" dirty="0"/>
        </a:p>
      </dgm:t>
    </dgm:pt>
    <dgm:pt modelId="{082DA4A5-98DB-4FB9-A6A4-1B27CC1B1AB9}" type="parTrans" cxnId="{10E52F19-EF8E-49C2-9D25-D2A503332BF2}">
      <dgm:prSet/>
      <dgm:spPr/>
      <dgm:t>
        <a:bodyPr/>
        <a:lstStyle/>
        <a:p>
          <a:endParaRPr lang="en-US"/>
        </a:p>
      </dgm:t>
    </dgm:pt>
    <dgm:pt modelId="{01D16D5D-ED5A-4F11-9881-A0CB1F8F1308}" type="sibTrans" cxnId="{10E52F19-EF8E-49C2-9D25-D2A503332BF2}">
      <dgm:prSet/>
      <dgm:spPr/>
      <dgm:t>
        <a:bodyPr/>
        <a:lstStyle/>
        <a:p>
          <a:endParaRPr lang="en-US"/>
        </a:p>
      </dgm:t>
    </dgm:pt>
    <dgm:pt modelId="{29ADD784-FF94-4B27-890B-4CE3DA20334D}">
      <dgm:prSet phldrT="[Text]" custT="1"/>
      <dgm:spPr>
        <a:solidFill>
          <a:schemeClr val="accent5">
            <a:lumMod val="75000"/>
          </a:schemeClr>
        </a:solidFill>
      </dgm:spPr>
      <dgm:t>
        <a:bodyPr/>
        <a:lstStyle/>
        <a:p>
          <a:r>
            <a:rPr lang="en-US" sz="1400" b="1" dirty="0" smtClean="0"/>
            <a:t>$65,000/MW/</a:t>
          </a:r>
          <a:r>
            <a:rPr lang="en-US" sz="1400" b="1" dirty="0" err="1" smtClean="0"/>
            <a:t>yr</a:t>
          </a:r>
          <a:endParaRPr lang="en-US" sz="1400" b="1" dirty="0" smtClean="0"/>
        </a:p>
        <a:p>
          <a:r>
            <a:rPr lang="en-US" sz="1400" b="1" dirty="0" smtClean="0"/>
            <a:t>Utility Demand Management</a:t>
          </a:r>
        </a:p>
      </dgm:t>
    </dgm:pt>
    <dgm:pt modelId="{4FD78982-F7AD-4432-AAE4-4589B5306098}" type="parTrans" cxnId="{2C77BD39-23A8-4386-B571-F1915BF09FE3}">
      <dgm:prSet/>
      <dgm:spPr/>
      <dgm:t>
        <a:bodyPr/>
        <a:lstStyle/>
        <a:p>
          <a:endParaRPr lang="en-US"/>
        </a:p>
      </dgm:t>
    </dgm:pt>
    <dgm:pt modelId="{2F95426D-EF00-4F54-986D-711528501BDA}" type="sibTrans" cxnId="{2C77BD39-23A8-4386-B571-F1915BF09FE3}">
      <dgm:prSet/>
      <dgm:spPr/>
      <dgm:t>
        <a:bodyPr/>
        <a:lstStyle/>
        <a:p>
          <a:endParaRPr lang="en-US"/>
        </a:p>
      </dgm:t>
    </dgm:pt>
    <dgm:pt modelId="{037C1CF9-9BF9-4578-86FF-CEA8CA394AFC}">
      <dgm:prSet phldrT="[Text]" custT="1"/>
      <dgm:spPr>
        <a:solidFill>
          <a:schemeClr val="accent3">
            <a:lumMod val="60000"/>
            <a:lumOff val="40000"/>
          </a:schemeClr>
        </a:solidFill>
      </dgm:spPr>
      <dgm:t>
        <a:bodyPr/>
        <a:lstStyle/>
        <a:p>
          <a:r>
            <a:rPr lang="en-US" sz="2400" dirty="0" smtClean="0"/>
            <a:t>ERCOT</a:t>
          </a:r>
          <a:endParaRPr lang="en-US" sz="2400" dirty="0"/>
        </a:p>
      </dgm:t>
    </dgm:pt>
    <dgm:pt modelId="{CCCE07E7-578F-4D80-B820-DA891356A045}" type="parTrans" cxnId="{B1DE5183-B31D-4AFD-AFD0-38F50818C831}">
      <dgm:prSet/>
      <dgm:spPr/>
      <dgm:t>
        <a:bodyPr/>
        <a:lstStyle/>
        <a:p>
          <a:endParaRPr lang="en-US"/>
        </a:p>
      </dgm:t>
    </dgm:pt>
    <dgm:pt modelId="{E33DFCAF-D158-4637-B4F2-0775764342A0}" type="sibTrans" cxnId="{B1DE5183-B31D-4AFD-AFD0-38F50818C831}">
      <dgm:prSet/>
      <dgm:spPr/>
      <dgm:t>
        <a:bodyPr/>
        <a:lstStyle/>
        <a:p>
          <a:endParaRPr lang="en-US"/>
        </a:p>
      </dgm:t>
    </dgm:pt>
    <dgm:pt modelId="{5DA9225C-FC7E-4A70-8EDF-49EA9FFCD224}">
      <dgm:prSet phldrT="[Text]" custT="1"/>
      <dgm:spPr>
        <a:solidFill>
          <a:schemeClr val="tx1">
            <a:lumMod val="65000"/>
            <a:lumOff val="35000"/>
          </a:schemeClr>
        </a:solidFill>
      </dgm:spPr>
      <dgm:t>
        <a:bodyPr/>
        <a:lstStyle/>
        <a:p>
          <a:r>
            <a:rPr lang="en-US" sz="1400" b="1" dirty="0" smtClean="0"/>
            <a:t>$80,000/MW/</a:t>
          </a:r>
          <a:r>
            <a:rPr lang="en-US" sz="1400" b="1" dirty="0" err="1" smtClean="0"/>
            <a:t>yr</a:t>
          </a:r>
          <a:endParaRPr lang="en-US" sz="1400" b="1" dirty="0" smtClean="0"/>
        </a:p>
        <a:p>
          <a:r>
            <a:rPr lang="en-US" sz="1400" b="1" dirty="0" smtClean="0"/>
            <a:t>ERS-30</a:t>
          </a:r>
          <a:endParaRPr lang="en-US" sz="1400" b="1" dirty="0"/>
        </a:p>
      </dgm:t>
    </dgm:pt>
    <dgm:pt modelId="{43544A6D-EF78-4430-85F9-7864AC1909AD}" type="parTrans" cxnId="{657D19B0-90C5-4D9B-9E3B-E2C110021ACF}">
      <dgm:prSet/>
      <dgm:spPr/>
      <dgm:t>
        <a:bodyPr/>
        <a:lstStyle/>
        <a:p>
          <a:endParaRPr lang="en-US"/>
        </a:p>
      </dgm:t>
    </dgm:pt>
    <dgm:pt modelId="{AFEB728C-052B-4B72-95D4-7F7A39852E58}" type="sibTrans" cxnId="{657D19B0-90C5-4D9B-9E3B-E2C110021ACF}">
      <dgm:prSet/>
      <dgm:spPr/>
      <dgm:t>
        <a:bodyPr/>
        <a:lstStyle/>
        <a:p>
          <a:endParaRPr lang="en-US"/>
        </a:p>
      </dgm:t>
    </dgm:pt>
    <dgm:pt modelId="{2B6AEA3F-DC7B-4896-AE63-8F9D77FF847C}">
      <dgm:prSet phldrT="[Text]" custT="1"/>
      <dgm:spPr>
        <a:solidFill>
          <a:schemeClr val="accent5">
            <a:lumMod val="75000"/>
          </a:schemeClr>
        </a:solidFill>
      </dgm:spPr>
      <dgm:t>
        <a:bodyPr/>
        <a:lstStyle/>
        <a:p>
          <a:r>
            <a:rPr lang="en-US" sz="1400" b="1" dirty="0" smtClean="0"/>
            <a:t>$40,000/MW/</a:t>
          </a:r>
          <a:r>
            <a:rPr lang="en-US" sz="1400" b="1" dirty="0" err="1" smtClean="0"/>
            <a:t>yr</a:t>
          </a:r>
          <a:endParaRPr lang="en-US" sz="1400" b="1" dirty="0" smtClean="0"/>
        </a:p>
        <a:p>
          <a:r>
            <a:rPr lang="en-US" sz="1400" b="1" dirty="0" smtClean="0"/>
            <a:t>Utility Demand Management</a:t>
          </a:r>
        </a:p>
      </dgm:t>
    </dgm:pt>
    <dgm:pt modelId="{F7F35991-3070-4470-963B-BFF75B01CAB4}" type="parTrans" cxnId="{3D0E1AAD-4AEB-4595-A9C0-1F252A759A09}">
      <dgm:prSet/>
      <dgm:spPr/>
      <dgm:t>
        <a:bodyPr/>
        <a:lstStyle/>
        <a:p>
          <a:endParaRPr lang="en-US"/>
        </a:p>
      </dgm:t>
    </dgm:pt>
    <dgm:pt modelId="{ACCA8A0F-A1AD-4C40-8C34-22912A112FA3}" type="sibTrans" cxnId="{3D0E1AAD-4AEB-4595-A9C0-1F252A759A09}">
      <dgm:prSet/>
      <dgm:spPr/>
      <dgm:t>
        <a:bodyPr/>
        <a:lstStyle/>
        <a:p>
          <a:endParaRPr lang="en-US"/>
        </a:p>
      </dgm:t>
    </dgm:pt>
    <dgm:pt modelId="{B968DF2D-5712-46A5-BA46-9AC599903A6D}">
      <dgm:prSet phldrT="[Text]" custT="1"/>
      <dgm:spPr>
        <a:solidFill>
          <a:schemeClr val="accent3">
            <a:lumMod val="75000"/>
          </a:schemeClr>
        </a:solidFill>
      </dgm:spPr>
      <dgm:t>
        <a:bodyPr/>
        <a:lstStyle/>
        <a:p>
          <a:r>
            <a:rPr lang="en-US" sz="2400" dirty="0" smtClean="0"/>
            <a:t>NEPOOL</a:t>
          </a:r>
          <a:endParaRPr lang="en-US" sz="3300" dirty="0"/>
        </a:p>
      </dgm:t>
    </dgm:pt>
    <dgm:pt modelId="{B6C2F0C2-2C6E-40FF-9655-603A30317213}" type="parTrans" cxnId="{916A5917-AF1F-434A-8EE0-B08F1A5BF08F}">
      <dgm:prSet/>
      <dgm:spPr/>
      <dgm:t>
        <a:bodyPr/>
        <a:lstStyle/>
        <a:p>
          <a:endParaRPr lang="en-US"/>
        </a:p>
      </dgm:t>
    </dgm:pt>
    <dgm:pt modelId="{9941DAC2-84B7-47C8-A2D1-1697AFDC8C0F}" type="sibTrans" cxnId="{916A5917-AF1F-434A-8EE0-B08F1A5BF08F}">
      <dgm:prSet/>
      <dgm:spPr/>
      <dgm:t>
        <a:bodyPr/>
        <a:lstStyle/>
        <a:p>
          <a:endParaRPr lang="en-US"/>
        </a:p>
      </dgm:t>
    </dgm:pt>
    <dgm:pt modelId="{67A10232-E8A5-4AB7-8DF6-6978395C0ED4}">
      <dgm:prSet phldrT="[Text]" custT="1"/>
      <dgm:spPr>
        <a:solidFill>
          <a:schemeClr val="tx1">
            <a:lumMod val="65000"/>
            <a:lumOff val="35000"/>
          </a:schemeClr>
        </a:solidFill>
      </dgm:spPr>
      <dgm:t>
        <a:bodyPr/>
        <a:lstStyle/>
        <a:p>
          <a:r>
            <a:rPr lang="en-US" sz="1400" b="1" dirty="0" smtClean="0"/>
            <a:t>$30,000/MW/</a:t>
          </a:r>
          <a:r>
            <a:rPr lang="en-US" sz="1400" b="1" dirty="0" err="1" smtClean="0"/>
            <a:t>yr</a:t>
          </a:r>
          <a:endParaRPr lang="en-US" sz="1400" b="1" dirty="0" smtClean="0"/>
        </a:p>
        <a:p>
          <a:r>
            <a:rPr lang="en-US" sz="1400" b="1" dirty="0" smtClean="0"/>
            <a:t>Capacity</a:t>
          </a:r>
        </a:p>
      </dgm:t>
    </dgm:pt>
    <dgm:pt modelId="{36A9D603-9804-421B-B359-7B344A6D324D}" type="parTrans" cxnId="{3DDF4E62-9BD2-4135-83E0-754CDAD9ECE7}">
      <dgm:prSet/>
      <dgm:spPr/>
      <dgm:t>
        <a:bodyPr/>
        <a:lstStyle/>
        <a:p>
          <a:endParaRPr lang="en-US"/>
        </a:p>
      </dgm:t>
    </dgm:pt>
    <dgm:pt modelId="{C0F4A266-0437-42B3-ACBE-634ED6D13DD5}" type="sibTrans" cxnId="{3DDF4E62-9BD2-4135-83E0-754CDAD9ECE7}">
      <dgm:prSet/>
      <dgm:spPr/>
      <dgm:t>
        <a:bodyPr/>
        <a:lstStyle/>
        <a:p>
          <a:endParaRPr lang="en-US"/>
        </a:p>
      </dgm:t>
    </dgm:pt>
    <dgm:pt modelId="{AB37C183-2A5F-4AAF-A7FA-6AA79F4B8C0B}">
      <dgm:prSet phldrT="[Text]" custT="1"/>
      <dgm:spPr>
        <a:solidFill>
          <a:schemeClr val="accent5">
            <a:lumMod val="75000"/>
          </a:schemeClr>
        </a:solidFill>
      </dgm:spPr>
      <dgm:t>
        <a:bodyPr/>
        <a:lstStyle/>
        <a:p>
          <a:r>
            <a:rPr lang="en-US" sz="1400" b="1" dirty="0" smtClean="0"/>
            <a:t>$60,000/MW/</a:t>
          </a:r>
          <a:r>
            <a:rPr lang="en-US" sz="1400" b="1" dirty="0" err="1" smtClean="0"/>
            <a:t>yr</a:t>
          </a:r>
          <a:endParaRPr lang="en-US" sz="1400" b="1" dirty="0" smtClean="0"/>
        </a:p>
        <a:p>
          <a:r>
            <a:rPr lang="en-US" sz="1400" b="1" dirty="0" smtClean="0"/>
            <a:t>Utility Demand Management</a:t>
          </a:r>
          <a:endParaRPr lang="en-US" sz="1400" b="1" dirty="0"/>
        </a:p>
      </dgm:t>
    </dgm:pt>
    <dgm:pt modelId="{472AC4E5-D063-41C8-B63D-10FDE9D90F3C}" type="parTrans" cxnId="{739A677B-BC71-4AB7-8EF2-B845EA600225}">
      <dgm:prSet/>
      <dgm:spPr/>
      <dgm:t>
        <a:bodyPr/>
        <a:lstStyle/>
        <a:p>
          <a:endParaRPr lang="en-US"/>
        </a:p>
      </dgm:t>
    </dgm:pt>
    <dgm:pt modelId="{9CEF8CF1-9CA2-4736-8F54-C96E86FB1734}" type="sibTrans" cxnId="{739A677B-BC71-4AB7-8EF2-B845EA600225}">
      <dgm:prSet/>
      <dgm:spPr/>
      <dgm:t>
        <a:bodyPr/>
        <a:lstStyle/>
        <a:p>
          <a:endParaRPr lang="en-US"/>
        </a:p>
      </dgm:t>
    </dgm:pt>
    <dgm:pt modelId="{449D8ED0-214B-4363-916B-AE330A64BC00}">
      <dgm:prSet phldrT="[Text]" custT="1"/>
      <dgm:spPr>
        <a:solidFill>
          <a:schemeClr val="accent4">
            <a:lumMod val="50000"/>
          </a:schemeClr>
        </a:solidFill>
      </dgm:spPr>
      <dgm:t>
        <a:bodyPr/>
        <a:lstStyle/>
        <a:p>
          <a:r>
            <a:rPr lang="en-US" sz="1400" b="1" dirty="0" smtClean="0"/>
            <a:t>$120k/MW/</a:t>
          </a:r>
          <a:r>
            <a:rPr lang="en-US" sz="1400" b="1" dirty="0" err="1" smtClean="0"/>
            <a:t>yr</a:t>
          </a:r>
          <a:endParaRPr lang="en-US" sz="1400" b="1" dirty="0" smtClean="0"/>
        </a:p>
        <a:p>
          <a:r>
            <a:rPr lang="en-US" sz="1400" b="1" dirty="0" smtClean="0"/>
            <a:t>Responsive Reserve Service</a:t>
          </a:r>
        </a:p>
      </dgm:t>
    </dgm:pt>
    <dgm:pt modelId="{92E6D190-F772-406C-8E93-48E9548E97E1}" type="parTrans" cxnId="{DF7DA6BC-2F25-46AC-BF55-7C6FA625C359}">
      <dgm:prSet/>
      <dgm:spPr/>
      <dgm:t>
        <a:bodyPr/>
        <a:lstStyle/>
        <a:p>
          <a:endParaRPr lang="en-US"/>
        </a:p>
      </dgm:t>
    </dgm:pt>
    <dgm:pt modelId="{0BC26187-4DDB-4FBF-8249-B2654275277A}" type="sibTrans" cxnId="{DF7DA6BC-2F25-46AC-BF55-7C6FA625C359}">
      <dgm:prSet/>
      <dgm:spPr/>
      <dgm:t>
        <a:bodyPr/>
        <a:lstStyle/>
        <a:p>
          <a:endParaRPr lang="en-US"/>
        </a:p>
      </dgm:t>
    </dgm:pt>
    <dgm:pt modelId="{F26D5BC7-CC90-400F-A3ED-D62A47A82A0A}">
      <dgm:prSet phldrT="[Text]" custT="1"/>
      <dgm:spPr>
        <a:solidFill>
          <a:schemeClr val="tx2">
            <a:lumMod val="75000"/>
          </a:schemeClr>
        </a:solidFill>
      </dgm:spPr>
      <dgm:t>
        <a:bodyPr/>
        <a:lstStyle/>
        <a:p>
          <a:r>
            <a:rPr lang="en-US" sz="1400" b="1" dirty="0" smtClean="0"/>
            <a:t>$52,000/MW/</a:t>
          </a:r>
          <a:r>
            <a:rPr lang="en-US" sz="1400" b="1" dirty="0" err="1" smtClean="0"/>
            <a:t>yr</a:t>
          </a:r>
          <a:endParaRPr lang="en-US" sz="1400" b="1" dirty="0" smtClean="0"/>
        </a:p>
        <a:p>
          <a:r>
            <a:rPr lang="en-US" sz="1400" b="1" dirty="0" smtClean="0"/>
            <a:t>Top 100 </a:t>
          </a:r>
          <a:r>
            <a:rPr lang="en-US" sz="1400" b="1" dirty="0" err="1" smtClean="0"/>
            <a:t>Hrs</a:t>
          </a:r>
          <a:endParaRPr lang="en-US" sz="1400" b="1" dirty="0" smtClean="0"/>
        </a:p>
      </dgm:t>
    </dgm:pt>
    <dgm:pt modelId="{0A62766B-DAA7-48C4-8551-1D01357B318F}" type="parTrans" cxnId="{B0DDB0C8-5593-4B8E-89BE-86B3A7338631}">
      <dgm:prSet/>
      <dgm:spPr/>
      <dgm:t>
        <a:bodyPr/>
        <a:lstStyle/>
        <a:p>
          <a:endParaRPr lang="en-US"/>
        </a:p>
      </dgm:t>
    </dgm:pt>
    <dgm:pt modelId="{31D8954F-D01B-4D73-94F6-FF366D150AE1}" type="sibTrans" cxnId="{B0DDB0C8-5593-4B8E-89BE-86B3A7338631}">
      <dgm:prSet/>
      <dgm:spPr/>
      <dgm:t>
        <a:bodyPr/>
        <a:lstStyle/>
        <a:p>
          <a:endParaRPr lang="en-US"/>
        </a:p>
      </dgm:t>
    </dgm:pt>
    <dgm:pt modelId="{E1A73D3D-15E1-4879-8865-0588E7C15520}">
      <dgm:prSet phldrT="[Text]" custT="1"/>
      <dgm:spPr>
        <a:solidFill>
          <a:schemeClr val="accent4">
            <a:lumMod val="50000"/>
          </a:schemeClr>
        </a:solidFill>
      </dgm:spPr>
      <dgm:t>
        <a:bodyPr/>
        <a:lstStyle/>
        <a:p>
          <a:r>
            <a:rPr lang="en-US" sz="1400" b="1" dirty="0" smtClean="0"/>
            <a:t>$35,000/MW/</a:t>
          </a:r>
          <a:r>
            <a:rPr lang="en-US" sz="1400" b="1" dirty="0" err="1" smtClean="0"/>
            <a:t>yr</a:t>
          </a:r>
          <a:endParaRPr lang="en-US" sz="1400" b="1" dirty="0" smtClean="0"/>
        </a:p>
        <a:p>
          <a:r>
            <a:rPr lang="en-US" sz="1400" b="1" dirty="0" smtClean="0"/>
            <a:t>Synch RES</a:t>
          </a:r>
        </a:p>
      </dgm:t>
    </dgm:pt>
    <dgm:pt modelId="{BFDAFC23-EBD4-4A75-ABB7-FF22A5651A90}" type="parTrans" cxnId="{4D21339D-280A-4DFD-808C-8C126E67F541}">
      <dgm:prSet/>
      <dgm:spPr/>
      <dgm:t>
        <a:bodyPr/>
        <a:lstStyle/>
        <a:p>
          <a:endParaRPr lang="en-US"/>
        </a:p>
      </dgm:t>
    </dgm:pt>
    <dgm:pt modelId="{8A9A048F-08C9-447E-8F37-D6DEC489F4BC}" type="sibTrans" cxnId="{4D21339D-280A-4DFD-808C-8C126E67F541}">
      <dgm:prSet/>
      <dgm:spPr/>
      <dgm:t>
        <a:bodyPr/>
        <a:lstStyle/>
        <a:p>
          <a:endParaRPr lang="en-US"/>
        </a:p>
      </dgm:t>
    </dgm:pt>
    <dgm:pt modelId="{EFD03553-6E7A-439A-BA05-23430358CE9D}">
      <dgm:prSet phldrT="[Text]" custT="1"/>
      <dgm:spPr>
        <a:solidFill>
          <a:schemeClr val="tx2">
            <a:lumMod val="75000"/>
          </a:schemeClr>
        </a:solidFill>
      </dgm:spPr>
      <dgm:t>
        <a:bodyPr/>
        <a:lstStyle/>
        <a:p>
          <a:r>
            <a:rPr lang="en-US" sz="1400" b="1" dirty="0" smtClean="0"/>
            <a:t>$35,000/MW/</a:t>
          </a:r>
          <a:r>
            <a:rPr lang="en-US" sz="1400" b="1" dirty="0" err="1" smtClean="0"/>
            <a:t>yr</a:t>
          </a:r>
          <a:endParaRPr lang="en-US" sz="1400" b="1" dirty="0" smtClean="0"/>
        </a:p>
        <a:p>
          <a:r>
            <a:rPr lang="en-US" sz="1400" b="1" dirty="0" smtClean="0"/>
            <a:t>Economic RT</a:t>
          </a:r>
        </a:p>
      </dgm:t>
    </dgm:pt>
    <dgm:pt modelId="{0D9919E9-662D-4499-AA72-86740F4F2A26}" type="parTrans" cxnId="{4651AE1C-EED9-4FF1-B64D-C731CB3A1757}">
      <dgm:prSet/>
      <dgm:spPr/>
      <dgm:t>
        <a:bodyPr/>
        <a:lstStyle/>
        <a:p>
          <a:endParaRPr lang="en-US"/>
        </a:p>
      </dgm:t>
    </dgm:pt>
    <dgm:pt modelId="{BD3DF3C7-6013-4316-B51F-9B4B6B523D76}" type="sibTrans" cxnId="{4651AE1C-EED9-4FF1-B64D-C731CB3A1757}">
      <dgm:prSet/>
      <dgm:spPr/>
      <dgm:t>
        <a:bodyPr/>
        <a:lstStyle/>
        <a:p>
          <a:endParaRPr lang="en-US"/>
        </a:p>
      </dgm:t>
    </dgm:pt>
    <dgm:pt modelId="{EB9B571B-DF69-41B7-B22F-BF47B232D81B}">
      <dgm:prSet phldrT="[Text]" custT="1"/>
      <dgm:spPr>
        <a:solidFill>
          <a:schemeClr val="accent4">
            <a:lumMod val="50000"/>
          </a:schemeClr>
        </a:solidFill>
      </dgm:spPr>
      <dgm:t>
        <a:bodyPr/>
        <a:lstStyle/>
        <a:p>
          <a:r>
            <a:rPr lang="en-US" sz="1400" b="1" dirty="0" smtClean="0"/>
            <a:t>$52,000/MW/</a:t>
          </a:r>
          <a:r>
            <a:rPr lang="en-US" sz="1400" b="1" dirty="0" err="1" smtClean="0"/>
            <a:t>yr</a:t>
          </a:r>
          <a:endParaRPr lang="en-US" sz="1400" b="1" dirty="0" smtClean="0"/>
        </a:p>
        <a:p>
          <a:r>
            <a:rPr lang="en-US" sz="1400" b="1" dirty="0" smtClean="0"/>
            <a:t>Synch RES</a:t>
          </a:r>
          <a:endParaRPr lang="en-US" sz="1400" b="1" dirty="0"/>
        </a:p>
      </dgm:t>
    </dgm:pt>
    <dgm:pt modelId="{9345BA2C-0264-4151-9212-F377E5698524}" type="parTrans" cxnId="{1A8FB0B3-2E22-425B-ABB8-A7A3220741C9}">
      <dgm:prSet/>
      <dgm:spPr/>
      <dgm:t>
        <a:bodyPr/>
        <a:lstStyle/>
        <a:p>
          <a:endParaRPr lang="en-US"/>
        </a:p>
      </dgm:t>
    </dgm:pt>
    <dgm:pt modelId="{BB7A3D6E-9837-486B-AB86-D0E60A2AF336}" type="sibTrans" cxnId="{1A8FB0B3-2E22-425B-ABB8-A7A3220741C9}">
      <dgm:prSet/>
      <dgm:spPr/>
      <dgm:t>
        <a:bodyPr/>
        <a:lstStyle/>
        <a:p>
          <a:endParaRPr lang="en-US"/>
        </a:p>
      </dgm:t>
    </dgm:pt>
    <dgm:pt modelId="{D97FEC7A-BA5F-48BB-9768-73D0D4E1BE6C}">
      <dgm:prSet phldrT="[Text]" custT="1"/>
      <dgm:spPr>
        <a:solidFill>
          <a:schemeClr val="tx2">
            <a:lumMod val="75000"/>
          </a:schemeClr>
        </a:solidFill>
      </dgm:spPr>
      <dgm:t>
        <a:bodyPr/>
        <a:lstStyle/>
        <a:p>
          <a:r>
            <a:rPr lang="en-US" sz="1400" b="1" dirty="0" smtClean="0"/>
            <a:t>$31,000/MW/</a:t>
          </a:r>
          <a:r>
            <a:rPr lang="en-US" sz="1400" b="1" dirty="0" err="1" smtClean="0"/>
            <a:t>yr</a:t>
          </a:r>
          <a:endParaRPr lang="en-US" sz="1400" b="1" dirty="0" smtClean="0"/>
        </a:p>
        <a:p>
          <a:r>
            <a:rPr lang="en-US" sz="1400" b="1" dirty="0" smtClean="0"/>
            <a:t>Economic RT</a:t>
          </a:r>
          <a:endParaRPr lang="en-US" sz="1400" b="1" dirty="0"/>
        </a:p>
      </dgm:t>
    </dgm:pt>
    <dgm:pt modelId="{F9BC230D-4F15-441A-BF47-FDEBEBC974CB}" type="parTrans" cxnId="{B1D143B8-FA29-488C-B737-59C909682372}">
      <dgm:prSet/>
      <dgm:spPr/>
      <dgm:t>
        <a:bodyPr/>
        <a:lstStyle/>
        <a:p>
          <a:endParaRPr lang="en-US"/>
        </a:p>
      </dgm:t>
    </dgm:pt>
    <dgm:pt modelId="{B453C3B5-36B6-4227-891F-5EAF45B1BD38}" type="sibTrans" cxnId="{B1D143B8-FA29-488C-B737-59C909682372}">
      <dgm:prSet/>
      <dgm:spPr/>
      <dgm:t>
        <a:bodyPr/>
        <a:lstStyle/>
        <a:p>
          <a:endParaRPr lang="en-US"/>
        </a:p>
      </dgm:t>
    </dgm:pt>
    <dgm:pt modelId="{ADC24E23-84FE-4552-9B89-E8447A7ACA99}" type="pres">
      <dgm:prSet presAssocID="{191ABB4C-629F-42FC-910C-892678C0AB3A}" presName="theList" presStyleCnt="0">
        <dgm:presLayoutVars>
          <dgm:dir/>
          <dgm:animLvl val="lvl"/>
          <dgm:resizeHandles val="exact"/>
        </dgm:presLayoutVars>
      </dgm:prSet>
      <dgm:spPr/>
      <dgm:t>
        <a:bodyPr/>
        <a:lstStyle/>
        <a:p>
          <a:endParaRPr lang="en-US"/>
        </a:p>
      </dgm:t>
    </dgm:pt>
    <dgm:pt modelId="{EE57E215-2AD3-4CAB-BD44-57691B5CE827}" type="pres">
      <dgm:prSet presAssocID="{46631B55-40AD-40C4-8812-3A84FE91AA01}" presName="compNode" presStyleCnt="0"/>
      <dgm:spPr/>
    </dgm:pt>
    <dgm:pt modelId="{E06E5611-0D95-471A-BCFA-EBD0735CCFB1}" type="pres">
      <dgm:prSet presAssocID="{46631B55-40AD-40C4-8812-3A84FE91AA01}" presName="aNode" presStyleLbl="bgShp" presStyleIdx="0" presStyleCnt="3"/>
      <dgm:spPr/>
      <dgm:t>
        <a:bodyPr/>
        <a:lstStyle/>
        <a:p>
          <a:endParaRPr lang="en-US"/>
        </a:p>
      </dgm:t>
    </dgm:pt>
    <dgm:pt modelId="{48DE378A-046A-413F-8756-EEB1041DD330}" type="pres">
      <dgm:prSet presAssocID="{46631B55-40AD-40C4-8812-3A84FE91AA01}" presName="textNode" presStyleLbl="bgShp" presStyleIdx="0" presStyleCnt="3"/>
      <dgm:spPr/>
      <dgm:t>
        <a:bodyPr/>
        <a:lstStyle/>
        <a:p>
          <a:endParaRPr lang="en-US"/>
        </a:p>
      </dgm:t>
    </dgm:pt>
    <dgm:pt modelId="{F41C5417-6CAB-4B42-80A7-27AF8DD1D16D}" type="pres">
      <dgm:prSet presAssocID="{46631B55-40AD-40C4-8812-3A84FE91AA01}" presName="compChildNode" presStyleCnt="0"/>
      <dgm:spPr/>
    </dgm:pt>
    <dgm:pt modelId="{A73BB342-920C-454A-B386-E353CCD4A4BE}" type="pres">
      <dgm:prSet presAssocID="{46631B55-40AD-40C4-8812-3A84FE91AA01}" presName="theInnerList" presStyleCnt="0"/>
      <dgm:spPr/>
    </dgm:pt>
    <dgm:pt modelId="{9D774791-7147-47F8-9B50-0CC8EC9F35EB}" type="pres">
      <dgm:prSet presAssocID="{017CD834-592D-42EA-AF2A-C6B93A79E67C}" presName="childNode" presStyleLbl="node1" presStyleIdx="0" presStyleCnt="12" custScaleY="171635" custLinFactY="-35717" custLinFactNeighborY="-100000">
        <dgm:presLayoutVars>
          <dgm:bulletEnabled val="1"/>
        </dgm:presLayoutVars>
      </dgm:prSet>
      <dgm:spPr/>
      <dgm:t>
        <a:bodyPr/>
        <a:lstStyle/>
        <a:p>
          <a:endParaRPr lang="en-US"/>
        </a:p>
      </dgm:t>
    </dgm:pt>
    <dgm:pt modelId="{AD435300-1121-48AD-B464-F35E6A9446D5}" type="pres">
      <dgm:prSet presAssocID="{017CD834-592D-42EA-AF2A-C6B93A79E67C}" presName="aSpace2" presStyleCnt="0"/>
      <dgm:spPr/>
    </dgm:pt>
    <dgm:pt modelId="{0C9873E1-AF35-4870-8648-51A173826FE7}" type="pres">
      <dgm:prSet presAssocID="{29ADD784-FF94-4B27-890B-4CE3DA20334D}" presName="childNode" presStyleLbl="node1" presStyleIdx="1" presStyleCnt="12" custScaleY="177443" custLinFactY="-35743" custLinFactNeighborY="-100000">
        <dgm:presLayoutVars>
          <dgm:bulletEnabled val="1"/>
        </dgm:presLayoutVars>
      </dgm:prSet>
      <dgm:spPr/>
      <dgm:t>
        <a:bodyPr/>
        <a:lstStyle/>
        <a:p>
          <a:endParaRPr lang="en-US"/>
        </a:p>
      </dgm:t>
    </dgm:pt>
    <dgm:pt modelId="{4DD5111F-B162-481E-99AD-933A8B119A31}" type="pres">
      <dgm:prSet presAssocID="{29ADD784-FF94-4B27-890B-4CE3DA20334D}" presName="aSpace2" presStyleCnt="0"/>
      <dgm:spPr/>
    </dgm:pt>
    <dgm:pt modelId="{01AB1F3F-1720-4F28-9567-708A611E344F}" type="pres">
      <dgm:prSet presAssocID="{E1A73D3D-15E1-4879-8865-0588E7C15520}" presName="childNode" presStyleLbl="node1" presStyleIdx="2" presStyleCnt="12" custScaleY="173563" custLinFactY="-39369" custLinFactNeighborY="-100000">
        <dgm:presLayoutVars>
          <dgm:bulletEnabled val="1"/>
        </dgm:presLayoutVars>
      </dgm:prSet>
      <dgm:spPr/>
      <dgm:t>
        <a:bodyPr/>
        <a:lstStyle/>
        <a:p>
          <a:endParaRPr lang="en-US"/>
        </a:p>
      </dgm:t>
    </dgm:pt>
    <dgm:pt modelId="{EED6F6CE-10E3-4805-B4FF-585BB404CC5B}" type="pres">
      <dgm:prSet presAssocID="{E1A73D3D-15E1-4879-8865-0588E7C15520}" presName="aSpace2" presStyleCnt="0"/>
      <dgm:spPr/>
    </dgm:pt>
    <dgm:pt modelId="{BCD9679B-66F3-4E88-A310-1499E961D851}" type="pres">
      <dgm:prSet presAssocID="{EFD03553-6E7A-439A-BA05-23430358CE9D}" presName="childNode" presStyleLbl="node1" presStyleIdx="3" presStyleCnt="12" custScaleY="164445" custLinFactY="-30939" custLinFactNeighborY="-100000">
        <dgm:presLayoutVars>
          <dgm:bulletEnabled val="1"/>
        </dgm:presLayoutVars>
      </dgm:prSet>
      <dgm:spPr/>
      <dgm:t>
        <a:bodyPr/>
        <a:lstStyle/>
        <a:p>
          <a:endParaRPr lang="en-US"/>
        </a:p>
      </dgm:t>
    </dgm:pt>
    <dgm:pt modelId="{36A1132F-5056-42E4-AE1A-551D010C47C2}" type="pres">
      <dgm:prSet presAssocID="{46631B55-40AD-40C4-8812-3A84FE91AA01}" presName="aSpace" presStyleCnt="0"/>
      <dgm:spPr/>
    </dgm:pt>
    <dgm:pt modelId="{517D4D23-8314-41B2-AF5A-42B9A617EC81}" type="pres">
      <dgm:prSet presAssocID="{037C1CF9-9BF9-4578-86FF-CEA8CA394AFC}" presName="compNode" presStyleCnt="0"/>
      <dgm:spPr/>
    </dgm:pt>
    <dgm:pt modelId="{79716800-0A43-41EC-9F09-B381D582C6F8}" type="pres">
      <dgm:prSet presAssocID="{037C1CF9-9BF9-4578-86FF-CEA8CA394AFC}" presName="aNode" presStyleLbl="bgShp" presStyleIdx="1" presStyleCnt="3"/>
      <dgm:spPr/>
      <dgm:t>
        <a:bodyPr/>
        <a:lstStyle/>
        <a:p>
          <a:endParaRPr lang="en-US"/>
        </a:p>
      </dgm:t>
    </dgm:pt>
    <dgm:pt modelId="{FECC359A-8841-48FD-B233-36471DF07D91}" type="pres">
      <dgm:prSet presAssocID="{037C1CF9-9BF9-4578-86FF-CEA8CA394AFC}" presName="textNode" presStyleLbl="bgShp" presStyleIdx="1" presStyleCnt="3"/>
      <dgm:spPr/>
      <dgm:t>
        <a:bodyPr/>
        <a:lstStyle/>
        <a:p>
          <a:endParaRPr lang="en-US"/>
        </a:p>
      </dgm:t>
    </dgm:pt>
    <dgm:pt modelId="{B60A0AE1-CE6E-4BF6-9F80-49F928FBC260}" type="pres">
      <dgm:prSet presAssocID="{037C1CF9-9BF9-4578-86FF-CEA8CA394AFC}" presName="compChildNode" presStyleCnt="0"/>
      <dgm:spPr/>
    </dgm:pt>
    <dgm:pt modelId="{02C81A62-F72E-4F4A-96C7-BE8828FFEC4E}" type="pres">
      <dgm:prSet presAssocID="{037C1CF9-9BF9-4578-86FF-CEA8CA394AFC}" presName="theInnerList" presStyleCnt="0"/>
      <dgm:spPr/>
    </dgm:pt>
    <dgm:pt modelId="{873417D5-88EE-4FA7-8003-B63C43A1F971}" type="pres">
      <dgm:prSet presAssocID="{5DA9225C-FC7E-4A70-8EDF-49EA9FFCD224}" presName="childNode" presStyleLbl="node1" presStyleIdx="4" presStyleCnt="12" custScaleY="123333" custLinFactY="-23399" custLinFactNeighborY="-100000">
        <dgm:presLayoutVars>
          <dgm:bulletEnabled val="1"/>
        </dgm:presLayoutVars>
      </dgm:prSet>
      <dgm:spPr/>
      <dgm:t>
        <a:bodyPr/>
        <a:lstStyle/>
        <a:p>
          <a:endParaRPr lang="en-US"/>
        </a:p>
      </dgm:t>
    </dgm:pt>
    <dgm:pt modelId="{7F332F0D-8FD2-4E87-83FC-C58E8929FD40}" type="pres">
      <dgm:prSet presAssocID="{5DA9225C-FC7E-4A70-8EDF-49EA9FFCD224}" presName="aSpace2" presStyleCnt="0"/>
      <dgm:spPr/>
    </dgm:pt>
    <dgm:pt modelId="{09EA1A0D-7C12-4E46-849D-068E662E51FD}" type="pres">
      <dgm:prSet presAssocID="{2B6AEA3F-DC7B-4896-AE63-8F9D77FF847C}" presName="childNode" presStyleLbl="node1" presStyleIdx="5" presStyleCnt="12" custScaleY="132913" custLinFactY="-17879" custLinFactNeighborY="-100000">
        <dgm:presLayoutVars>
          <dgm:bulletEnabled val="1"/>
        </dgm:presLayoutVars>
      </dgm:prSet>
      <dgm:spPr/>
      <dgm:t>
        <a:bodyPr/>
        <a:lstStyle/>
        <a:p>
          <a:endParaRPr lang="en-US"/>
        </a:p>
      </dgm:t>
    </dgm:pt>
    <dgm:pt modelId="{CF9635FF-3C71-49F0-84B1-43A05B8C1B56}" type="pres">
      <dgm:prSet presAssocID="{2B6AEA3F-DC7B-4896-AE63-8F9D77FF847C}" presName="aSpace2" presStyleCnt="0"/>
      <dgm:spPr/>
    </dgm:pt>
    <dgm:pt modelId="{C7CC3482-DBFF-478E-AB5D-32A79484AFE8}" type="pres">
      <dgm:prSet presAssocID="{449D8ED0-214B-4363-916B-AE330A64BC00}" presName="childNode" presStyleLbl="node1" presStyleIdx="6" presStyleCnt="12" custScaleY="126894" custLinFactY="-16911" custLinFactNeighborY="-100000">
        <dgm:presLayoutVars>
          <dgm:bulletEnabled val="1"/>
        </dgm:presLayoutVars>
      </dgm:prSet>
      <dgm:spPr/>
      <dgm:t>
        <a:bodyPr/>
        <a:lstStyle/>
        <a:p>
          <a:endParaRPr lang="en-US"/>
        </a:p>
      </dgm:t>
    </dgm:pt>
    <dgm:pt modelId="{D2E7B1F4-99AB-4811-89D8-B6C09754A18B}" type="pres">
      <dgm:prSet presAssocID="{449D8ED0-214B-4363-916B-AE330A64BC00}" presName="aSpace2" presStyleCnt="0"/>
      <dgm:spPr/>
    </dgm:pt>
    <dgm:pt modelId="{B61AF32E-D2B1-41AD-815A-03CE9334784C}" type="pres">
      <dgm:prSet presAssocID="{F26D5BC7-CC90-400F-A3ED-D62A47A82A0A}" presName="childNode" presStyleLbl="node1" presStyleIdx="7" presStyleCnt="12" custScaleY="120896" custLinFactY="-21076" custLinFactNeighborY="-100000">
        <dgm:presLayoutVars>
          <dgm:bulletEnabled val="1"/>
        </dgm:presLayoutVars>
      </dgm:prSet>
      <dgm:spPr/>
      <dgm:t>
        <a:bodyPr/>
        <a:lstStyle/>
        <a:p>
          <a:endParaRPr lang="en-US"/>
        </a:p>
      </dgm:t>
    </dgm:pt>
    <dgm:pt modelId="{E6778905-78E0-4EBC-AB73-B4BE60830481}" type="pres">
      <dgm:prSet presAssocID="{037C1CF9-9BF9-4578-86FF-CEA8CA394AFC}" presName="aSpace" presStyleCnt="0"/>
      <dgm:spPr/>
    </dgm:pt>
    <dgm:pt modelId="{7FA1F783-590C-4F1C-A41F-3862F68926DD}" type="pres">
      <dgm:prSet presAssocID="{B968DF2D-5712-46A5-BA46-9AC599903A6D}" presName="compNode" presStyleCnt="0"/>
      <dgm:spPr/>
    </dgm:pt>
    <dgm:pt modelId="{D6556D31-674E-4E5E-AC42-DDCE469F7B90}" type="pres">
      <dgm:prSet presAssocID="{B968DF2D-5712-46A5-BA46-9AC599903A6D}" presName="aNode" presStyleLbl="bgShp" presStyleIdx="2" presStyleCnt="3"/>
      <dgm:spPr/>
      <dgm:t>
        <a:bodyPr/>
        <a:lstStyle/>
        <a:p>
          <a:endParaRPr lang="en-US"/>
        </a:p>
      </dgm:t>
    </dgm:pt>
    <dgm:pt modelId="{7CE226D9-30FA-4947-97B7-7EB46BF6A015}" type="pres">
      <dgm:prSet presAssocID="{B968DF2D-5712-46A5-BA46-9AC599903A6D}" presName="textNode" presStyleLbl="bgShp" presStyleIdx="2" presStyleCnt="3"/>
      <dgm:spPr/>
      <dgm:t>
        <a:bodyPr/>
        <a:lstStyle/>
        <a:p>
          <a:endParaRPr lang="en-US"/>
        </a:p>
      </dgm:t>
    </dgm:pt>
    <dgm:pt modelId="{96CB19A4-6F83-448C-AA57-5B221C7E1A36}" type="pres">
      <dgm:prSet presAssocID="{B968DF2D-5712-46A5-BA46-9AC599903A6D}" presName="compChildNode" presStyleCnt="0"/>
      <dgm:spPr/>
    </dgm:pt>
    <dgm:pt modelId="{9453F0AC-3317-42AE-A9F4-1F036ECADF47}" type="pres">
      <dgm:prSet presAssocID="{B968DF2D-5712-46A5-BA46-9AC599903A6D}" presName="theInnerList" presStyleCnt="0"/>
      <dgm:spPr/>
    </dgm:pt>
    <dgm:pt modelId="{5F29BA55-BE52-4E0C-A647-AC268E98AEF0}" type="pres">
      <dgm:prSet presAssocID="{67A10232-E8A5-4AB7-8DF6-6978395C0ED4}" presName="childNode" presStyleLbl="node1" presStyleIdx="8" presStyleCnt="12" custScaleY="111224" custLinFactY="-20605" custLinFactNeighborY="-100000">
        <dgm:presLayoutVars>
          <dgm:bulletEnabled val="1"/>
        </dgm:presLayoutVars>
      </dgm:prSet>
      <dgm:spPr/>
      <dgm:t>
        <a:bodyPr/>
        <a:lstStyle/>
        <a:p>
          <a:endParaRPr lang="en-US"/>
        </a:p>
      </dgm:t>
    </dgm:pt>
    <dgm:pt modelId="{6045B69F-8E6E-42CC-AEA5-B258EBB54B0D}" type="pres">
      <dgm:prSet presAssocID="{67A10232-E8A5-4AB7-8DF6-6978395C0ED4}" presName="aSpace2" presStyleCnt="0"/>
      <dgm:spPr/>
    </dgm:pt>
    <dgm:pt modelId="{36D3BFCE-09B8-4F8A-92F4-DECF541134A3}" type="pres">
      <dgm:prSet presAssocID="{AB37C183-2A5F-4AAF-A7FA-6AA79F4B8C0B}" presName="childNode" presStyleLbl="node1" presStyleIdx="9" presStyleCnt="12" custScaleY="124252" custLinFactY="-22731" custLinFactNeighborY="-100000">
        <dgm:presLayoutVars>
          <dgm:bulletEnabled val="1"/>
        </dgm:presLayoutVars>
      </dgm:prSet>
      <dgm:spPr/>
      <dgm:t>
        <a:bodyPr/>
        <a:lstStyle/>
        <a:p>
          <a:endParaRPr lang="en-US"/>
        </a:p>
      </dgm:t>
    </dgm:pt>
    <dgm:pt modelId="{227DE444-7D92-4027-8E8C-B4A939EB3334}" type="pres">
      <dgm:prSet presAssocID="{AB37C183-2A5F-4AAF-A7FA-6AA79F4B8C0B}" presName="aSpace2" presStyleCnt="0"/>
      <dgm:spPr/>
    </dgm:pt>
    <dgm:pt modelId="{4AE7D603-12E9-4E07-B429-89C9F2ECB0A4}" type="pres">
      <dgm:prSet presAssocID="{EB9B571B-DF69-41B7-B22F-BF47B232D81B}" presName="childNode" presStyleLbl="node1" presStyleIdx="10" presStyleCnt="12" custScaleY="111313" custLinFactY="-25232" custLinFactNeighborY="-100000">
        <dgm:presLayoutVars>
          <dgm:bulletEnabled val="1"/>
        </dgm:presLayoutVars>
      </dgm:prSet>
      <dgm:spPr/>
      <dgm:t>
        <a:bodyPr/>
        <a:lstStyle/>
        <a:p>
          <a:endParaRPr lang="en-US"/>
        </a:p>
      </dgm:t>
    </dgm:pt>
    <dgm:pt modelId="{859156F0-EBDD-44FD-8931-27219526B773}" type="pres">
      <dgm:prSet presAssocID="{EB9B571B-DF69-41B7-B22F-BF47B232D81B}" presName="aSpace2" presStyleCnt="0"/>
      <dgm:spPr/>
    </dgm:pt>
    <dgm:pt modelId="{E5468F7B-A18B-45E7-B584-BFAD89704E2B}" type="pres">
      <dgm:prSet presAssocID="{D97FEC7A-BA5F-48BB-9768-73D0D4E1BE6C}" presName="childNode" presStyleLbl="node1" presStyleIdx="11" presStyleCnt="12" custScaleY="103217" custLinFactY="-24264" custLinFactNeighborY="-100000">
        <dgm:presLayoutVars>
          <dgm:bulletEnabled val="1"/>
        </dgm:presLayoutVars>
      </dgm:prSet>
      <dgm:spPr/>
      <dgm:t>
        <a:bodyPr/>
        <a:lstStyle/>
        <a:p>
          <a:endParaRPr lang="en-US"/>
        </a:p>
      </dgm:t>
    </dgm:pt>
  </dgm:ptLst>
  <dgm:cxnLst>
    <dgm:cxn modelId="{E652137A-95DB-4A69-AF69-AF92EFEC72E2}" type="presOf" srcId="{037C1CF9-9BF9-4578-86FF-CEA8CA394AFC}" destId="{79716800-0A43-41EC-9F09-B381D582C6F8}" srcOrd="0" destOrd="0" presId="urn:microsoft.com/office/officeart/2005/8/layout/lProcess2"/>
    <dgm:cxn modelId="{B8BC0FE3-9028-407C-80EE-F489B72068BF}" type="presOf" srcId="{D97FEC7A-BA5F-48BB-9768-73D0D4E1BE6C}" destId="{E5468F7B-A18B-45E7-B584-BFAD89704E2B}" srcOrd="0" destOrd="0" presId="urn:microsoft.com/office/officeart/2005/8/layout/lProcess2"/>
    <dgm:cxn modelId="{99443CA6-FE2B-48BD-BDF5-0255EEF7EF72}" type="presOf" srcId="{F26D5BC7-CC90-400F-A3ED-D62A47A82A0A}" destId="{B61AF32E-D2B1-41AD-815A-03CE9334784C}" srcOrd="0" destOrd="0" presId="urn:microsoft.com/office/officeart/2005/8/layout/lProcess2"/>
    <dgm:cxn modelId="{53E13E88-860F-4481-973E-03492DDEC2AF}" type="presOf" srcId="{67A10232-E8A5-4AB7-8DF6-6978395C0ED4}" destId="{5F29BA55-BE52-4E0C-A647-AC268E98AEF0}" srcOrd="0" destOrd="0" presId="urn:microsoft.com/office/officeart/2005/8/layout/lProcess2"/>
    <dgm:cxn modelId="{928132BD-85B1-4543-8BF8-24BEE9DF998D}" type="presOf" srcId="{29ADD784-FF94-4B27-890B-4CE3DA20334D}" destId="{0C9873E1-AF35-4870-8648-51A173826FE7}" srcOrd="0" destOrd="0" presId="urn:microsoft.com/office/officeart/2005/8/layout/lProcess2"/>
    <dgm:cxn modelId="{D4B35904-238D-45BF-A436-0D053B4880D3}" type="presOf" srcId="{2B6AEA3F-DC7B-4896-AE63-8F9D77FF847C}" destId="{09EA1A0D-7C12-4E46-849D-068E662E51FD}" srcOrd="0" destOrd="0" presId="urn:microsoft.com/office/officeart/2005/8/layout/lProcess2"/>
    <dgm:cxn modelId="{4D21339D-280A-4DFD-808C-8C126E67F541}" srcId="{46631B55-40AD-40C4-8812-3A84FE91AA01}" destId="{E1A73D3D-15E1-4879-8865-0588E7C15520}" srcOrd="2" destOrd="0" parTransId="{BFDAFC23-EBD4-4A75-ABB7-FF22A5651A90}" sibTransId="{8A9A048F-08C9-447E-8F37-D6DEC489F4BC}"/>
    <dgm:cxn modelId="{A377A53D-3591-4A12-ABA2-0CFBE2723F1A}" type="presOf" srcId="{46631B55-40AD-40C4-8812-3A84FE91AA01}" destId="{E06E5611-0D95-471A-BCFA-EBD0735CCFB1}" srcOrd="0" destOrd="0" presId="urn:microsoft.com/office/officeart/2005/8/layout/lProcess2"/>
    <dgm:cxn modelId="{916A5917-AF1F-434A-8EE0-B08F1A5BF08F}" srcId="{191ABB4C-629F-42FC-910C-892678C0AB3A}" destId="{B968DF2D-5712-46A5-BA46-9AC599903A6D}" srcOrd="2" destOrd="0" parTransId="{B6C2F0C2-2C6E-40FF-9655-603A30317213}" sibTransId="{9941DAC2-84B7-47C8-A2D1-1697AFDC8C0F}"/>
    <dgm:cxn modelId="{DF7DA6BC-2F25-46AC-BF55-7C6FA625C359}" srcId="{037C1CF9-9BF9-4578-86FF-CEA8CA394AFC}" destId="{449D8ED0-214B-4363-916B-AE330A64BC00}" srcOrd="2" destOrd="0" parTransId="{92E6D190-F772-406C-8E93-48E9548E97E1}" sibTransId="{0BC26187-4DDB-4FBF-8249-B2654275277A}"/>
    <dgm:cxn modelId="{B1D143B8-FA29-488C-B737-59C909682372}" srcId="{B968DF2D-5712-46A5-BA46-9AC599903A6D}" destId="{D97FEC7A-BA5F-48BB-9768-73D0D4E1BE6C}" srcOrd="3" destOrd="0" parTransId="{F9BC230D-4F15-441A-BF47-FDEBEBC974CB}" sibTransId="{B453C3B5-36B6-4227-891F-5EAF45B1BD38}"/>
    <dgm:cxn modelId="{69A89A0D-E3D0-4FAF-ACCD-32008D32894F}" type="presOf" srcId="{E1A73D3D-15E1-4879-8865-0588E7C15520}" destId="{01AB1F3F-1720-4F28-9567-708A611E344F}" srcOrd="0" destOrd="0" presId="urn:microsoft.com/office/officeart/2005/8/layout/lProcess2"/>
    <dgm:cxn modelId="{067EC1D1-8159-4B6E-BBE9-1E5150F933EF}" srcId="{191ABB4C-629F-42FC-910C-892678C0AB3A}" destId="{46631B55-40AD-40C4-8812-3A84FE91AA01}" srcOrd="0" destOrd="0" parTransId="{8F9B5D8D-A819-45F1-8133-B61CA40DDB8C}" sibTransId="{A085469D-4FC2-4B08-AB88-C9AD64B19C9D}"/>
    <dgm:cxn modelId="{FBB8055A-8007-4410-ACB4-8B3CB3E50792}" type="presOf" srcId="{449D8ED0-214B-4363-916B-AE330A64BC00}" destId="{C7CC3482-DBFF-478E-AB5D-32A79484AFE8}" srcOrd="0" destOrd="0" presId="urn:microsoft.com/office/officeart/2005/8/layout/lProcess2"/>
    <dgm:cxn modelId="{10E52F19-EF8E-49C2-9D25-D2A503332BF2}" srcId="{46631B55-40AD-40C4-8812-3A84FE91AA01}" destId="{017CD834-592D-42EA-AF2A-C6B93A79E67C}" srcOrd="0" destOrd="0" parTransId="{082DA4A5-98DB-4FB9-A6A4-1B27CC1B1AB9}" sibTransId="{01D16D5D-ED5A-4F11-9881-A0CB1F8F1308}"/>
    <dgm:cxn modelId="{B159FF9C-0F24-422E-9492-F9421A73B65B}" type="presOf" srcId="{5DA9225C-FC7E-4A70-8EDF-49EA9FFCD224}" destId="{873417D5-88EE-4FA7-8003-B63C43A1F971}" srcOrd="0" destOrd="0" presId="urn:microsoft.com/office/officeart/2005/8/layout/lProcess2"/>
    <dgm:cxn modelId="{3A07FB58-380F-494A-9065-2E43683E882A}" type="presOf" srcId="{037C1CF9-9BF9-4578-86FF-CEA8CA394AFC}" destId="{FECC359A-8841-48FD-B233-36471DF07D91}" srcOrd="1" destOrd="0" presId="urn:microsoft.com/office/officeart/2005/8/layout/lProcess2"/>
    <dgm:cxn modelId="{2C77BD39-23A8-4386-B571-F1915BF09FE3}" srcId="{46631B55-40AD-40C4-8812-3A84FE91AA01}" destId="{29ADD784-FF94-4B27-890B-4CE3DA20334D}" srcOrd="1" destOrd="0" parTransId="{4FD78982-F7AD-4432-AAE4-4589B5306098}" sibTransId="{2F95426D-EF00-4F54-986D-711528501BDA}"/>
    <dgm:cxn modelId="{0FB61919-6AEB-4831-AD00-7546A438C730}" type="presOf" srcId="{191ABB4C-629F-42FC-910C-892678C0AB3A}" destId="{ADC24E23-84FE-4552-9B89-E8447A7ACA99}" srcOrd="0" destOrd="0" presId="urn:microsoft.com/office/officeart/2005/8/layout/lProcess2"/>
    <dgm:cxn modelId="{B1DE5183-B31D-4AFD-AFD0-38F50818C831}" srcId="{191ABB4C-629F-42FC-910C-892678C0AB3A}" destId="{037C1CF9-9BF9-4578-86FF-CEA8CA394AFC}" srcOrd="1" destOrd="0" parTransId="{CCCE07E7-578F-4D80-B820-DA891356A045}" sibTransId="{E33DFCAF-D158-4637-B4F2-0775764342A0}"/>
    <dgm:cxn modelId="{07156E9A-4F50-403B-8BEE-AB7B39013089}" type="presOf" srcId="{B968DF2D-5712-46A5-BA46-9AC599903A6D}" destId="{D6556D31-674E-4E5E-AC42-DDCE469F7B90}" srcOrd="0" destOrd="0" presId="urn:microsoft.com/office/officeart/2005/8/layout/lProcess2"/>
    <dgm:cxn modelId="{4651AE1C-EED9-4FF1-B64D-C731CB3A1757}" srcId="{46631B55-40AD-40C4-8812-3A84FE91AA01}" destId="{EFD03553-6E7A-439A-BA05-23430358CE9D}" srcOrd="3" destOrd="0" parTransId="{0D9919E9-662D-4499-AA72-86740F4F2A26}" sibTransId="{BD3DF3C7-6013-4316-B51F-9B4B6B523D76}"/>
    <dgm:cxn modelId="{9ED3BAEA-BF40-4C0B-8828-B625349B6EE7}" type="presOf" srcId="{AB37C183-2A5F-4AAF-A7FA-6AA79F4B8C0B}" destId="{36D3BFCE-09B8-4F8A-92F4-DECF541134A3}" srcOrd="0" destOrd="0" presId="urn:microsoft.com/office/officeart/2005/8/layout/lProcess2"/>
    <dgm:cxn modelId="{3D0E1AAD-4AEB-4595-A9C0-1F252A759A09}" srcId="{037C1CF9-9BF9-4578-86FF-CEA8CA394AFC}" destId="{2B6AEA3F-DC7B-4896-AE63-8F9D77FF847C}" srcOrd="1" destOrd="0" parTransId="{F7F35991-3070-4470-963B-BFF75B01CAB4}" sibTransId="{ACCA8A0F-A1AD-4C40-8C34-22912A112FA3}"/>
    <dgm:cxn modelId="{739A677B-BC71-4AB7-8EF2-B845EA600225}" srcId="{B968DF2D-5712-46A5-BA46-9AC599903A6D}" destId="{AB37C183-2A5F-4AAF-A7FA-6AA79F4B8C0B}" srcOrd="1" destOrd="0" parTransId="{472AC4E5-D063-41C8-B63D-10FDE9D90F3C}" sibTransId="{9CEF8CF1-9CA2-4736-8F54-C96E86FB1734}"/>
    <dgm:cxn modelId="{B0DDB0C8-5593-4B8E-89BE-86B3A7338631}" srcId="{037C1CF9-9BF9-4578-86FF-CEA8CA394AFC}" destId="{F26D5BC7-CC90-400F-A3ED-D62A47A82A0A}" srcOrd="3" destOrd="0" parTransId="{0A62766B-DAA7-48C4-8551-1D01357B318F}" sibTransId="{31D8954F-D01B-4D73-94F6-FF366D150AE1}"/>
    <dgm:cxn modelId="{657D19B0-90C5-4D9B-9E3B-E2C110021ACF}" srcId="{037C1CF9-9BF9-4578-86FF-CEA8CA394AFC}" destId="{5DA9225C-FC7E-4A70-8EDF-49EA9FFCD224}" srcOrd="0" destOrd="0" parTransId="{43544A6D-EF78-4430-85F9-7864AC1909AD}" sibTransId="{AFEB728C-052B-4B72-95D4-7F7A39852E58}"/>
    <dgm:cxn modelId="{F121A056-4396-4D2A-BBDE-8338EF11F214}" type="presOf" srcId="{46631B55-40AD-40C4-8812-3A84FE91AA01}" destId="{48DE378A-046A-413F-8756-EEB1041DD330}" srcOrd="1" destOrd="0" presId="urn:microsoft.com/office/officeart/2005/8/layout/lProcess2"/>
    <dgm:cxn modelId="{F4B65C6B-D4F3-46F3-8B6E-32C017CDB11F}" type="presOf" srcId="{B968DF2D-5712-46A5-BA46-9AC599903A6D}" destId="{7CE226D9-30FA-4947-97B7-7EB46BF6A015}" srcOrd="1" destOrd="0" presId="urn:microsoft.com/office/officeart/2005/8/layout/lProcess2"/>
    <dgm:cxn modelId="{1A8FB0B3-2E22-425B-ABB8-A7A3220741C9}" srcId="{B968DF2D-5712-46A5-BA46-9AC599903A6D}" destId="{EB9B571B-DF69-41B7-B22F-BF47B232D81B}" srcOrd="2" destOrd="0" parTransId="{9345BA2C-0264-4151-9212-F377E5698524}" sibTransId="{BB7A3D6E-9837-486B-AB86-D0E60A2AF336}"/>
    <dgm:cxn modelId="{465BBC10-6BA4-4302-9606-298DB9311D3B}" type="presOf" srcId="{EFD03553-6E7A-439A-BA05-23430358CE9D}" destId="{BCD9679B-66F3-4E88-A310-1499E961D851}" srcOrd="0" destOrd="0" presId="urn:microsoft.com/office/officeart/2005/8/layout/lProcess2"/>
    <dgm:cxn modelId="{0568A2BD-F986-438F-801F-6E04930DCAE2}" type="presOf" srcId="{017CD834-592D-42EA-AF2A-C6B93A79E67C}" destId="{9D774791-7147-47F8-9B50-0CC8EC9F35EB}" srcOrd="0" destOrd="0" presId="urn:microsoft.com/office/officeart/2005/8/layout/lProcess2"/>
    <dgm:cxn modelId="{3DDF4E62-9BD2-4135-83E0-754CDAD9ECE7}" srcId="{B968DF2D-5712-46A5-BA46-9AC599903A6D}" destId="{67A10232-E8A5-4AB7-8DF6-6978395C0ED4}" srcOrd="0" destOrd="0" parTransId="{36A9D603-9804-421B-B359-7B344A6D324D}" sibTransId="{C0F4A266-0437-42B3-ACBE-634ED6D13DD5}"/>
    <dgm:cxn modelId="{FD074673-2451-4DCE-A586-655220ECF9AB}" type="presOf" srcId="{EB9B571B-DF69-41B7-B22F-BF47B232D81B}" destId="{4AE7D603-12E9-4E07-B429-89C9F2ECB0A4}" srcOrd="0" destOrd="0" presId="urn:microsoft.com/office/officeart/2005/8/layout/lProcess2"/>
    <dgm:cxn modelId="{F5CC8574-A757-4981-88BF-889C6105A230}" type="presParOf" srcId="{ADC24E23-84FE-4552-9B89-E8447A7ACA99}" destId="{EE57E215-2AD3-4CAB-BD44-57691B5CE827}" srcOrd="0" destOrd="0" presId="urn:microsoft.com/office/officeart/2005/8/layout/lProcess2"/>
    <dgm:cxn modelId="{2579B67A-1945-44AD-AEAD-E6E8A71C76B1}" type="presParOf" srcId="{EE57E215-2AD3-4CAB-BD44-57691B5CE827}" destId="{E06E5611-0D95-471A-BCFA-EBD0735CCFB1}" srcOrd="0" destOrd="0" presId="urn:microsoft.com/office/officeart/2005/8/layout/lProcess2"/>
    <dgm:cxn modelId="{A3764B9F-1614-4383-9239-170ACFFF30D3}" type="presParOf" srcId="{EE57E215-2AD3-4CAB-BD44-57691B5CE827}" destId="{48DE378A-046A-413F-8756-EEB1041DD330}" srcOrd="1" destOrd="0" presId="urn:microsoft.com/office/officeart/2005/8/layout/lProcess2"/>
    <dgm:cxn modelId="{2685902A-2FC6-492C-A411-EF91CBA263CB}" type="presParOf" srcId="{EE57E215-2AD3-4CAB-BD44-57691B5CE827}" destId="{F41C5417-6CAB-4B42-80A7-27AF8DD1D16D}" srcOrd="2" destOrd="0" presId="urn:microsoft.com/office/officeart/2005/8/layout/lProcess2"/>
    <dgm:cxn modelId="{398E1217-1110-4E56-867B-31A63C34089E}" type="presParOf" srcId="{F41C5417-6CAB-4B42-80A7-27AF8DD1D16D}" destId="{A73BB342-920C-454A-B386-E353CCD4A4BE}" srcOrd="0" destOrd="0" presId="urn:microsoft.com/office/officeart/2005/8/layout/lProcess2"/>
    <dgm:cxn modelId="{1A57AFF2-33E7-4B57-B1B1-C9FEBA6DC1DC}" type="presParOf" srcId="{A73BB342-920C-454A-B386-E353CCD4A4BE}" destId="{9D774791-7147-47F8-9B50-0CC8EC9F35EB}" srcOrd="0" destOrd="0" presId="urn:microsoft.com/office/officeart/2005/8/layout/lProcess2"/>
    <dgm:cxn modelId="{93E257B5-6AF5-447A-83CE-A160785939E2}" type="presParOf" srcId="{A73BB342-920C-454A-B386-E353CCD4A4BE}" destId="{AD435300-1121-48AD-B464-F35E6A9446D5}" srcOrd="1" destOrd="0" presId="urn:microsoft.com/office/officeart/2005/8/layout/lProcess2"/>
    <dgm:cxn modelId="{83D569C8-12F4-4F1C-9FD6-EF5CAC2CAE44}" type="presParOf" srcId="{A73BB342-920C-454A-B386-E353CCD4A4BE}" destId="{0C9873E1-AF35-4870-8648-51A173826FE7}" srcOrd="2" destOrd="0" presId="urn:microsoft.com/office/officeart/2005/8/layout/lProcess2"/>
    <dgm:cxn modelId="{BDDD41F5-5865-4E6C-B2A7-2F8C133E5AB3}" type="presParOf" srcId="{A73BB342-920C-454A-B386-E353CCD4A4BE}" destId="{4DD5111F-B162-481E-99AD-933A8B119A31}" srcOrd="3" destOrd="0" presId="urn:microsoft.com/office/officeart/2005/8/layout/lProcess2"/>
    <dgm:cxn modelId="{B02C2BEB-CF49-4070-882B-2A6F8A48AB1B}" type="presParOf" srcId="{A73BB342-920C-454A-B386-E353CCD4A4BE}" destId="{01AB1F3F-1720-4F28-9567-708A611E344F}" srcOrd="4" destOrd="0" presId="urn:microsoft.com/office/officeart/2005/8/layout/lProcess2"/>
    <dgm:cxn modelId="{CA7B09BD-21FA-4F12-9274-1C7F8604695B}" type="presParOf" srcId="{A73BB342-920C-454A-B386-E353CCD4A4BE}" destId="{EED6F6CE-10E3-4805-B4FF-585BB404CC5B}" srcOrd="5" destOrd="0" presId="urn:microsoft.com/office/officeart/2005/8/layout/lProcess2"/>
    <dgm:cxn modelId="{857E72C0-7F11-4BB4-9867-C02C823AFD24}" type="presParOf" srcId="{A73BB342-920C-454A-B386-E353CCD4A4BE}" destId="{BCD9679B-66F3-4E88-A310-1499E961D851}" srcOrd="6" destOrd="0" presId="urn:microsoft.com/office/officeart/2005/8/layout/lProcess2"/>
    <dgm:cxn modelId="{3EAD2FFC-3866-4547-B2DC-E5550BAB8713}" type="presParOf" srcId="{ADC24E23-84FE-4552-9B89-E8447A7ACA99}" destId="{36A1132F-5056-42E4-AE1A-551D010C47C2}" srcOrd="1" destOrd="0" presId="urn:microsoft.com/office/officeart/2005/8/layout/lProcess2"/>
    <dgm:cxn modelId="{B1FFC430-E252-4A36-B605-46C542DAE18B}" type="presParOf" srcId="{ADC24E23-84FE-4552-9B89-E8447A7ACA99}" destId="{517D4D23-8314-41B2-AF5A-42B9A617EC81}" srcOrd="2" destOrd="0" presId="urn:microsoft.com/office/officeart/2005/8/layout/lProcess2"/>
    <dgm:cxn modelId="{5F0878D4-7F46-43C6-A8CA-AD7D9745B2DB}" type="presParOf" srcId="{517D4D23-8314-41B2-AF5A-42B9A617EC81}" destId="{79716800-0A43-41EC-9F09-B381D582C6F8}" srcOrd="0" destOrd="0" presId="urn:microsoft.com/office/officeart/2005/8/layout/lProcess2"/>
    <dgm:cxn modelId="{3A942F00-9CF0-4B07-8324-FC45007B5703}" type="presParOf" srcId="{517D4D23-8314-41B2-AF5A-42B9A617EC81}" destId="{FECC359A-8841-48FD-B233-36471DF07D91}" srcOrd="1" destOrd="0" presId="urn:microsoft.com/office/officeart/2005/8/layout/lProcess2"/>
    <dgm:cxn modelId="{DFB0E2ED-CBC9-497B-B5FB-6E249BB5F951}" type="presParOf" srcId="{517D4D23-8314-41B2-AF5A-42B9A617EC81}" destId="{B60A0AE1-CE6E-4BF6-9F80-49F928FBC260}" srcOrd="2" destOrd="0" presId="urn:microsoft.com/office/officeart/2005/8/layout/lProcess2"/>
    <dgm:cxn modelId="{32774183-B64F-4866-A513-1E17A4F1C340}" type="presParOf" srcId="{B60A0AE1-CE6E-4BF6-9F80-49F928FBC260}" destId="{02C81A62-F72E-4F4A-96C7-BE8828FFEC4E}" srcOrd="0" destOrd="0" presId="urn:microsoft.com/office/officeart/2005/8/layout/lProcess2"/>
    <dgm:cxn modelId="{FCA62AC6-0703-4D42-AC95-78FF8306641B}" type="presParOf" srcId="{02C81A62-F72E-4F4A-96C7-BE8828FFEC4E}" destId="{873417D5-88EE-4FA7-8003-B63C43A1F971}" srcOrd="0" destOrd="0" presId="urn:microsoft.com/office/officeart/2005/8/layout/lProcess2"/>
    <dgm:cxn modelId="{2BA2EBDC-A4AB-43A6-A9D0-FB3BAA6A2DC2}" type="presParOf" srcId="{02C81A62-F72E-4F4A-96C7-BE8828FFEC4E}" destId="{7F332F0D-8FD2-4E87-83FC-C58E8929FD40}" srcOrd="1" destOrd="0" presId="urn:microsoft.com/office/officeart/2005/8/layout/lProcess2"/>
    <dgm:cxn modelId="{6546AC67-E99D-454F-B78E-BB7BC4309422}" type="presParOf" srcId="{02C81A62-F72E-4F4A-96C7-BE8828FFEC4E}" destId="{09EA1A0D-7C12-4E46-849D-068E662E51FD}" srcOrd="2" destOrd="0" presId="urn:microsoft.com/office/officeart/2005/8/layout/lProcess2"/>
    <dgm:cxn modelId="{360971DE-1C4C-43AE-80DF-19546725FEF1}" type="presParOf" srcId="{02C81A62-F72E-4F4A-96C7-BE8828FFEC4E}" destId="{CF9635FF-3C71-49F0-84B1-43A05B8C1B56}" srcOrd="3" destOrd="0" presId="urn:microsoft.com/office/officeart/2005/8/layout/lProcess2"/>
    <dgm:cxn modelId="{E49AA89F-4D86-4AD5-A021-5287E5EB6356}" type="presParOf" srcId="{02C81A62-F72E-4F4A-96C7-BE8828FFEC4E}" destId="{C7CC3482-DBFF-478E-AB5D-32A79484AFE8}" srcOrd="4" destOrd="0" presId="urn:microsoft.com/office/officeart/2005/8/layout/lProcess2"/>
    <dgm:cxn modelId="{F97D1193-8244-4EBD-AEB6-9B8DD9E8DB65}" type="presParOf" srcId="{02C81A62-F72E-4F4A-96C7-BE8828FFEC4E}" destId="{D2E7B1F4-99AB-4811-89D8-B6C09754A18B}" srcOrd="5" destOrd="0" presId="urn:microsoft.com/office/officeart/2005/8/layout/lProcess2"/>
    <dgm:cxn modelId="{CFB63BF1-277D-49DE-8AC2-D5BCD0479190}" type="presParOf" srcId="{02C81A62-F72E-4F4A-96C7-BE8828FFEC4E}" destId="{B61AF32E-D2B1-41AD-815A-03CE9334784C}" srcOrd="6" destOrd="0" presId="urn:microsoft.com/office/officeart/2005/8/layout/lProcess2"/>
    <dgm:cxn modelId="{97D473FF-B9BC-4D1B-A7A8-496B92454831}" type="presParOf" srcId="{ADC24E23-84FE-4552-9B89-E8447A7ACA99}" destId="{E6778905-78E0-4EBC-AB73-B4BE60830481}" srcOrd="3" destOrd="0" presId="urn:microsoft.com/office/officeart/2005/8/layout/lProcess2"/>
    <dgm:cxn modelId="{3C3C0D73-CEA0-468B-8A70-DC45CB30EE12}" type="presParOf" srcId="{ADC24E23-84FE-4552-9B89-E8447A7ACA99}" destId="{7FA1F783-590C-4F1C-A41F-3862F68926DD}" srcOrd="4" destOrd="0" presId="urn:microsoft.com/office/officeart/2005/8/layout/lProcess2"/>
    <dgm:cxn modelId="{1E509015-23DB-43A8-9CD8-2BAA485F8D4C}" type="presParOf" srcId="{7FA1F783-590C-4F1C-A41F-3862F68926DD}" destId="{D6556D31-674E-4E5E-AC42-DDCE469F7B90}" srcOrd="0" destOrd="0" presId="urn:microsoft.com/office/officeart/2005/8/layout/lProcess2"/>
    <dgm:cxn modelId="{5F6848F8-C65C-48DD-9F91-F134DC3EF8DA}" type="presParOf" srcId="{7FA1F783-590C-4F1C-A41F-3862F68926DD}" destId="{7CE226D9-30FA-4947-97B7-7EB46BF6A015}" srcOrd="1" destOrd="0" presId="urn:microsoft.com/office/officeart/2005/8/layout/lProcess2"/>
    <dgm:cxn modelId="{B8A4CC16-7517-4155-923D-CA3628A6F768}" type="presParOf" srcId="{7FA1F783-590C-4F1C-A41F-3862F68926DD}" destId="{96CB19A4-6F83-448C-AA57-5B221C7E1A36}" srcOrd="2" destOrd="0" presId="urn:microsoft.com/office/officeart/2005/8/layout/lProcess2"/>
    <dgm:cxn modelId="{6A56050F-3AB4-485C-BB35-81F0AE7921A8}" type="presParOf" srcId="{96CB19A4-6F83-448C-AA57-5B221C7E1A36}" destId="{9453F0AC-3317-42AE-A9F4-1F036ECADF47}" srcOrd="0" destOrd="0" presId="urn:microsoft.com/office/officeart/2005/8/layout/lProcess2"/>
    <dgm:cxn modelId="{49FE189E-4D7F-48E3-8860-5914D662A810}" type="presParOf" srcId="{9453F0AC-3317-42AE-A9F4-1F036ECADF47}" destId="{5F29BA55-BE52-4E0C-A647-AC268E98AEF0}" srcOrd="0" destOrd="0" presId="urn:microsoft.com/office/officeart/2005/8/layout/lProcess2"/>
    <dgm:cxn modelId="{C47F97D7-EDD4-4E08-B509-E8342039FCBC}" type="presParOf" srcId="{9453F0AC-3317-42AE-A9F4-1F036ECADF47}" destId="{6045B69F-8E6E-42CC-AEA5-B258EBB54B0D}" srcOrd="1" destOrd="0" presId="urn:microsoft.com/office/officeart/2005/8/layout/lProcess2"/>
    <dgm:cxn modelId="{4A82FE79-4A4E-4FA7-B7AD-0E5CCA3E05BD}" type="presParOf" srcId="{9453F0AC-3317-42AE-A9F4-1F036ECADF47}" destId="{36D3BFCE-09B8-4F8A-92F4-DECF541134A3}" srcOrd="2" destOrd="0" presId="urn:microsoft.com/office/officeart/2005/8/layout/lProcess2"/>
    <dgm:cxn modelId="{12EA900D-4B96-499F-8E65-83AA5A03C1C7}" type="presParOf" srcId="{9453F0AC-3317-42AE-A9F4-1F036ECADF47}" destId="{227DE444-7D92-4027-8E8C-B4A939EB3334}" srcOrd="3" destOrd="0" presId="urn:microsoft.com/office/officeart/2005/8/layout/lProcess2"/>
    <dgm:cxn modelId="{C0410840-A044-446A-A836-C34DFC9C74FA}" type="presParOf" srcId="{9453F0AC-3317-42AE-A9F4-1F036ECADF47}" destId="{4AE7D603-12E9-4E07-B429-89C9F2ECB0A4}" srcOrd="4" destOrd="0" presId="urn:microsoft.com/office/officeart/2005/8/layout/lProcess2"/>
    <dgm:cxn modelId="{A6BC8F9B-725E-4AA4-B168-B51D50E29EAC}" type="presParOf" srcId="{9453F0AC-3317-42AE-A9F4-1F036ECADF47}" destId="{859156F0-EBDD-44FD-8931-27219526B773}" srcOrd="5" destOrd="0" presId="urn:microsoft.com/office/officeart/2005/8/layout/lProcess2"/>
    <dgm:cxn modelId="{996777C8-095B-446A-AAE9-36EBFDC284A5}" type="presParOf" srcId="{9453F0AC-3317-42AE-A9F4-1F036ECADF47}" destId="{E5468F7B-A18B-45E7-B584-BFAD89704E2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C3EDB-5924-4EB2-AAFE-DDBA1B0DFF20}">
      <dsp:nvSpPr>
        <dsp:cNvPr id="0" name=""/>
        <dsp:cNvSpPr/>
      </dsp:nvSpPr>
      <dsp:spPr>
        <a:xfrm>
          <a:off x="1849706" y="0"/>
          <a:ext cx="2002536" cy="1112520"/>
        </a:xfrm>
        <a:prstGeom prst="roundRect">
          <a:avLst>
            <a:gd name="adj" fmla="val 10000"/>
          </a:avLst>
        </a:prstGeom>
        <a:solidFill>
          <a:schemeClr val="accent3">
            <a:lumMod val="40000"/>
            <a:lumOff val="60000"/>
            <a:alpha val="9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Traditional Demand Response</a:t>
          </a:r>
          <a:endParaRPr lang="en-US" sz="2200" b="1" kern="1200" dirty="0"/>
        </a:p>
      </dsp:txBody>
      <dsp:txXfrm>
        <a:off x="1882291" y="32585"/>
        <a:ext cx="1937366" cy="1047350"/>
      </dsp:txXfrm>
    </dsp:sp>
    <dsp:sp modelId="{55EEE9D9-C84A-4D91-9AAE-D620C6A585EB}">
      <dsp:nvSpPr>
        <dsp:cNvPr id="0" name=""/>
        <dsp:cNvSpPr/>
      </dsp:nvSpPr>
      <dsp:spPr>
        <a:xfrm>
          <a:off x="4742258" y="0"/>
          <a:ext cx="2002536" cy="1112520"/>
        </a:xfrm>
        <a:prstGeom prst="roundRect">
          <a:avLst>
            <a:gd name="adj" fmla="val 1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Dynamic Load Management</a:t>
          </a:r>
          <a:endParaRPr lang="en-US" sz="2200" b="1" kern="1200" dirty="0"/>
        </a:p>
      </dsp:txBody>
      <dsp:txXfrm>
        <a:off x="4774843" y="32585"/>
        <a:ext cx="1937366" cy="1047350"/>
      </dsp:txXfrm>
    </dsp:sp>
    <dsp:sp modelId="{DBE9AD25-C3FF-4121-B681-20630F8ABA14}">
      <dsp:nvSpPr>
        <dsp:cNvPr id="0" name=""/>
        <dsp:cNvSpPr/>
      </dsp:nvSpPr>
      <dsp:spPr>
        <a:xfrm>
          <a:off x="3880055" y="4728210"/>
          <a:ext cx="834390" cy="834390"/>
        </a:xfrm>
        <a:prstGeom prst="triangle">
          <a:avLst/>
        </a:prstGeom>
        <a:solidFill>
          <a:schemeClr val="accent6">
            <a:lumMod val="60000"/>
            <a:lumOff val="4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71AF1F9F-AA3C-4DCD-BA95-AE58C5DF6BC5}">
      <dsp:nvSpPr>
        <dsp:cNvPr id="0" name=""/>
        <dsp:cNvSpPr/>
      </dsp:nvSpPr>
      <dsp:spPr>
        <a:xfrm rot="648757">
          <a:off x="1793315" y="4370664"/>
          <a:ext cx="5007868" cy="350184"/>
        </a:xfrm>
        <a:prstGeom prst="rect">
          <a:avLst/>
        </a:prstGeom>
        <a:solidFill>
          <a:schemeClr val="accent6">
            <a:lumMod val="60000"/>
            <a:lumOff val="4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A30B66E0-18B3-4551-A859-5F0D8AAA0A56}">
      <dsp:nvSpPr>
        <dsp:cNvPr id="0" name=""/>
        <dsp:cNvSpPr/>
      </dsp:nvSpPr>
      <dsp:spPr>
        <a:xfrm>
          <a:off x="4868169" y="3760429"/>
          <a:ext cx="1973228" cy="887769"/>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cs typeface="Arial" charset="0"/>
            </a:rPr>
            <a:t>Customer load functions can operate automatically when so desired</a:t>
          </a:r>
          <a:endParaRPr lang="en-US" sz="1100" kern="1200" dirty="0">
            <a:solidFill>
              <a:schemeClr val="tx1"/>
            </a:solidFill>
          </a:endParaRPr>
        </a:p>
      </dsp:txBody>
      <dsp:txXfrm>
        <a:off x="4911506" y="3803766"/>
        <a:ext cx="1886554" cy="801095"/>
      </dsp:txXfrm>
    </dsp:sp>
    <dsp:sp modelId="{56F46AE0-092D-43E3-9DB2-5213E67DAF6A}">
      <dsp:nvSpPr>
        <dsp:cNvPr id="0" name=""/>
        <dsp:cNvSpPr/>
      </dsp:nvSpPr>
      <dsp:spPr>
        <a:xfrm>
          <a:off x="4847882" y="3060911"/>
          <a:ext cx="1987315" cy="686308"/>
        </a:xfrm>
        <a:prstGeom prst="roundRect">
          <a:avLst/>
        </a:prstGeom>
        <a:solidFill>
          <a:schemeClr val="accent3">
            <a:shade val="80000"/>
            <a:hueOff val="-10260"/>
            <a:satOff val="378"/>
            <a:lumOff val="4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cs typeface="Arial" charset="0"/>
            </a:rPr>
            <a:t>Local utility monthly peak demand charges are considered and optimized against</a:t>
          </a:r>
        </a:p>
      </dsp:txBody>
      <dsp:txXfrm>
        <a:off x="4881385" y="3094414"/>
        <a:ext cx="1920309" cy="619302"/>
      </dsp:txXfrm>
    </dsp:sp>
    <dsp:sp modelId="{973EBAFF-EBDA-4FE9-A9E1-3C0D8FBE5206}">
      <dsp:nvSpPr>
        <dsp:cNvPr id="0" name=""/>
        <dsp:cNvSpPr/>
      </dsp:nvSpPr>
      <dsp:spPr>
        <a:xfrm>
          <a:off x="4847876" y="2326648"/>
          <a:ext cx="1987315" cy="686308"/>
        </a:xfrm>
        <a:prstGeom prst="roundRect">
          <a:avLst/>
        </a:prstGeom>
        <a:solidFill>
          <a:schemeClr val="accent3">
            <a:shade val="80000"/>
            <a:hueOff val="-20520"/>
            <a:satOff val="757"/>
            <a:lumOff val="81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cs typeface="Arial" charset="0"/>
            </a:rPr>
            <a:t>Multiple electricity markets are considered to maximize energy spend reduction potential</a:t>
          </a:r>
        </a:p>
      </dsp:txBody>
      <dsp:txXfrm>
        <a:off x="4881379" y="2360151"/>
        <a:ext cx="1920309" cy="619302"/>
      </dsp:txXfrm>
    </dsp:sp>
    <dsp:sp modelId="{AFC82704-B8D7-4DB9-A91A-046A04AC5E00}">
      <dsp:nvSpPr>
        <dsp:cNvPr id="0" name=""/>
        <dsp:cNvSpPr/>
      </dsp:nvSpPr>
      <dsp:spPr>
        <a:xfrm>
          <a:off x="4852486" y="1473517"/>
          <a:ext cx="1978084" cy="818321"/>
        </a:xfrm>
        <a:prstGeom prst="roundRect">
          <a:avLst/>
        </a:prstGeom>
        <a:solidFill>
          <a:schemeClr val="accent3">
            <a:shade val="80000"/>
            <a:hueOff val="-30779"/>
            <a:satOff val="1135"/>
            <a:lumOff val="122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cs typeface="Arial" charset="0"/>
            </a:rPr>
            <a:t>Real time power price information used to optimize energy usage &amp; participation in power markets </a:t>
          </a:r>
        </a:p>
      </dsp:txBody>
      <dsp:txXfrm>
        <a:off x="4892433" y="1513464"/>
        <a:ext cx="1898190" cy="738427"/>
      </dsp:txXfrm>
    </dsp:sp>
    <dsp:sp modelId="{4580A837-8054-42CC-BE8D-AAB5BE012BED}">
      <dsp:nvSpPr>
        <dsp:cNvPr id="0" name=""/>
        <dsp:cNvSpPr/>
      </dsp:nvSpPr>
      <dsp:spPr>
        <a:xfrm>
          <a:off x="1918638" y="3131206"/>
          <a:ext cx="1975923" cy="849222"/>
        </a:xfrm>
        <a:prstGeom prst="roundRect">
          <a:avLst/>
        </a:prstGeom>
        <a:solidFill>
          <a:schemeClr val="accent3">
            <a:shade val="80000"/>
            <a:hueOff val="-41039"/>
            <a:satOff val="1514"/>
            <a:lumOff val="163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cs typeface="Arial" charset="0"/>
            </a:rPr>
            <a:t>Customers cannot control when grid operators exercise the option</a:t>
          </a:r>
          <a:endParaRPr lang="en-US" sz="1200" kern="1200" dirty="0">
            <a:solidFill>
              <a:schemeClr val="tx1"/>
            </a:solidFill>
          </a:endParaRPr>
        </a:p>
      </dsp:txBody>
      <dsp:txXfrm>
        <a:off x="1960094" y="3172662"/>
        <a:ext cx="1893011" cy="766310"/>
      </dsp:txXfrm>
    </dsp:sp>
    <dsp:sp modelId="{6F3EE977-096C-4DA0-A3A8-DA8F0C52A3A7}">
      <dsp:nvSpPr>
        <dsp:cNvPr id="0" name=""/>
        <dsp:cNvSpPr/>
      </dsp:nvSpPr>
      <dsp:spPr>
        <a:xfrm>
          <a:off x="1937421" y="2228329"/>
          <a:ext cx="1973228" cy="887769"/>
        </a:xfrm>
        <a:prstGeom prst="roundRect">
          <a:avLst/>
        </a:prstGeom>
        <a:solidFill>
          <a:schemeClr val="accent3">
            <a:shade val="80000"/>
            <a:hueOff val="-51299"/>
            <a:satOff val="1892"/>
            <a:lumOff val="20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solidFill>
                <a:schemeClr val="tx1"/>
              </a:solidFill>
            </a:rPr>
            <a:t>Customer obligated to commit in advance to curtail load by pre-determined amount</a:t>
          </a:r>
          <a:endParaRPr lang="en-US" sz="1200" kern="1200" dirty="0">
            <a:solidFill>
              <a:schemeClr val="tx1"/>
            </a:solidFill>
          </a:endParaRPr>
        </a:p>
      </dsp:txBody>
      <dsp:txXfrm>
        <a:off x="1980758" y="2271666"/>
        <a:ext cx="1886554" cy="801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E5611-0D95-471A-BCFA-EBD0735CCFB1}">
      <dsp:nvSpPr>
        <dsp:cNvPr id="0" name=""/>
        <dsp:cNvSpPr/>
      </dsp:nvSpPr>
      <dsp:spPr>
        <a:xfrm>
          <a:off x="772" y="0"/>
          <a:ext cx="2007319" cy="4395688"/>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PJM</a:t>
          </a:r>
          <a:endParaRPr lang="en-US" sz="2400" kern="1200" dirty="0"/>
        </a:p>
      </dsp:txBody>
      <dsp:txXfrm>
        <a:off x="772" y="0"/>
        <a:ext cx="2007319" cy="1318706"/>
      </dsp:txXfrm>
    </dsp:sp>
    <dsp:sp modelId="{9D774791-7147-47F8-9B50-0CC8EC9F35EB}">
      <dsp:nvSpPr>
        <dsp:cNvPr id="0" name=""/>
        <dsp:cNvSpPr/>
      </dsp:nvSpPr>
      <dsp:spPr>
        <a:xfrm>
          <a:off x="201503" y="1121376"/>
          <a:ext cx="1605855" cy="668067"/>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t>
          </a:r>
          <a:r>
            <a:rPr lang="en-US" sz="1400" b="1" kern="1200" dirty="0" smtClean="0"/>
            <a:t>50,000/MW/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 Varies by Region</a:t>
          </a:r>
          <a:endParaRPr lang="en-US" sz="1400" b="1" kern="1200" dirty="0"/>
        </a:p>
      </dsp:txBody>
      <dsp:txXfrm>
        <a:off x="221070" y="1140943"/>
        <a:ext cx="1566721" cy="628933"/>
      </dsp:txXfrm>
    </dsp:sp>
    <dsp:sp modelId="{0C9873E1-AF35-4870-8648-51A173826FE7}">
      <dsp:nvSpPr>
        <dsp:cNvPr id="0" name=""/>
        <dsp:cNvSpPr/>
      </dsp:nvSpPr>
      <dsp:spPr>
        <a:xfrm>
          <a:off x="201503" y="1849225"/>
          <a:ext cx="1605855" cy="690674"/>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$65,000/MW/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Utility Demand Management</a:t>
          </a:r>
        </a:p>
      </dsp:txBody>
      <dsp:txXfrm>
        <a:off x="221732" y="1869454"/>
        <a:ext cx="1565397" cy="650216"/>
      </dsp:txXfrm>
    </dsp:sp>
    <dsp:sp modelId="{01AB1F3F-1720-4F28-9567-708A611E344F}">
      <dsp:nvSpPr>
        <dsp:cNvPr id="0" name=""/>
        <dsp:cNvSpPr/>
      </dsp:nvSpPr>
      <dsp:spPr>
        <a:xfrm>
          <a:off x="201503" y="2585669"/>
          <a:ext cx="1605855" cy="67557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$35,000/MW/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Synch RES</a:t>
          </a:r>
        </a:p>
      </dsp:txBody>
      <dsp:txXfrm>
        <a:off x="221290" y="2605456"/>
        <a:ext cx="1566281" cy="635997"/>
      </dsp:txXfrm>
    </dsp:sp>
    <dsp:sp modelId="{BCD9679B-66F3-4E88-A310-1499E961D851}">
      <dsp:nvSpPr>
        <dsp:cNvPr id="0" name=""/>
        <dsp:cNvSpPr/>
      </dsp:nvSpPr>
      <dsp:spPr>
        <a:xfrm>
          <a:off x="201503" y="3353936"/>
          <a:ext cx="1605855" cy="640081"/>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$35,000/MW/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Economic RT</a:t>
          </a:r>
        </a:p>
      </dsp:txBody>
      <dsp:txXfrm>
        <a:off x="220250" y="3372683"/>
        <a:ext cx="1568361" cy="602587"/>
      </dsp:txXfrm>
    </dsp:sp>
    <dsp:sp modelId="{79716800-0A43-41EC-9F09-B381D582C6F8}">
      <dsp:nvSpPr>
        <dsp:cNvPr id="0" name=""/>
        <dsp:cNvSpPr/>
      </dsp:nvSpPr>
      <dsp:spPr>
        <a:xfrm>
          <a:off x="2158640" y="0"/>
          <a:ext cx="2007319" cy="4395688"/>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ERCOT</a:t>
          </a:r>
          <a:endParaRPr lang="en-US" sz="2400" kern="1200" dirty="0"/>
        </a:p>
      </dsp:txBody>
      <dsp:txXfrm>
        <a:off x="2158640" y="0"/>
        <a:ext cx="2007319" cy="1318706"/>
      </dsp:txXfrm>
    </dsp:sp>
    <dsp:sp modelId="{873417D5-88EE-4FA7-8003-B63C43A1F971}">
      <dsp:nvSpPr>
        <dsp:cNvPr id="0" name=""/>
        <dsp:cNvSpPr/>
      </dsp:nvSpPr>
      <dsp:spPr>
        <a:xfrm>
          <a:off x="2359372" y="1118328"/>
          <a:ext cx="1605855" cy="640077"/>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$80,000/MW/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ERS-30</a:t>
          </a:r>
          <a:endParaRPr lang="en-US" sz="1400" b="1" kern="1200" dirty="0"/>
        </a:p>
      </dsp:txBody>
      <dsp:txXfrm>
        <a:off x="2378119" y="1137075"/>
        <a:ext cx="1568361" cy="602583"/>
      </dsp:txXfrm>
    </dsp:sp>
    <dsp:sp modelId="{09EA1A0D-7C12-4E46-849D-068E662E51FD}">
      <dsp:nvSpPr>
        <dsp:cNvPr id="0" name=""/>
        <dsp:cNvSpPr/>
      </dsp:nvSpPr>
      <dsp:spPr>
        <a:xfrm>
          <a:off x="2359372" y="1866897"/>
          <a:ext cx="1605855" cy="689795"/>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$40,000/MW/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Utility Demand Management</a:t>
          </a:r>
        </a:p>
      </dsp:txBody>
      <dsp:txXfrm>
        <a:off x="2379575" y="1887100"/>
        <a:ext cx="1565449" cy="649389"/>
      </dsp:txXfrm>
    </dsp:sp>
    <dsp:sp modelId="{C7CC3482-DBFF-478E-AB5D-32A79484AFE8}">
      <dsp:nvSpPr>
        <dsp:cNvPr id="0" name=""/>
        <dsp:cNvSpPr/>
      </dsp:nvSpPr>
      <dsp:spPr>
        <a:xfrm>
          <a:off x="2359372" y="2641560"/>
          <a:ext cx="1605855" cy="658558"/>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$120k/MW/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Responsive Reserve Service</a:t>
          </a:r>
        </a:p>
      </dsp:txBody>
      <dsp:txXfrm>
        <a:off x="2378661" y="2660849"/>
        <a:ext cx="1567277" cy="619980"/>
      </dsp:txXfrm>
    </dsp:sp>
    <dsp:sp modelId="{B61AF32E-D2B1-41AD-815A-03CE9334784C}">
      <dsp:nvSpPr>
        <dsp:cNvPr id="0" name=""/>
        <dsp:cNvSpPr/>
      </dsp:nvSpPr>
      <dsp:spPr>
        <a:xfrm>
          <a:off x="2359372" y="3358346"/>
          <a:ext cx="1605855" cy="62742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$52,000/MW/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Top 100 </a:t>
          </a:r>
          <a:r>
            <a:rPr lang="en-US" sz="1400" b="1" kern="1200" dirty="0" err="1" smtClean="0"/>
            <a:t>Hrs</a:t>
          </a:r>
          <a:endParaRPr lang="en-US" sz="1400" b="1" kern="1200" dirty="0" smtClean="0"/>
        </a:p>
      </dsp:txBody>
      <dsp:txXfrm>
        <a:off x="2377749" y="3376723"/>
        <a:ext cx="1569101" cy="590675"/>
      </dsp:txXfrm>
    </dsp:sp>
    <dsp:sp modelId="{D6556D31-674E-4E5E-AC42-DDCE469F7B90}">
      <dsp:nvSpPr>
        <dsp:cNvPr id="0" name=""/>
        <dsp:cNvSpPr/>
      </dsp:nvSpPr>
      <dsp:spPr>
        <a:xfrm>
          <a:off x="4316508" y="0"/>
          <a:ext cx="2007319" cy="4395688"/>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NEPOOL</a:t>
          </a:r>
          <a:endParaRPr lang="en-US" sz="3300" kern="1200" dirty="0"/>
        </a:p>
      </dsp:txBody>
      <dsp:txXfrm>
        <a:off x="4316508" y="0"/>
        <a:ext cx="2007319" cy="1318706"/>
      </dsp:txXfrm>
    </dsp:sp>
    <dsp:sp modelId="{5F29BA55-BE52-4E0C-A647-AC268E98AEF0}">
      <dsp:nvSpPr>
        <dsp:cNvPr id="0" name=""/>
        <dsp:cNvSpPr/>
      </dsp:nvSpPr>
      <dsp:spPr>
        <a:xfrm>
          <a:off x="4517240" y="1112526"/>
          <a:ext cx="1605855" cy="640077"/>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$30,000/MW/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Capacity</a:t>
          </a:r>
        </a:p>
      </dsp:txBody>
      <dsp:txXfrm>
        <a:off x="4535987" y="1131273"/>
        <a:ext cx="1568361" cy="602583"/>
      </dsp:txXfrm>
    </dsp:sp>
    <dsp:sp modelId="{36D3BFCE-09B8-4F8A-92F4-DECF541134A3}">
      <dsp:nvSpPr>
        <dsp:cNvPr id="0" name=""/>
        <dsp:cNvSpPr/>
      </dsp:nvSpPr>
      <dsp:spPr>
        <a:xfrm>
          <a:off x="4517240" y="1828905"/>
          <a:ext cx="1605855" cy="715051"/>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$60,000/MW/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Utility Demand Management</a:t>
          </a:r>
          <a:endParaRPr lang="en-US" sz="1400" b="1" kern="1200" dirty="0"/>
        </a:p>
      </dsp:txBody>
      <dsp:txXfrm>
        <a:off x="4538183" y="1849848"/>
        <a:ext cx="1563969" cy="673165"/>
      </dsp:txXfrm>
    </dsp:sp>
    <dsp:sp modelId="{4AE7D603-12E9-4E07-B429-89C9F2ECB0A4}">
      <dsp:nvSpPr>
        <dsp:cNvPr id="0" name=""/>
        <dsp:cNvSpPr/>
      </dsp:nvSpPr>
      <dsp:spPr>
        <a:xfrm>
          <a:off x="4517240" y="2618101"/>
          <a:ext cx="1605855" cy="640589"/>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$52,000/MW/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Synch RES</a:t>
          </a:r>
          <a:endParaRPr lang="en-US" sz="1400" b="1" kern="1200" dirty="0"/>
        </a:p>
      </dsp:txBody>
      <dsp:txXfrm>
        <a:off x="4536002" y="2636863"/>
        <a:ext cx="1568331" cy="603065"/>
      </dsp:txXfrm>
    </dsp:sp>
    <dsp:sp modelId="{E5468F7B-A18B-45E7-B584-BFAD89704E2B}">
      <dsp:nvSpPr>
        <dsp:cNvPr id="0" name=""/>
        <dsp:cNvSpPr/>
      </dsp:nvSpPr>
      <dsp:spPr>
        <a:xfrm>
          <a:off x="4517240" y="3352797"/>
          <a:ext cx="1605855" cy="593998"/>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$31,000/MW/</a:t>
          </a:r>
          <a:r>
            <a:rPr lang="en-US" sz="1400" b="1" kern="1200" dirty="0" err="1" smtClean="0"/>
            <a:t>yr</a:t>
          </a:r>
          <a:endParaRPr lang="en-US" sz="1400" b="1" kern="1200" dirty="0" smtClean="0"/>
        </a:p>
        <a:p>
          <a:pPr lvl="0" algn="ctr" defTabSz="622300">
            <a:lnSpc>
              <a:spcPct val="90000"/>
            </a:lnSpc>
            <a:spcBef>
              <a:spcPct val="0"/>
            </a:spcBef>
            <a:spcAft>
              <a:spcPct val="35000"/>
            </a:spcAft>
          </a:pPr>
          <a:r>
            <a:rPr lang="en-US" sz="1400" b="1" kern="1200" dirty="0" smtClean="0"/>
            <a:t>Economic RT</a:t>
          </a:r>
          <a:endParaRPr lang="en-US" sz="1400" b="1" kern="1200" dirty="0"/>
        </a:p>
      </dsp:txBody>
      <dsp:txXfrm>
        <a:off x="4534638" y="3370195"/>
        <a:ext cx="1571059" cy="55920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E798-53FF-4C51-A981-953463752515}" type="datetimeFigureOut">
              <a:rPr lang="fr-FR" smtClean="0"/>
              <a:pPr/>
              <a:t>11/07/2014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2089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endParaRPr lang="en-US" dirty="0" smtClean="0"/>
          </a:p>
        </p:txBody>
      </p:sp>
      <p:sp>
        <p:nvSpPr>
          <p:cNvPr id="47107" name="Slide Number Placeholder 3"/>
          <p:cNvSpPr txBox="1">
            <a:spLocks noGrp="1"/>
          </p:cNvSpPr>
          <p:nvPr/>
        </p:nvSpPr>
        <p:spPr bwMode="auto">
          <a:xfrm>
            <a:off x="3970734" y="8761295"/>
            <a:ext cx="3038145" cy="460558"/>
          </a:xfrm>
          <a:prstGeom prst="rect">
            <a:avLst/>
          </a:prstGeom>
          <a:noFill/>
          <a:ln w="9525">
            <a:noFill/>
            <a:miter lim="800000"/>
            <a:headEnd/>
            <a:tailEnd/>
          </a:ln>
        </p:spPr>
        <p:txBody>
          <a:bodyPr lIns="90468" tIns="45235" rIns="90468" bIns="45235" anchor="b"/>
          <a:lstStyle/>
          <a:p>
            <a:pPr algn="r" defTabSz="427910"/>
            <a:fld id="{8A4BBACA-1DF2-407C-851F-46DF94EA5030}" type="slidenum">
              <a:rPr lang="en-US" sz="1100">
                <a:latin typeface="Calibri" pitchFamily="34" charset="0"/>
              </a:rPr>
              <a:pPr algn="r" defTabSz="427910"/>
              <a:t>3</a:t>
            </a:fld>
            <a:endParaRPr lang="en-US" sz="1100" dirty="0">
              <a:latin typeface="Calibri" pitchFamily="34" charset="0"/>
            </a:endParaRPr>
          </a:p>
        </p:txBody>
      </p:sp>
    </p:spTree>
    <p:extLst>
      <p:ext uri="{BB962C8B-B14F-4D97-AF65-F5344CB8AC3E}">
        <p14:creationId xmlns:p14="http://schemas.microsoft.com/office/powerpoint/2010/main" val="143646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obligated to commit in advance to curtail load by pre-determined amount</a:t>
            </a:r>
          </a:p>
        </p:txBody>
      </p:sp>
      <p:sp>
        <p:nvSpPr>
          <p:cNvPr id="4" name="Slide Number Placeholder 3"/>
          <p:cNvSpPr>
            <a:spLocks noGrp="1"/>
          </p:cNvSpPr>
          <p:nvPr>
            <p:ph type="sldNum" sz="quarter" idx="10"/>
          </p:nvPr>
        </p:nvSpPr>
        <p:spPr/>
        <p:txBody>
          <a:bodyPr/>
          <a:lstStyle/>
          <a:p>
            <a:pPr>
              <a:defRPr/>
            </a:pPr>
            <a:fld id="{6785EB5B-C920-4894-A5B1-EC89436CC754}"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12863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5EB5B-C920-4894-A5B1-EC89436CC754}"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45064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5D311A87-D0F7-A046-A64C-E769C3A318EE}" type="slidenum">
              <a:rPr lang="en-US" smtClean="0">
                <a:solidFill>
                  <a:prstClr val="black"/>
                </a:solidFill>
                <a:latin typeface="Calibri"/>
              </a:rPr>
              <a:pPr/>
              <a:t>22</a:t>
            </a:fld>
            <a:endParaRPr lang="en-US" dirty="0">
              <a:solidFill>
                <a:prstClr val="black"/>
              </a:solidFill>
              <a:latin typeface="Calibri"/>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902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D311A87-D0F7-A046-A64C-E769C3A318EE}" type="slidenum">
              <a:rPr lang="en-US" smtClean="0">
                <a:solidFill>
                  <a:prstClr val="black"/>
                </a:solidFill>
              </a:rPr>
              <a:pPr/>
              <a:t>23</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7001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85EB5B-C920-4894-A5B1-EC89436CC754}" type="slidenum">
              <a:rPr lang="en-US" smtClean="0">
                <a:solidFill>
                  <a:prstClr val="black"/>
                </a:solidFill>
              </a:rPr>
              <a:pPr>
                <a:defRPr/>
              </a:pPr>
              <a:t>24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24909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visuels 1">
    <p:spTree>
      <p:nvGrpSpPr>
        <p:cNvPr id="1" name=""/>
        <p:cNvGrpSpPr/>
        <p:nvPr/>
      </p:nvGrpSpPr>
      <p:grpSpPr>
        <a:xfrm>
          <a:off x="0" y="0"/>
          <a:ext cx="0" cy="0"/>
          <a:chOff x="0" y="0"/>
          <a:chExt cx="0" cy="0"/>
        </a:xfrm>
      </p:grpSpPr>
      <p:grpSp>
        <p:nvGrpSpPr>
          <p:cNvPr id="25" name="Groupe 24"/>
          <p:cNvGrpSpPr/>
          <p:nvPr userDrawn="1"/>
        </p:nvGrpSpPr>
        <p:grpSpPr>
          <a:xfrm>
            <a:off x="252000" y="252000"/>
            <a:ext cx="252000" cy="6354000"/>
            <a:chOff x="252000" y="252000"/>
            <a:chExt cx="144000" cy="6354000"/>
          </a:xfrm>
        </p:grpSpPr>
        <p:sp>
          <p:nvSpPr>
            <p:cNvPr id="29" name="Rectangle 28"/>
            <p:cNvSpPr/>
            <p:nvPr userDrawn="1"/>
          </p:nvSpPr>
          <p:spPr bwMode="gray">
            <a:xfrm>
              <a:off x="252000" y="252000"/>
              <a:ext cx="144000"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userDrawn="1"/>
          </p:nvSpPr>
          <p:spPr bwMode="gray">
            <a:xfrm>
              <a:off x="252000" y="648000"/>
              <a:ext cx="144000" cy="33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userDrawn="1"/>
          </p:nvSpPr>
          <p:spPr bwMode="gray">
            <a:xfrm>
              <a:off x="252000" y="4024800"/>
              <a:ext cx="144000" cy="138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userDrawn="1"/>
          </p:nvSpPr>
          <p:spPr bwMode="gray">
            <a:xfrm>
              <a:off x="252000" y="5414400"/>
              <a:ext cx="144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userDrawn="1"/>
          </p:nvSpPr>
          <p:spPr bwMode="gray">
            <a:xfrm>
              <a:off x="252000" y="5810400"/>
              <a:ext cx="144000" cy="19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userDrawn="1"/>
          </p:nvSpPr>
          <p:spPr bwMode="gray">
            <a:xfrm>
              <a:off x="252000" y="6109200"/>
              <a:ext cx="144000" cy="496800"/>
            </a:xfrm>
            <a:prstGeom prst="rect">
              <a:avLst/>
            </a:prstGeom>
            <a:solidFill>
              <a:srgbClr val="403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Espace réservé pour une image  7"/>
          <p:cNvSpPr>
            <a:spLocks noGrp="1"/>
          </p:cNvSpPr>
          <p:nvPr userDrawn="1">
            <p:ph type="pic" sz="quarter" idx="13"/>
          </p:nvPr>
        </p:nvSpPr>
        <p:spPr>
          <a:xfrm>
            <a:off x="504000" y="252000"/>
            <a:ext cx="4068000" cy="3772800"/>
          </a:xfrm>
          <a:solidFill>
            <a:srgbClr val="DFDFDF"/>
          </a:solidFill>
        </p:spPr>
        <p:txBody>
          <a:bodyPr tIns="900000" anchor="ctr" anchorCtr="0"/>
          <a:lstStyle>
            <a:lvl1pPr marL="0" indent="0" algn="ctr">
              <a:buNone/>
              <a:defRPr/>
            </a:lvl1pPr>
          </a:lstStyle>
          <a:p>
            <a:r>
              <a:rPr lang="en-US" smtClean="0"/>
              <a:t>Click icon to add picture</a:t>
            </a:r>
            <a:endParaRPr lang="fr-FR" dirty="0"/>
          </a:p>
        </p:txBody>
      </p:sp>
      <p:sp>
        <p:nvSpPr>
          <p:cNvPr id="24" name="Espace réservé pour une image  7"/>
          <p:cNvSpPr>
            <a:spLocks noGrp="1"/>
          </p:cNvSpPr>
          <p:nvPr userDrawn="1">
            <p:ph type="pic" sz="quarter" idx="14"/>
          </p:nvPr>
        </p:nvSpPr>
        <p:spPr>
          <a:xfrm>
            <a:off x="4572480" y="252000"/>
            <a:ext cx="4320000" cy="3772800"/>
          </a:xfrm>
          <a:solidFill>
            <a:srgbClr val="DFDFDF"/>
          </a:solidFill>
        </p:spPr>
        <p:txBody>
          <a:bodyPr tIns="900000" anchor="ctr" anchorCtr="0"/>
          <a:lstStyle>
            <a:lvl1pPr marL="0" indent="0" algn="ctr">
              <a:buNone/>
              <a:defRPr/>
            </a:lvl1pPr>
          </a:lstStyle>
          <a:p>
            <a:r>
              <a:rPr lang="en-US" smtClean="0"/>
              <a:t>Click icon to add picture</a:t>
            </a:r>
            <a:endParaRPr lang="fr-FR" dirty="0"/>
          </a:p>
        </p:txBody>
      </p:sp>
      <p:sp>
        <p:nvSpPr>
          <p:cNvPr id="3" name="Sous-titre 2"/>
          <p:cNvSpPr>
            <a:spLocks noGrp="1"/>
          </p:cNvSpPr>
          <p:nvPr userDrawn="1">
            <p:ph type="subTitle" idx="1" hasCustomPrompt="1"/>
          </p:nvPr>
        </p:nvSpPr>
        <p:spPr bwMode="gray">
          <a:xfrm>
            <a:off x="1098001" y="5049180"/>
            <a:ext cx="5099919" cy="792089"/>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grpSp>
        <p:nvGrpSpPr>
          <p:cNvPr id="8" name="Groupe 7"/>
          <p:cNvGrpSpPr/>
          <p:nvPr userDrawn="1"/>
        </p:nvGrpSpPr>
        <p:grpSpPr>
          <a:xfrm>
            <a:off x="0" y="0"/>
            <a:ext cx="9144000" cy="6858000"/>
            <a:chOff x="0" y="0"/>
            <a:chExt cx="9144000" cy="6858000"/>
          </a:xfrm>
        </p:grpSpPr>
        <p:sp>
          <p:nvSpPr>
            <p:cNvPr id="9" name="Rectangle 8"/>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userDrawn="1">
            <p:ph type="ctrTitle" hasCustomPrompt="1"/>
          </p:nvPr>
        </p:nvSpPr>
        <p:spPr bwMode="gray">
          <a:xfrm>
            <a:off x="504000" y="4024800"/>
            <a:ext cx="8388000" cy="993600"/>
          </a:xfrm>
          <a:solidFill>
            <a:schemeClr val="accent2"/>
          </a:solidFill>
        </p:spPr>
        <p:txBody>
          <a:bodyPr lIns="576000" anchor="ctr" anchorCtr="0"/>
          <a:lstStyle>
            <a:lvl1pPr>
              <a:lnSpc>
                <a:spcPct val="88000"/>
              </a:lnSpc>
              <a:defRPr sz="2450" b="0">
                <a:solidFill>
                  <a:schemeClr val="bg1"/>
                </a:solidFill>
              </a:defRPr>
            </a:lvl1pPr>
          </a:lstStyle>
          <a:p>
            <a:r>
              <a:rPr lang="en-US" noProof="0" dirty="0" smtClean="0"/>
              <a:t>Click to edit Master title style</a:t>
            </a:r>
            <a:endParaRPr lang="fr-FR" dirty="0"/>
          </a:p>
        </p:txBody>
      </p:sp>
      <p:sp>
        <p:nvSpPr>
          <p:cNvPr id="26" name="Espace réservé de la date 25"/>
          <p:cNvSpPr>
            <a:spLocks noGrp="1"/>
          </p:cNvSpPr>
          <p:nvPr userDrawn="1">
            <p:ph type="dt" sz="half" idx="15"/>
          </p:nvPr>
        </p:nvSpPr>
        <p:spPr/>
        <p:txBody>
          <a:bodyPr/>
          <a:lstStyle>
            <a:lvl1pPr>
              <a:defRPr>
                <a:solidFill>
                  <a:schemeClr val="bg1"/>
                </a:solidFill>
              </a:defRPr>
            </a:lvl1pPr>
          </a:lstStyle>
          <a:p>
            <a:r>
              <a:rPr lang="fr-FR" smtClean="0"/>
              <a:t>9/12/2013</a:t>
            </a:r>
            <a:endParaRPr lang="fr-FR" dirty="0"/>
          </a:p>
        </p:txBody>
      </p:sp>
      <p:sp>
        <p:nvSpPr>
          <p:cNvPr id="27" name="Espace réservé du numéro de diapositive 26"/>
          <p:cNvSpPr>
            <a:spLocks noGrp="1"/>
          </p:cNvSpPr>
          <p:nvPr userDrawn="1">
            <p:ph type="sldNum" sz="quarter" idx="16"/>
          </p:nvPr>
        </p:nvSpPr>
        <p:spPr/>
        <p:txBody>
          <a:bodyPr/>
          <a:lstStyle/>
          <a:p>
            <a:fld id="{733122C9-A0B9-462F-8757-0847AD287B63}" type="slidenum">
              <a:rPr lang="fr-FR" smtClean="0"/>
              <a:pPr/>
              <a:t>‹#›</a:t>
            </a:fld>
            <a:endParaRPr lang="fr-FR" dirty="0"/>
          </a:p>
        </p:txBody>
      </p:sp>
      <p:sp>
        <p:nvSpPr>
          <p:cNvPr id="28" name="Espace réservé du pied de page 27"/>
          <p:cNvSpPr>
            <a:spLocks noGrp="1"/>
          </p:cNvSpPr>
          <p:nvPr userDrawn="1">
            <p:ph type="ftr" sz="quarter" idx="17"/>
          </p:nvPr>
        </p:nvSpPr>
        <p:spPr/>
        <p:txBody>
          <a:bodyPr/>
          <a:lstStyle>
            <a:lvl1pPr>
              <a:defRPr>
                <a:solidFill>
                  <a:schemeClr val="bg1"/>
                </a:solidFill>
              </a:defRPr>
            </a:lvl1pPr>
          </a:lstStyle>
          <a:p>
            <a:pPr algn="l"/>
            <a:r>
              <a:rPr lang="fr-FR" smtClean="0"/>
              <a:t>Presentation Title</a:t>
            </a:r>
            <a:endParaRPr lang="fr-FR" dirty="0"/>
          </a:p>
        </p:txBody>
      </p:sp>
      <p:pic>
        <p:nvPicPr>
          <p:cNvPr id="22" name="Image 21" descr="logo_couv.jpg"/>
          <p:cNvPicPr>
            <a:picLocks noChangeAspect="1"/>
          </p:cNvPicPr>
          <p:nvPr userDrawn="1"/>
        </p:nvPicPr>
        <p:blipFill>
          <a:blip r:embed="rId2" cstate="print"/>
          <a:stretch>
            <a:fillRect/>
          </a:stretch>
        </p:blipFill>
        <p:spPr>
          <a:xfrm>
            <a:off x="5902858" y="5418001"/>
            <a:ext cx="3241143" cy="14399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txBox="1">
            <a:spLocks noGrp="1"/>
          </p:cNvSpPr>
          <p:nvPr>
            <p:ph type="dt" sz="half" idx="7"/>
          </p:nvPr>
        </p:nvSpPr>
        <p:spPr/>
        <p:txBody>
          <a:bodyPr/>
          <a:lstStyle>
            <a:lvl1pPr>
              <a:defRPr/>
            </a:lvl1pPr>
          </a:lstStyle>
          <a:p>
            <a:fld id="{2AAD853B-39C0-464F-A5C9-BFD29991DB5A}" type="datetime1">
              <a:rPr lang="en-US" smtClean="0"/>
              <a:pPr/>
              <a:t>7/11/2014</a:t>
            </a:fld>
            <a:endParaRPr/>
          </a:p>
        </p:txBody>
      </p:sp>
      <p:sp>
        <p:nvSpPr>
          <p:cNvPr id="4" name="Footer Placeholder 3"/>
          <p:cNvSpPr txBox="1">
            <a:spLocks noGrp="1"/>
          </p:cNvSpPr>
          <p:nvPr>
            <p:ph type="ftr" sz="quarter" idx="9"/>
          </p:nvPr>
        </p:nvSpPr>
        <p:spPr/>
        <p:txBody>
          <a:bodyPr/>
          <a:lstStyle>
            <a:lvl1pPr>
              <a:defRPr/>
            </a:lvl1pPr>
          </a:lstStyle>
          <a:p>
            <a:pPr>
              <a:defRPr/>
            </a:pPr>
            <a:r>
              <a:rPr smtClean="0">
                <a:solidFill>
                  <a:prstClr val="black">
                    <a:tint val="75000"/>
                  </a:prstClr>
                </a:solidFill>
              </a:rPr>
              <a:t>Viridity Energy Confidential </a:t>
            </a:r>
            <a:endParaRPr dirty="0">
              <a:solidFill>
                <a:prstClr val="black">
                  <a:tint val="75000"/>
                </a:prstClr>
              </a:solidFill>
            </a:endParaRPr>
          </a:p>
        </p:txBody>
      </p:sp>
      <p:sp>
        <p:nvSpPr>
          <p:cNvPr id="5" name="Slide Number Placeholder 4"/>
          <p:cNvSpPr txBox="1">
            <a:spLocks noGrp="1"/>
          </p:cNvSpPr>
          <p:nvPr>
            <p:ph type="sldNum" sz="quarter" idx="8"/>
          </p:nvPr>
        </p:nvSpPr>
        <p:spPr/>
        <p:txBody>
          <a:bodyPr/>
          <a:lstStyle>
            <a:lvl1pPr>
              <a:defRPr/>
            </a:lvl1pPr>
          </a:lstStyle>
          <a:p>
            <a:fld id="{90C42B4E-CB2F-4423-96C6-D8BF79F3C921}" type="slidenum">
              <a:rPr/>
              <a:pPr/>
              <a:t>‹#›</a:t>
            </a:fld>
            <a:endParaRPr/>
          </a:p>
        </p:txBody>
      </p:sp>
      <p:sp>
        <p:nvSpPr>
          <p:cNvPr id="6" name="Title 1"/>
          <p:cNvSpPr txBox="1">
            <a:spLocks noGrp="1"/>
          </p:cNvSpPr>
          <p:nvPr>
            <p:ph type="title"/>
          </p:nvPr>
        </p:nvSpPr>
        <p:spPr>
          <a:xfrm>
            <a:off x="457200" y="152403"/>
            <a:ext cx="6400800" cy="761996"/>
          </a:xfrm>
        </p:spPr>
        <p:txBody>
          <a:bodyPr/>
          <a:lstStyle>
            <a:lvl1pPr>
              <a:defRPr sz="2200">
                <a:solidFill>
                  <a:srgbClr val="4D8704"/>
                </a:solidFill>
              </a:defRPr>
            </a:lvl1pPr>
          </a:lstStyle>
          <a:p>
            <a:pPr lvl="0"/>
            <a:r>
              <a:rPr lang="en-US"/>
              <a:t>Click to edit Master title style</a:t>
            </a:r>
          </a:p>
        </p:txBody>
      </p:sp>
      <p:cxnSp>
        <p:nvCxnSpPr>
          <p:cNvPr id="7" name="Straight Connector 6"/>
          <p:cNvCxnSpPr/>
          <p:nvPr userDrawn="1"/>
        </p:nvCxnSpPr>
        <p:spPr>
          <a:xfrm flipH="1">
            <a:off x="0" y="609600"/>
            <a:ext cx="9144000" cy="0"/>
          </a:xfrm>
          <a:prstGeom prst="line">
            <a:avLst/>
          </a:prstGeom>
          <a:ln>
            <a:solidFill>
              <a:schemeClr val="accent3">
                <a:lumMod val="75000"/>
              </a:schemeClr>
            </a:solidFill>
          </a:ln>
          <a:effectLst>
            <a:outerShdw blurRad="381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47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B5B26E25-6BB8-4A47-8E75-DB6C8A877042}" type="datetime1">
              <a:rPr lang="en-US" smtClean="0"/>
              <a:pPr/>
              <a:t>7/11/2014</a:t>
            </a:fld>
            <a:endParaRPr/>
          </a:p>
        </p:txBody>
      </p:sp>
      <p:sp>
        <p:nvSpPr>
          <p:cNvPr id="3" name="Footer Placeholder 2"/>
          <p:cNvSpPr txBox="1">
            <a:spLocks noGrp="1"/>
          </p:cNvSpPr>
          <p:nvPr>
            <p:ph type="ftr" sz="quarter" idx="9"/>
          </p:nvPr>
        </p:nvSpPr>
        <p:spPr/>
        <p:txBody>
          <a:bodyPr/>
          <a:lstStyle>
            <a:lvl1pPr>
              <a:defRPr/>
            </a:lvl1pPr>
          </a:lstStyle>
          <a:p>
            <a:pPr>
              <a:defRPr/>
            </a:pPr>
            <a:r>
              <a:rPr smtClean="0">
                <a:solidFill>
                  <a:prstClr val="black">
                    <a:tint val="75000"/>
                  </a:prstClr>
                </a:solidFill>
              </a:rPr>
              <a:t>© 2014 Viridity Energy Inc.   All Rights Reserved</a:t>
            </a:r>
            <a:endParaRPr dirty="0">
              <a:solidFill>
                <a:prstClr val="black">
                  <a:tint val="75000"/>
                </a:prstClr>
              </a:solidFill>
            </a:endParaRPr>
          </a:p>
        </p:txBody>
      </p:sp>
      <p:sp>
        <p:nvSpPr>
          <p:cNvPr id="4" name="Slide Number Placeholder 3"/>
          <p:cNvSpPr txBox="1">
            <a:spLocks noGrp="1"/>
          </p:cNvSpPr>
          <p:nvPr>
            <p:ph type="sldNum" sz="quarter" idx="8"/>
          </p:nvPr>
        </p:nvSpPr>
        <p:spPr/>
        <p:txBody>
          <a:bodyPr/>
          <a:lstStyle>
            <a:lvl1pPr>
              <a:defRPr/>
            </a:lvl1pPr>
          </a:lstStyle>
          <a:p>
            <a:fld id="{9847204A-A0BC-4303-8CC6-43490CDE54EA}" type="slidenum">
              <a:rPr/>
              <a:pPr/>
              <a:t>‹#›</a:t>
            </a:fld>
            <a:endParaRPr/>
          </a:p>
        </p:txBody>
      </p:sp>
    </p:spTree>
    <p:extLst>
      <p:ext uri="{BB962C8B-B14F-4D97-AF65-F5344CB8AC3E}">
        <p14:creationId xmlns:p14="http://schemas.microsoft.com/office/powerpoint/2010/main" val="358812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visuels 2">
    <p:spTree>
      <p:nvGrpSpPr>
        <p:cNvPr id="1" name=""/>
        <p:cNvGrpSpPr/>
        <p:nvPr/>
      </p:nvGrpSpPr>
      <p:grpSpPr>
        <a:xfrm>
          <a:off x="0" y="0"/>
          <a:ext cx="0" cy="0"/>
          <a:chOff x="0" y="0"/>
          <a:chExt cx="0" cy="0"/>
        </a:xfrm>
      </p:grpSpPr>
      <p:grpSp>
        <p:nvGrpSpPr>
          <p:cNvPr id="21" name="Groupe 20"/>
          <p:cNvGrpSpPr/>
          <p:nvPr userDrawn="1"/>
        </p:nvGrpSpPr>
        <p:grpSpPr>
          <a:xfrm>
            <a:off x="252000" y="252000"/>
            <a:ext cx="252000" cy="6354000"/>
            <a:chOff x="252000" y="252000"/>
            <a:chExt cx="144000" cy="6354000"/>
          </a:xfrm>
        </p:grpSpPr>
        <p:sp>
          <p:nvSpPr>
            <p:cNvPr id="22" name="Rectangle 21"/>
            <p:cNvSpPr/>
            <p:nvPr userDrawn="1"/>
          </p:nvSpPr>
          <p:spPr bwMode="gray">
            <a:xfrm>
              <a:off x="252000" y="252000"/>
              <a:ext cx="144000"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userDrawn="1"/>
          </p:nvSpPr>
          <p:spPr bwMode="gray">
            <a:xfrm>
              <a:off x="252000" y="648000"/>
              <a:ext cx="144000" cy="33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userDrawn="1"/>
          </p:nvSpPr>
          <p:spPr bwMode="gray">
            <a:xfrm>
              <a:off x="252000" y="4024800"/>
              <a:ext cx="144000" cy="138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bwMode="gray">
            <a:xfrm>
              <a:off x="252000" y="5414400"/>
              <a:ext cx="144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userDrawn="1"/>
          </p:nvSpPr>
          <p:spPr bwMode="gray">
            <a:xfrm>
              <a:off x="252000" y="5810400"/>
              <a:ext cx="144000" cy="19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userDrawn="1"/>
          </p:nvSpPr>
          <p:spPr bwMode="gray">
            <a:xfrm>
              <a:off x="252000" y="6109200"/>
              <a:ext cx="144000" cy="496800"/>
            </a:xfrm>
            <a:prstGeom prst="rect">
              <a:avLst/>
            </a:prstGeom>
            <a:solidFill>
              <a:srgbClr val="403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Sous-titre 2"/>
          <p:cNvSpPr>
            <a:spLocks noGrp="1"/>
          </p:cNvSpPr>
          <p:nvPr>
            <p:ph type="subTitle" idx="1" hasCustomPrompt="1"/>
          </p:nvPr>
        </p:nvSpPr>
        <p:spPr bwMode="gray">
          <a:xfrm>
            <a:off x="504000" y="4024799"/>
            <a:ext cx="8388000" cy="993600"/>
          </a:xfrm>
          <a:solidFill>
            <a:schemeClr val="accent5"/>
          </a:solidFill>
        </p:spPr>
        <p:txBody>
          <a:bodyPr lIns="576000" tIns="72000"/>
          <a:lstStyle>
            <a:lvl1pPr marL="0" indent="0" algn="l">
              <a:buNone/>
              <a:defRPr sz="245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2" name="Titre 1"/>
          <p:cNvSpPr>
            <a:spLocks noGrp="1"/>
          </p:cNvSpPr>
          <p:nvPr>
            <p:ph type="ctrTitle" hasCustomPrompt="1"/>
          </p:nvPr>
        </p:nvSpPr>
        <p:spPr bwMode="gray">
          <a:xfrm>
            <a:off x="504000" y="252000"/>
            <a:ext cx="8388000" cy="3772800"/>
          </a:xfrm>
          <a:solidFill>
            <a:schemeClr val="accent2"/>
          </a:solidFill>
        </p:spPr>
        <p:txBody>
          <a:bodyPr lIns="576000" tIns="342000" anchor="t" anchorCtr="0"/>
          <a:lstStyle>
            <a:lvl1pPr>
              <a:lnSpc>
                <a:spcPct val="88000"/>
              </a:lnSpc>
              <a:defRPr sz="4000" b="0">
                <a:solidFill>
                  <a:schemeClr val="bg1"/>
                </a:solidFill>
              </a:defRPr>
            </a:lvl1pPr>
          </a:lstStyle>
          <a:p>
            <a:r>
              <a:rPr lang="en-US" noProof="0" dirty="0" smtClean="0"/>
              <a:t>Click to edit Master title style</a:t>
            </a:r>
            <a:endParaRPr lang="fr-FR" dirty="0"/>
          </a:p>
        </p:txBody>
      </p:sp>
      <p:grpSp>
        <p:nvGrpSpPr>
          <p:cNvPr id="7" name="Groupe 7"/>
          <p:cNvGrpSpPr/>
          <p:nvPr userDrawn="1"/>
        </p:nvGrpSpPr>
        <p:grpSpPr>
          <a:xfrm>
            <a:off x="0" y="0"/>
            <a:ext cx="9144000" cy="6858000"/>
            <a:chOff x="0" y="0"/>
            <a:chExt cx="9144000" cy="6858000"/>
          </a:xfrm>
        </p:grpSpPr>
        <p:sp>
          <p:nvSpPr>
            <p:cNvPr id="9" name="Rectangle 8"/>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Espace réservé de la date 25"/>
          <p:cNvSpPr>
            <a:spLocks noGrp="1"/>
          </p:cNvSpPr>
          <p:nvPr>
            <p:ph type="dt" sz="half" idx="15"/>
          </p:nvPr>
        </p:nvSpPr>
        <p:spPr/>
        <p:txBody>
          <a:bodyPr/>
          <a:lstStyle>
            <a:lvl1pPr>
              <a:defRPr>
                <a:solidFill>
                  <a:schemeClr val="bg1"/>
                </a:solidFill>
              </a:defRPr>
            </a:lvl1pPr>
          </a:lstStyle>
          <a:p>
            <a:r>
              <a:rPr lang="fr-FR" smtClean="0"/>
              <a:t>9/12/2013</a:t>
            </a:r>
            <a:endParaRPr lang="fr-FR" dirty="0"/>
          </a:p>
        </p:txBody>
      </p:sp>
      <p:sp>
        <p:nvSpPr>
          <p:cNvPr id="27" name="Espace réservé du numéro de diapositive 26"/>
          <p:cNvSpPr>
            <a:spLocks noGrp="1"/>
          </p:cNvSpPr>
          <p:nvPr>
            <p:ph type="sldNum" sz="quarter" idx="16"/>
          </p:nvPr>
        </p:nvSpPr>
        <p:spPr/>
        <p:txBody>
          <a:bodyPr/>
          <a:lstStyle/>
          <a:p>
            <a:fld id="{733122C9-A0B9-462F-8757-0847AD287B63}" type="slidenum">
              <a:rPr lang="fr-FR" smtClean="0"/>
              <a:pPr/>
              <a:t>‹#›</a:t>
            </a:fld>
            <a:endParaRPr lang="fr-FR" dirty="0"/>
          </a:p>
        </p:txBody>
      </p:sp>
      <p:sp>
        <p:nvSpPr>
          <p:cNvPr id="28" name="Espace réservé du pied de page 27"/>
          <p:cNvSpPr>
            <a:spLocks noGrp="1"/>
          </p:cNvSpPr>
          <p:nvPr>
            <p:ph type="ftr" sz="quarter" idx="17"/>
          </p:nvPr>
        </p:nvSpPr>
        <p:spPr/>
        <p:txBody>
          <a:bodyPr/>
          <a:lstStyle>
            <a:lvl1pPr>
              <a:defRPr>
                <a:solidFill>
                  <a:schemeClr val="bg1"/>
                </a:solidFill>
              </a:defRPr>
            </a:lvl1pPr>
          </a:lstStyle>
          <a:p>
            <a:pPr algn="l"/>
            <a:r>
              <a:rPr lang="fr-FR" smtClean="0"/>
              <a:t>Presentation Title</a:t>
            </a:r>
            <a:endParaRPr lang="fr-FR" dirty="0"/>
          </a:p>
        </p:txBody>
      </p:sp>
      <p:pic>
        <p:nvPicPr>
          <p:cNvPr id="20" name="Image 19" descr="logo_couv.jpg"/>
          <p:cNvPicPr>
            <a:picLocks noChangeAspect="1"/>
          </p:cNvPicPr>
          <p:nvPr userDrawn="1"/>
        </p:nvPicPr>
        <p:blipFill>
          <a:blip r:embed="rId2" cstate="print"/>
          <a:stretch>
            <a:fillRect/>
          </a:stretch>
        </p:blipFill>
        <p:spPr>
          <a:xfrm>
            <a:off x="5902858" y="5418001"/>
            <a:ext cx="3241143" cy="14399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2">
    <p:spTree>
      <p:nvGrpSpPr>
        <p:cNvPr id="1" name=""/>
        <p:cNvGrpSpPr/>
        <p:nvPr/>
      </p:nvGrpSpPr>
      <p:grpSpPr>
        <a:xfrm>
          <a:off x="0" y="0"/>
          <a:ext cx="0" cy="0"/>
          <a:chOff x="0" y="0"/>
          <a:chExt cx="0" cy="0"/>
        </a:xfrm>
      </p:grpSpPr>
      <p:sp>
        <p:nvSpPr>
          <p:cNvPr id="24" name="Espace réservé pour une image  7"/>
          <p:cNvSpPr>
            <a:spLocks noGrp="1"/>
          </p:cNvSpPr>
          <p:nvPr>
            <p:ph type="pic" sz="quarter" idx="13"/>
          </p:nvPr>
        </p:nvSpPr>
        <p:spPr>
          <a:xfrm>
            <a:off x="504000" y="2037600"/>
            <a:ext cx="8388000" cy="1987200"/>
          </a:xfrm>
          <a:solidFill>
            <a:srgbClr val="DFDFDF"/>
          </a:solidFill>
        </p:spPr>
        <p:txBody>
          <a:bodyPr tIns="900000" anchor="ctr" anchorCtr="0"/>
          <a:lstStyle>
            <a:lvl1pPr marL="0" indent="0" algn="ctr">
              <a:buNone/>
              <a:defRPr/>
            </a:lvl1pPr>
          </a:lstStyle>
          <a:p>
            <a:r>
              <a:rPr lang="en-US" smtClean="0"/>
              <a:t>Click icon to add picture</a:t>
            </a:r>
            <a:endParaRPr lang="fr-FR" dirty="0"/>
          </a:p>
        </p:txBody>
      </p:sp>
      <p:grpSp>
        <p:nvGrpSpPr>
          <p:cNvPr id="4" name="Groupe 7"/>
          <p:cNvGrpSpPr/>
          <p:nvPr userDrawn="1"/>
        </p:nvGrpSpPr>
        <p:grpSpPr>
          <a:xfrm>
            <a:off x="0" y="0"/>
            <a:ext cx="9144000" cy="6858000"/>
            <a:chOff x="0" y="0"/>
            <a:chExt cx="9144000" cy="6858000"/>
          </a:xfrm>
        </p:grpSpPr>
        <p:sp>
          <p:nvSpPr>
            <p:cNvPr id="9" name="Rectangle 8"/>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ctrTitle" hasCustomPrompt="1"/>
          </p:nvPr>
        </p:nvSpPr>
        <p:spPr bwMode="gray">
          <a:xfrm>
            <a:off x="504000" y="4024800"/>
            <a:ext cx="8388000" cy="993600"/>
          </a:xfrm>
          <a:solidFill>
            <a:schemeClr val="accent2"/>
          </a:solidFill>
        </p:spPr>
        <p:txBody>
          <a:bodyPr lIns="576000" anchor="ctr" anchorCtr="0"/>
          <a:lstStyle>
            <a:lvl1pPr>
              <a:lnSpc>
                <a:spcPct val="88000"/>
              </a:lnSpc>
              <a:defRPr sz="2450" b="0">
                <a:solidFill>
                  <a:schemeClr val="bg1"/>
                </a:solidFill>
              </a:defRPr>
            </a:lvl1pPr>
          </a:lstStyle>
          <a:p>
            <a:r>
              <a:rPr lang="en-US" dirty="0" smtClean="0"/>
              <a:t>Click to edit Master title style</a:t>
            </a:r>
            <a:endParaRPr lang="fr-FR" dirty="0"/>
          </a:p>
        </p:txBody>
      </p:sp>
      <p:sp>
        <p:nvSpPr>
          <p:cNvPr id="17" name="Espace réservé de la date 16"/>
          <p:cNvSpPr>
            <a:spLocks noGrp="1"/>
          </p:cNvSpPr>
          <p:nvPr>
            <p:ph type="dt" sz="half" idx="14"/>
          </p:nvPr>
        </p:nvSpPr>
        <p:spPr/>
        <p:txBody>
          <a:bodyPr/>
          <a:lstStyle/>
          <a:p>
            <a:r>
              <a:rPr lang="fr-FR" smtClean="0"/>
              <a:t>9/12/2013</a:t>
            </a:r>
            <a:endParaRPr lang="fr-FR" dirty="0"/>
          </a:p>
        </p:txBody>
      </p:sp>
      <p:sp>
        <p:nvSpPr>
          <p:cNvPr id="18" name="Espace réservé du numéro de diapositive 17"/>
          <p:cNvSpPr>
            <a:spLocks noGrp="1"/>
          </p:cNvSpPr>
          <p:nvPr>
            <p:ph type="sldNum" sz="quarter" idx="15"/>
          </p:nvPr>
        </p:nvSpPr>
        <p:spPr/>
        <p:txBody>
          <a:bodyPr/>
          <a:lstStyle/>
          <a:p>
            <a:fld id="{733122C9-A0B9-462F-8757-0847AD287B63}" type="slidenum">
              <a:rPr lang="fr-FR" smtClean="0"/>
              <a:pPr/>
              <a:t>‹#›</a:t>
            </a:fld>
            <a:endParaRPr lang="fr-FR" dirty="0"/>
          </a:p>
        </p:txBody>
      </p:sp>
      <p:sp>
        <p:nvSpPr>
          <p:cNvPr id="19" name="Espace réservé du pied de page 18"/>
          <p:cNvSpPr>
            <a:spLocks noGrp="1"/>
          </p:cNvSpPr>
          <p:nvPr>
            <p:ph type="ftr" sz="quarter" idx="16"/>
          </p:nvPr>
        </p:nvSpPr>
        <p:spPr/>
        <p:txBody>
          <a:bodyPr/>
          <a:lstStyle>
            <a:lvl1pPr>
              <a:defRPr>
                <a:solidFill>
                  <a:schemeClr val="bg1"/>
                </a:solidFill>
              </a:defRPr>
            </a:lvl1pPr>
          </a:lstStyle>
          <a:p>
            <a:pPr algn="l"/>
            <a:r>
              <a:rPr lang="fr-FR" smtClean="0"/>
              <a:t>Presentation Title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4">
    <p:spTree>
      <p:nvGrpSpPr>
        <p:cNvPr id="1" name=""/>
        <p:cNvGrpSpPr/>
        <p:nvPr/>
      </p:nvGrpSpPr>
      <p:grpSpPr>
        <a:xfrm>
          <a:off x="0" y="0"/>
          <a:ext cx="0" cy="0"/>
          <a:chOff x="0" y="0"/>
          <a:chExt cx="0" cy="0"/>
        </a:xfrm>
      </p:grpSpPr>
      <p:sp>
        <p:nvSpPr>
          <p:cNvPr id="16" name="Rectangle 15"/>
          <p:cNvSpPr/>
          <p:nvPr userDrawn="1"/>
        </p:nvSpPr>
        <p:spPr>
          <a:xfrm>
            <a:off x="504000" y="2037600"/>
            <a:ext cx="8388000" cy="198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bwMode="gray">
          <a:xfrm>
            <a:off x="504000" y="4024800"/>
            <a:ext cx="8388000" cy="993600"/>
          </a:xfrm>
          <a:solidFill>
            <a:srgbClr val="DFDFDF"/>
          </a:solidFill>
        </p:spPr>
        <p:txBody>
          <a:bodyPr lIns="576000" tIns="72000"/>
          <a:lstStyle>
            <a:lvl1pPr marL="0" indent="0" algn="l">
              <a:buNone/>
              <a:defRPr sz="2450">
                <a:solidFill>
                  <a:srgbClr val="4033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grpSp>
        <p:nvGrpSpPr>
          <p:cNvPr id="4" name="Groupe 7"/>
          <p:cNvGrpSpPr/>
          <p:nvPr userDrawn="1"/>
        </p:nvGrpSpPr>
        <p:grpSpPr>
          <a:xfrm>
            <a:off x="0" y="0"/>
            <a:ext cx="9144000" cy="6858000"/>
            <a:chOff x="0" y="0"/>
            <a:chExt cx="9144000" cy="6858000"/>
          </a:xfrm>
        </p:grpSpPr>
        <p:sp>
          <p:nvSpPr>
            <p:cNvPr id="9" name="Rectangle 8"/>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ctrTitle" hasCustomPrompt="1"/>
          </p:nvPr>
        </p:nvSpPr>
        <p:spPr bwMode="gray">
          <a:xfrm>
            <a:off x="504000" y="2037600"/>
            <a:ext cx="8388000" cy="1591200"/>
          </a:xfrm>
          <a:noFill/>
        </p:spPr>
        <p:txBody>
          <a:bodyPr lIns="576000" tIns="324000" rIns="0" bIns="0" anchor="t" anchorCtr="0"/>
          <a:lstStyle>
            <a:lvl1pPr>
              <a:lnSpc>
                <a:spcPct val="88000"/>
              </a:lnSpc>
              <a:defRPr sz="4000" b="0">
                <a:solidFill>
                  <a:schemeClr val="bg1"/>
                </a:solidFill>
              </a:defRPr>
            </a:lvl1pPr>
          </a:lstStyle>
          <a:p>
            <a:r>
              <a:rPr lang="en-US" dirty="0" smtClean="0"/>
              <a:t>Click to edit Master title style</a:t>
            </a:r>
            <a:endParaRPr lang="fr-FR" dirty="0"/>
          </a:p>
        </p:txBody>
      </p:sp>
      <p:sp>
        <p:nvSpPr>
          <p:cNvPr id="13" name="Espace réservé de la date 12"/>
          <p:cNvSpPr>
            <a:spLocks noGrp="1"/>
          </p:cNvSpPr>
          <p:nvPr>
            <p:ph type="dt" sz="half" idx="10"/>
          </p:nvPr>
        </p:nvSpPr>
        <p:spPr/>
        <p:txBody>
          <a:bodyPr/>
          <a:lstStyle/>
          <a:p>
            <a:r>
              <a:rPr lang="fr-FR" smtClean="0"/>
              <a:t>9/12/2013</a:t>
            </a:r>
            <a:endParaRPr lang="fr-FR" dirty="0"/>
          </a:p>
        </p:txBody>
      </p:sp>
      <p:sp>
        <p:nvSpPr>
          <p:cNvPr id="14" name="Espace réservé du numéro de diapositive 13"/>
          <p:cNvSpPr>
            <a:spLocks noGrp="1"/>
          </p:cNvSpPr>
          <p:nvPr>
            <p:ph type="sldNum" sz="quarter" idx="11"/>
          </p:nvPr>
        </p:nvSpPr>
        <p:spPr/>
        <p:txBody>
          <a:bodyPr/>
          <a:lstStyle/>
          <a:p>
            <a:fld id="{733122C9-A0B9-462F-8757-0847AD287B63}" type="slidenum">
              <a:rPr lang="fr-FR" smtClean="0"/>
              <a:pPr/>
              <a:t>‹#›</a:t>
            </a:fld>
            <a:endParaRPr lang="fr-FR" dirty="0"/>
          </a:p>
        </p:txBody>
      </p:sp>
      <p:sp>
        <p:nvSpPr>
          <p:cNvPr id="15" name="Espace réservé du pied de page 14"/>
          <p:cNvSpPr>
            <a:spLocks noGrp="1"/>
          </p:cNvSpPr>
          <p:nvPr>
            <p:ph type="ftr" sz="quarter" idx="12"/>
          </p:nvPr>
        </p:nvSpPr>
        <p:spPr/>
        <p:txBody>
          <a:bodyPr/>
          <a:lstStyle>
            <a:lvl1pPr>
              <a:defRPr>
                <a:solidFill>
                  <a:schemeClr val="bg1"/>
                </a:solidFill>
              </a:defRPr>
            </a:lvl1pPr>
          </a:lstStyle>
          <a:p>
            <a:pPr algn="l"/>
            <a:r>
              <a:rPr lang="fr-FR" smtClean="0"/>
              <a:t>Presentation Title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882000" y="384682"/>
            <a:ext cx="7434000" cy="453518"/>
          </a:xfrm>
        </p:spPr>
        <p:txBody>
          <a:bodyPr/>
          <a:lstStyle/>
          <a:p>
            <a:r>
              <a:rPr lang="en-US" noProof="0" dirty="0" smtClean="0"/>
              <a:t>Click to edit Master title style</a:t>
            </a:r>
            <a:endParaRPr lang="fr-FR" dirty="0"/>
          </a:p>
        </p:txBody>
      </p:sp>
      <p:sp>
        <p:nvSpPr>
          <p:cNvPr id="3" name="Espace réservé du contenu 2"/>
          <p:cNvSpPr>
            <a:spLocks noGrp="1"/>
          </p:cNvSpPr>
          <p:nvPr>
            <p:ph idx="1" hasCustomPrompt="1"/>
          </p:nvPr>
        </p:nvSpPr>
        <p:spPr bwMode="gray"/>
        <p:txBody>
          <a:bodyPr/>
          <a:lstStyle>
            <a:lvl1pPr>
              <a:spcBef>
                <a:spcPts val="800"/>
              </a:spcBef>
              <a:defRPr/>
            </a:lvl1pPr>
            <a:lvl2pPr>
              <a:spcBef>
                <a:spcPts val="800"/>
              </a:spcBef>
              <a:defRPr/>
            </a:lvl2pPr>
            <a:lvl3pPr>
              <a:spcBef>
                <a:spcPts val="800"/>
              </a:spcBef>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Espace réservé de la date 6"/>
          <p:cNvSpPr>
            <a:spLocks noGrp="1"/>
          </p:cNvSpPr>
          <p:nvPr>
            <p:ph type="dt" sz="half" idx="10"/>
          </p:nvPr>
        </p:nvSpPr>
        <p:spPr/>
        <p:txBody>
          <a:bodyPr/>
          <a:lstStyle/>
          <a:p>
            <a:r>
              <a:rPr lang="fr-FR" smtClean="0"/>
              <a:t>9/12/2013</a:t>
            </a:r>
            <a:endParaRPr lang="fr-FR" dirty="0"/>
          </a:p>
        </p:txBody>
      </p:sp>
      <p:sp>
        <p:nvSpPr>
          <p:cNvPr id="8" name="Espace réservé du numéro de diapositive 7"/>
          <p:cNvSpPr>
            <a:spLocks noGrp="1"/>
          </p:cNvSpPr>
          <p:nvPr>
            <p:ph type="sldNum" sz="quarter" idx="11"/>
          </p:nvPr>
        </p:nvSpPr>
        <p:spPr/>
        <p:txBody>
          <a:bodyPr/>
          <a:lstStyle/>
          <a:p>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pPr algn="l"/>
            <a:r>
              <a:rPr lang="fr-FR" smtClean="0"/>
              <a:t>Presentation Title</a:t>
            </a:r>
            <a:endParaRPr lang="fr-FR" dirty="0"/>
          </a:p>
        </p:txBody>
      </p:sp>
      <p:grpSp>
        <p:nvGrpSpPr>
          <p:cNvPr id="10" name="Groupe 7"/>
          <p:cNvGrpSpPr/>
          <p:nvPr userDrawn="1"/>
        </p:nvGrpSpPr>
        <p:grpSpPr>
          <a:xfrm>
            <a:off x="0" y="0"/>
            <a:ext cx="9144000" cy="6858000"/>
            <a:chOff x="0" y="0"/>
            <a:chExt cx="9144000" cy="6858000"/>
          </a:xfrm>
        </p:grpSpPr>
        <p:sp>
          <p:nvSpPr>
            <p:cNvPr id="11" name="Rectangle 10"/>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 name="Straight Connector 14"/>
          <p:cNvCxnSpPr/>
          <p:nvPr userDrawn="1"/>
        </p:nvCxnSpPr>
        <p:spPr>
          <a:xfrm flipH="1">
            <a:off x="0" y="758318"/>
            <a:ext cx="9144000" cy="0"/>
          </a:xfrm>
          <a:prstGeom prst="line">
            <a:avLst/>
          </a:prstGeom>
          <a:ln>
            <a:solidFill>
              <a:schemeClr val="accent3">
                <a:lumMod val="75000"/>
              </a:schemeClr>
            </a:solidFill>
          </a:ln>
          <a:effectLst>
            <a:outerShdw blurRad="381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amp; visuel 1">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882000" y="381000"/>
            <a:ext cx="7434000" cy="685800"/>
          </a:xfrm>
        </p:spPr>
        <p:txBody>
          <a:bodyPr/>
          <a:lstStyle/>
          <a:p>
            <a:r>
              <a:rPr lang="en-US" noProof="0" dirty="0" smtClean="0"/>
              <a:t>Click to edit Master title style</a:t>
            </a:r>
            <a:endParaRPr lang="fr-FR" dirty="0"/>
          </a:p>
        </p:txBody>
      </p:sp>
      <p:sp>
        <p:nvSpPr>
          <p:cNvPr id="3" name="Espace réservé du contenu 2"/>
          <p:cNvSpPr>
            <a:spLocks noGrp="1"/>
          </p:cNvSpPr>
          <p:nvPr>
            <p:ph idx="1" hasCustomPrompt="1"/>
          </p:nvPr>
        </p:nvSpPr>
        <p:spPr bwMode="gray">
          <a:xfrm>
            <a:off x="882000" y="1295401"/>
            <a:ext cx="3690000" cy="3584718"/>
          </a:xfrm>
        </p:spPr>
        <p:txBody>
          <a:bodyPr/>
          <a:lstStyle>
            <a:lvl1pPr>
              <a:spcBef>
                <a:spcPts val="800"/>
              </a:spcBef>
              <a:defRPr/>
            </a:lvl1pPr>
            <a:lvl2pPr>
              <a:spcBef>
                <a:spcPts val="800"/>
              </a:spcBef>
              <a:defRPr/>
            </a:lvl2pPr>
            <a:lvl3pPr>
              <a:spcBef>
                <a:spcPts val="800"/>
              </a:spcBef>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Espace réservé de la date 6"/>
          <p:cNvSpPr>
            <a:spLocks noGrp="1"/>
          </p:cNvSpPr>
          <p:nvPr>
            <p:ph type="dt" sz="half" idx="10"/>
          </p:nvPr>
        </p:nvSpPr>
        <p:spPr/>
        <p:txBody>
          <a:bodyPr/>
          <a:lstStyle/>
          <a:p>
            <a:r>
              <a:rPr lang="fr-FR" smtClean="0"/>
              <a:t>9/12/2013</a:t>
            </a:r>
            <a:endParaRPr lang="fr-FR" dirty="0"/>
          </a:p>
        </p:txBody>
      </p:sp>
      <p:sp>
        <p:nvSpPr>
          <p:cNvPr id="8" name="Espace réservé du numéro de diapositive 7"/>
          <p:cNvSpPr>
            <a:spLocks noGrp="1"/>
          </p:cNvSpPr>
          <p:nvPr>
            <p:ph type="sldNum" sz="quarter" idx="11"/>
          </p:nvPr>
        </p:nvSpPr>
        <p:spPr/>
        <p:txBody>
          <a:bodyPr/>
          <a:lstStyle/>
          <a:p>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pPr algn="l"/>
            <a:r>
              <a:rPr lang="fr-FR" smtClean="0"/>
              <a:t>Presentation Title</a:t>
            </a:r>
            <a:endParaRPr lang="fr-FR" dirty="0"/>
          </a:p>
        </p:txBody>
      </p:sp>
      <p:sp>
        <p:nvSpPr>
          <p:cNvPr id="10" name="Espace réservé pour une image  7"/>
          <p:cNvSpPr>
            <a:spLocks noGrp="1"/>
          </p:cNvSpPr>
          <p:nvPr>
            <p:ph type="pic" sz="quarter" idx="13"/>
          </p:nvPr>
        </p:nvSpPr>
        <p:spPr>
          <a:xfrm>
            <a:off x="4896000" y="1295400"/>
            <a:ext cx="3996000" cy="3564000"/>
          </a:xfrm>
          <a:solidFill>
            <a:srgbClr val="DFDFDF"/>
          </a:solidFill>
        </p:spPr>
        <p:txBody>
          <a:bodyPr tIns="900000" anchor="ctr" anchorCtr="0"/>
          <a:lstStyle>
            <a:lvl1pPr marL="0" indent="0" algn="ctr">
              <a:buNone/>
              <a:defRPr/>
            </a:lvl1pPr>
          </a:lstStyle>
          <a:p>
            <a:r>
              <a:rPr lang="en-US" smtClean="0"/>
              <a:t>Click icon to add picture</a:t>
            </a:r>
            <a:endParaRPr lang="fr-FR" dirty="0"/>
          </a:p>
        </p:txBody>
      </p:sp>
      <p:grpSp>
        <p:nvGrpSpPr>
          <p:cNvPr id="17" name="Groupe 7"/>
          <p:cNvGrpSpPr/>
          <p:nvPr userDrawn="1"/>
        </p:nvGrpSpPr>
        <p:grpSpPr>
          <a:xfrm>
            <a:off x="0" y="0"/>
            <a:ext cx="9144000" cy="6858000"/>
            <a:chOff x="0" y="0"/>
            <a:chExt cx="9144000" cy="6858000"/>
          </a:xfrm>
        </p:grpSpPr>
        <p:sp>
          <p:nvSpPr>
            <p:cNvPr id="18" name="Rectangle 17"/>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3" name="Straight Connector 12"/>
          <p:cNvCxnSpPr/>
          <p:nvPr userDrawn="1"/>
        </p:nvCxnSpPr>
        <p:spPr>
          <a:xfrm flipH="1">
            <a:off x="0" y="758318"/>
            <a:ext cx="9144000" cy="0"/>
          </a:xfrm>
          <a:prstGeom prst="line">
            <a:avLst/>
          </a:prstGeom>
          <a:ln>
            <a:solidFill>
              <a:schemeClr val="accent3">
                <a:lumMod val="75000"/>
              </a:schemeClr>
            </a:solidFill>
          </a:ln>
          <a:effectLst>
            <a:outerShdw blurRad="381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mp; visuel 2">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882000" y="381000"/>
            <a:ext cx="7434000" cy="609600"/>
          </a:xfrm>
        </p:spPr>
        <p:txBody>
          <a:bodyPr/>
          <a:lstStyle/>
          <a:p>
            <a:r>
              <a:rPr lang="en-US" noProof="0" dirty="0" smtClean="0"/>
              <a:t>Click to edit Master title style</a:t>
            </a:r>
            <a:endParaRPr lang="fr-FR" dirty="0"/>
          </a:p>
        </p:txBody>
      </p:sp>
      <p:sp>
        <p:nvSpPr>
          <p:cNvPr id="7" name="Espace réservé de la date 6"/>
          <p:cNvSpPr>
            <a:spLocks noGrp="1"/>
          </p:cNvSpPr>
          <p:nvPr>
            <p:ph type="dt" sz="half" idx="10"/>
          </p:nvPr>
        </p:nvSpPr>
        <p:spPr/>
        <p:txBody>
          <a:bodyPr/>
          <a:lstStyle/>
          <a:p>
            <a:r>
              <a:rPr lang="fr-FR" smtClean="0"/>
              <a:t>9/12/2013</a:t>
            </a:r>
            <a:endParaRPr lang="fr-FR" dirty="0"/>
          </a:p>
        </p:txBody>
      </p:sp>
      <p:sp>
        <p:nvSpPr>
          <p:cNvPr id="8" name="Espace réservé du numéro de diapositive 7"/>
          <p:cNvSpPr>
            <a:spLocks noGrp="1"/>
          </p:cNvSpPr>
          <p:nvPr>
            <p:ph type="sldNum" sz="quarter" idx="11"/>
          </p:nvPr>
        </p:nvSpPr>
        <p:spPr/>
        <p:txBody>
          <a:bodyPr/>
          <a:lstStyle/>
          <a:p>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pPr algn="l"/>
            <a:r>
              <a:rPr lang="fr-FR" smtClean="0"/>
              <a:t>Presentation Title</a:t>
            </a:r>
            <a:endParaRPr lang="fr-FR" dirty="0"/>
          </a:p>
        </p:txBody>
      </p:sp>
      <p:sp>
        <p:nvSpPr>
          <p:cNvPr id="10" name="Espace réservé pour une image  7"/>
          <p:cNvSpPr>
            <a:spLocks noGrp="1"/>
          </p:cNvSpPr>
          <p:nvPr>
            <p:ph type="pic" sz="quarter" idx="13"/>
          </p:nvPr>
        </p:nvSpPr>
        <p:spPr>
          <a:xfrm>
            <a:off x="504000" y="2635200"/>
            <a:ext cx="8388000" cy="3178800"/>
          </a:xfrm>
          <a:solidFill>
            <a:srgbClr val="DFDFDF"/>
          </a:solidFill>
        </p:spPr>
        <p:txBody>
          <a:bodyPr tIns="900000" anchor="ctr" anchorCtr="0"/>
          <a:lstStyle>
            <a:lvl1pPr marL="0" indent="0" algn="ctr">
              <a:buNone/>
              <a:defRPr/>
            </a:lvl1pPr>
          </a:lstStyle>
          <a:p>
            <a:r>
              <a:rPr lang="en-US" smtClean="0"/>
              <a:t>Click icon to add picture</a:t>
            </a:r>
            <a:endParaRPr lang="fr-FR" dirty="0"/>
          </a:p>
        </p:txBody>
      </p:sp>
      <p:grpSp>
        <p:nvGrpSpPr>
          <p:cNvPr id="4" name="Groupe 7"/>
          <p:cNvGrpSpPr/>
          <p:nvPr userDrawn="1"/>
        </p:nvGrpSpPr>
        <p:grpSpPr>
          <a:xfrm>
            <a:off x="0" y="0"/>
            <a:ext cx="9144000" cy="6858000"/>
            <a:chOff x="0" y="0"/>
            <a:chExt cx="9144000" cy="6858000"/>
          </a:xfrm>
        </p:grpSpPr>
        <p:sp>
          <p:nvSpPr>
            <p:cNvPr id="18" name="Rectangle 17"/>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2" name="Straight Connector 11"/>
          <p:cNvCxnSpPr/>
          <p:nvPr userDrawn="1"/>
        </p:nvCxnSpPr>
        <p:spPr>
          <a:xfrm flipH="1">
            <a:off x="0" y="758318"/>
            <a:ext cx="9144000" cy="0"/>
          </a:xfrm>
          <a:prstGeom prst="line">
            <a:avLst/>
          </a:prstGeom>
          <a:ln>
            <a:solidFill>
              <a:schemeClr val="accent3">
                <a:lumMod val="75000"/>
              </a:schemeClr>
            </a:solidFill>
          </a:ln>
          <a:effectLst>
            <a:outerShdw blurRad="381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amp; graph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smtClean="0"/>
              <a:t>Click to edit Master title style</a:t>
            </a:r>
            <a:endParaRPr lang="fr-FR" dirty="0"/>
          </a:p>
        </p:txBody>
      </p:sp>
      <p:sp>
        <p:nvSpPr>
          <p:cNvPr id="3" name="Espace réservé du contenu 2"/>
          <p:cNvSpPr>
            <a:spLocks noGrp="1"/>
          </p:cNvSpPr>
          <p:nvPr>
            <p:ph idx="1" hasCustomPrompt="1"/>
          </p:nvPr>
        </p:nvSpPr>
        <p:spPr bwMode="gray">
          <a:xfrm>
            <a:off x="882000" y="2187433"/>
            <a:ext cx="3690000" cy="3584718"/>
          </a:xfrm>
        </p:spPr>
        <p:txBody>
          <a:bodyPr/>
          <a:lstStyle>
            <a:lvl1pPr>
              <a:spcBef>
                <a:spcPts val="800"/>
              </a:spcBef>
              <a:defRPr/>
            </a:lvl1pPr>
            <a:lvl2pPr>
              <a:spcBef>
                <a:spcPts val="800"/>
              </a:spcBef>
              <a:defRPr/>
            </a:lvl2pPr>
            <a:lvl3pPr>
              <a:spcBef>
                <a:spcPts val="800"/>
              </a:spcBef>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Espace réservé de la date 6"/>
          <p:cNvSpPr>
            <a:spLocks noGrp="1"/>
          </p:cNvSpPr>
          <p:nvPr>
            <p:ph type="dt" sz="half" idx="10"/>
          </p:nvPr>
        </p:nvSpPr>
        <p:spPr/>
        <p:txBody>
          <a:bodyPr/>
          <a:lstStyle/>
          <a:p>
            <a:r>
              <a:rPr lang="fr-FR" smtClean="0"/>
              <a:t>9/12/2013</a:t>
            </a:r>
            <a:endParaRPr lang="fr-FR" dirty="0"/>
          </a:p>
        </p:txBody>
      </p:sp>
      <p:sp>
        <p:nvSpPr>
          <p:cNvPr id="8" name="Espace réservé du numéro de diapositive 7"/>
          <p:cNvSpPr>
            <a:spLocks noGrp="1"/>
          </p:cNvSpPr>
          <p:nvPr>
            <p:ph type="sldNum" sz="quarter" idx="11"/>
          </p:nvPr>
        </p:nvSpPr>
        <p:spPr/>
        <p:txBody>
          <a:bodyPr/>
          <a:lstStyle/>
          <a:p>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pPr algn="l"/>
            <a:r>
              <a:rPr lang="fr-FR" smtClean="0"/>
              <a:t>Presentation Title</a:t>
            </a:r>
            <a:endParaRPr lang="fr-FR" dirty="0"/>
          </a:p>
        </p:txBody>
      </p:sp>
      <p:grpSp>
        <p:nvGrpSpPr>
          <p:cNvPr id="4" name="Groupe 7"/>
          <p:cNvGrpSpPr/>
          <p:nvPr userDrawn="1"/>
        </p:nvGrpSpPr>
        <p:grpSpPr>
          <a:xfrm>
            <a:off x="0" y="0"/>
            <a:ext cx="9144000" cy="6858000"/>
            <a:chOff x="0" y="0"/>
            <a:chExt cx="9144000" cy="6858000"/>
          </a:xfrm>
        </p:grpSpPr>
        <p:sp>
          <p:nvSpPr>
            <p:cNvPr id="18" name="Rectangle 17"/>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Espace réservé du graphique 13"/>
          <p:cNvSpPr>
            <a:spLocks noGrp="1"/>
          </p:cNvSpPr>
          <p:nvPr>
            <p:ph type="chart" sz="quarter" idx="13"/>
          </p:nvPr>
        </p:nvSpPr>
        <p:spPr>
          <a:xfrm>
            <a:off x="4896000" y="2187432"/>
            <a:ext cx="3852464" cy="1565604"/>
          </a:xfrm>
        </p:spPr>
        <p:txBody>
          <a:bodyPr tIns="252000"/>
          <a:lstStyle>
            <a:lvl1pPr algn="ctr">
              <a:buNone/>
              <a:defRPr/>
            </a:lvl1pPr>
          </a:lstStyle>
          <a:p>
            <a:r>
              <a:rPr lang="en-US" smtClean="0"/>
              <a:t>Click icon to add chart</a:t>
            </a:r>
            <a:endParaRPr lang="fr-FR" dirty="0"/>
          </a:p>
        </p:txBody>
      </p:sp>
      <p:sp>
        <p:nvSpPr>
          <p:cNvPr id="16" name="Espace réservé du graphique 13"/>
          <p:cNvSpPr>
            <a:spLocks noGrp="1"/>
          </p:cNvSpPr>
          <p:nvPr>
            <p:ph type="chart" sz="quarter" idx="15"/>
          </p:nvPr>
        </p:nvSpPr>
        <p:spPr>
          <a:xfrm>
            <a:off x="4896001" y="3933057"/>
            <a:ext cx="1872244" cy="1818376"/>
          </a:xfrm>
        </p:spPr>
        <p:txBody>
          <a:bodyPr tIns="252000"/>
          <a:lstStyle>
            <a:lvl1pPr algn="ctr">
              <a:buNone/>
              <a:defRPr/>
            </a:lvl1pPr>
          </a:lstStyle>
          <a:p>
            <a:r>
              <a:rPr lang="en-US" smtClean="0"/>
              <a:t>Click icon to add chart</a:t>
            </a:r>
            <a:endParaRPr lang="fr-FR" dirty="0"/>
          </a:p>
        </p:txBody>
      </p:sp>
      <p:sp>
        <p:nvSpPr>
          <p:cNvPr id="17" name="Espace réservé du graphique 13"/>
          <p:cNvSpPr>
            <a:spLocks noGrp="1"/>
          </p:cNvSpPr>
          <p:nvPr>
            <p:ph type="chart" sz="quarter" idx="16"/>
          </p:nvPr>
        </p:nvSpPr>
        <p:spPr>
          <a:xfrm>
            <a:off x="6894000" y="3933057"/>
            <a:ext cx="1872000" cy="1818376"/>
          </a:xfrm>
        </p:spPr>
        <p:txBody>
          <a:bodyPr tIns="252000"/>
          <a:lstStyle>
            <a:lvl1pPr algn="ctr">
              <a:buNone/>
              <a:defRPr/>
            </a:lvl1pPr>
          </a:lstStyle>
          <a:p>
            <a:r>
              <a:rPr lang="en-US" smtClean="0"/>
              <a:t>Click icon to add chart</a:t>
            </a:r>
            <a:endParaRPr lang="fr-FR" dirty="0"/>
          </a:p>
        </p:txBody>
      </p:sp>
      <p:cxnSp>
        <p:nvCxnSpPr>
          <p:cNvPr id="15" name="Straight Connector 14"/>
          <p:cNvCxnSpPr/>
          <p:nvPr userDrawn="1"/>
        </p:nvCxnSpPr>
        <p:spPr>
          <a:xfrm flipH="1">
            <a:off x="0" y="685800"/>
            <a:ext cx="9144000" cy="0"/>
          </a:xfrm>
          <a:prstGeom prst="line">
            <a:avLst/>
          </a:prstGeom>
          <a:ln>
            <a:solidFill>
              <a:schemeClr val="accent3">
                <a:lumMod val="75000"/>
              </a:schemeClr>
            </a:solidFill>
          </a:ln>
          <a:effectLst>
            <a:outerShdw blurRad="381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2000" y="304800"/>
            <a:ext cx="7434000" cy="1555578"/>
          </a:xfrm>
        </p:spPr>
        <p:txBody>
          <a:body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0D02592D-E78E-4521-B930-45F6E0A2DF2B}"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13D99-D98C-419F-81EF-D8C877FCA9C8}" type="slidenum">
              <a:rPr lang="en-US" smtClean="0"/>
              <a:pPr/>
              <a:t>‹#›</a:t>
            </a:fld>
            <a:endParaRPr lang="en-US"/>
          </a:p>
        </p:txBody>
      </p:sp>
      <p:sp>
        <p:nvSpPr>
          <p:cNvPr id="9" name="Content Placeholder 8"/>
          <p:cNvSpPr>
            <a:spLocks noGrp="1"/>
          </p:cNvSpPr>
          <p:nvPr>
            <p:ph sz="quarter" idx="1"/>
          </p:nvPr>
        </p:nvSpPr>
        <p:spPr>
          <a:xfrm>
            <a:off x="682752" y="11430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495800" y="11430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8" name="Straight Connector 7"/>
          <p:cNvCxnSpPr/>
          <p:nvPr userDrawn="1"/>
        </p:nvCxnSpPr>
        <p:spPr>
          <a:xfrm flipH="1">
            <a:off x="0" y="758318"/>
            <a:ext cx="9144000" cy="0"/>
          </a:xfrm>
          <a:prstGeom prst="line">
            <a:avLst/>
          </a:prstGeom>
          <a:ln>
            <a:solidFill>
              <a:schemeClr val="accent3">
                <a:lumMod val="75000"/>
              </a:schemeClr>
            </a:solidFill>
          </a:ln>
          <a:effectLst>
            <a:outerShdw blurRad="381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54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4" name="Groupe 23"/>
          <p:cNvGrpSpPr/>
          <p:nvPr/>
        </p:nvGrpSpPr>
        <p:grpSpPr>
          <a:xfrm>
            <a:off x="252000" y="252000"/>
            <a:ext cx="252000" cy="6354000"/>
            <a:chOff x="252000" y="252000"/>
            <a:chExt cx="144000" cy="6354000"/>
          </a:xfrm>
        </p:grpSpPr>
        <p:sp>
          <p:nvSpPr>
            <p:cNvPr id="14" name="Rectangle 13"/>
            <p:cNvSpPr/>
            <p:nvPr userDrawn="1"/>
          </p:nvSpPr>
          <p:spPr bwMode="gray">
            <a:xfrm>
              <a:off x="252000" y="252000"/>
              <a:ext cx="144000"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bwMode="gray">
            <a:xfrm>
              <a:off x="252000" y="648000"/>
              <a:ext cx="144000" cy="33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bwMode="gray">
            <a:xfrm>
              <a:off x="252000" y="4024800"/>
              <a:ext cx="144000" cy="138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bwMode="gray">
            <a:xfrm>
              <a:off x="252000" y="5414400"/>
              <a:ext cx="144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bwMode="gray">
            <a:xfrm>
              <a:off x="252000" y="5810400"/>
              <a:ext cx="144000" cy="19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bwMode="gray">
            <a:xfrm>
              <a:off x="252000" y="6109200"/>
              <a:ext cx="144000" cy="496800"/>
            </a:xfrm>
            <a:prstGeom prst="rect">
              <a:avLst/>
            </a:prstGeom>
            <a:solidFill>
              <a:srgbClr val="403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descr="logo_texte.jpg"/>
          <p:cNvPicPr>
            <a:picLocks noChangeAspect="1"/>
          </p:cNvPicPr>
          <p:nvPr/>
        </p:nvPicPr>
        <p:blipFill>
          <a:blip r:embed="rId13" cstate="print"/>
          <a:stretch>
            <a:fillRect/>
          </a:stretch>
        </p:blipFill>
        <p:spPr>
          <a:xfrm>
            <a:off x="7158269" y="6138000"/>
            <a:ext cx="1985732" cy="720000"/>
          </a:xfrm>
          <a:prstGeom prst="rect">
            <a:avLst/>
          </a:prstGeom>
        </p:spPr>
      </p:pic>
      <p:sp>
        <p:nvSpPr>
          <p:cNvPr id="2" name="Espace réservé du titre 1"/>
          <p:cNvSpPr>
            <a:spLocks noGrp="1"/>
          </p:cNvSpPr>
          <p:nvPr>
            <p:ph type="title"/>
          </p:nvPr>
        </p:nvSpPr>
        <p:spPr bwMode="gray">
          <a:xfrm>
            <a:off x="882000" y="304800"/>
            <a:ext cx="7434000" cy="1555578"/>
          </a:xfrm>
          <a:prstGeom prst="rect">
            <a:avLst/>
          </a:prstGeom>
        </p:spPr>
        <p:txBody>
          <a:bodyPr vert="horz" lIns="0" tIns="0" rIns="0" bIns="0" rtlCol="0" anchor="t" anchorCtr="0">
            <a:noAutofit/>
          </a:bodyPr>
          <a:lstStyle/>
          <a:p>
            <a:r>
              <a:rPr lang="en-US" noProof="0" smtClean="0"/>
              <a:t>Click to edit Master title style</a:t>
            </a:r>
            <a:endParaRPr lang="fr-FR" dirty="0"/>
          </a:p>
        </p:txBody>
      </p:sp>
      <p:sp>
        <p:nvSpPr>
          <p:cNvPr id="3" name="Espace réservé du texte 2"/>
          <p:cNvSpPr>
            <a:spLocks noGrp="1"/>
          </p:cNvSpPr>
          <p:nvPr>
            <p:ph type="body" idx="1"/>
          </p:nvPr>
        </p:nvSpPr>
        <p:spPr bwMode="gray">
          <a:xfrm>
            <a:off x="882000" y="1066800"/>
            <a:ext cx="7434000" cy="3584718"/>
          </a:xfrm>
          <a:prstGeom prst="rect">
            <a:avLst/>
          </a:prstGeom>
        </p:spPr>
        <p:txBody>
          <a:bodyPr vert="horz" lIns="0" tIns="0" rIns="0" bIns="0" rtlCol="0" anchor="t" anchorCtr="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Espace réservé de la date 3"/>
          <p:cNvSpPr>
            <a:spLocks noGrp="1"/>
          </p:cNvSpPr>
          <p:nvPr>
            <p:ph type="dt" sz="half" idx="2"/>
          </p:nvPr>
        </p:nvSpPr>
        <p:spPr bwMode="gray">
          <a:xfrm>
            <a:off x="1098000" y="6308726"/>
            <a:ext cx="827088" cy="216619"/>
          </a:xfrm>
          <a:prstGeom prst="rect">
            <a:avLst/>
          </a:prstGeom>
        </p:spPr>
        <p:txBody>
          <a:bodyPr vert="horz" lIns="0" tIns="0" rIns="0" bIns="0" rtlCol="0" anchor="ctr" anchorCtr="0">
            <a:noAutofit/>
          </a:bodyPr>
          <a:lstStyle>
            <a:lvl1pPr algn="l">
              <a:defRPr sz="1000">
                <a:solidFill>
                  <a:srgbClr val="403387"/>
                </a:solidFill>
              </a:defRPr>
            </a:lvl1pPr>
          </a:lstStyle>
          <a:p>
            <a:r>
              <a:rPr lang="fr-FR" dirty="0" smtClean="0"/>
              <a:t>9/12/2013</a:t>
            </a:r>
            <a:endParaRPr lang="fr-FR" dirty="0"/>
          </a:p>
        </p:txBody>
      </p:sp>
      <p:sp>
        <p:nvSpPr>
          <p:cNvPr id="5" name="Espace réservé du pied de page 4"/>
          <p:cNvSpPr>
            <a:spLocks noGrp="1"/>
          </p:cNvSpPr>
          <p:nvPr>
            <p:ph type="ftr" sz="quarter" idx="3"/>
          </p:nvPr>
        </p:nvSpPr>
        <p:spPr bwMode="gray">
          <a:xfrm>
            <a:off x="1944000" y="6308726"/>
            <a:ext cx="4968552" cy="216619"/>
          </a:xfrm>
          <a:prstGeom prst="rect">
            <a:avLst/>
          </a:prstGeom>
        </p:spPr>
        <p:txBody>
          <a:bodyPr vert="horz" lIns="0" tIns="0" rIns="0" bIns="0" rtlCol="0" anchor="ctr" anchorCtr="0">
            <a:noAutofit/>
          </a:bodyPr>
          <a:lstStyle>
            <a:lvl1pPr algn="ctr">
              <a:defRPr sz="1000">
                <a:solidFill>
                  <a:schemeClr val="tx1"/>
                </a:solidFill>
              </a:defRPr>
            </a:lvl1pPr>
          </a:lstStyle>
          <a:p>
            <a:pPr algn="l"/>
            <a:r>
              <a:rPr lang="fr-FR" dirty="0" err="1" smtClean="0"/>
              <a:t>Presentation</a:t>
            </a:r>
            <a:r>
              <a:rPr lang="fr-FR" dirty="0" smtClean="0"/>
              <a:t> </a:t>
            </a:r>
            <a:r>
              <a:rPr lang="fr-FR" dirty="0" err="1" smtClean="0"/>
              <a:t>Title</a:t>
            </a:r>
            <a:endParaRPr lang="fr-FR" dirty="0"/>
          </a:p>
        </p:txBody>
      </p:sp>
      <p:sp>
        <p:nvSpPr>
          <p:cNvPr id="6" name="Espace réservé du numéro de diapositive 5"/>
          <p:cNvSpPr>
            <a:spLocks noGrp="1"/>
          </p:cNvSpPr>
          <p:nvPr>
            <p:ph type="sldNum" sz="quarter" idx="4"/>
          </p:nvPr>
        </p:nvSpPr>
        <p:spPr bwMode="gray">
          <a:xfrm>
            <a:off x="0" y="6633357"/>
            <a:ext cx="395536" cy="224644"/>
          </a:xfrm>
          <a:prstGeom prst="rect">
            <a:avLst/>
          </a:prstGeom>
        </p:spPr>
        <p:txBody>
          <a:bodyPr vert="horz" lIns="0" tIns="0" rIns="0" bIns="0" rtlCol="0" anchor="ctr" anchorCtr="0">
            <a:noAutofit/>
          </a:bodyPr>
          <a:lstStyle>
            <a:lvl1pPr algn="ctr">
              <a:defRPr sz="500">
                <a:solidFill>
                  <a:schemeClr val="bg1"/>
                </a:solidFill>
              </a:defRPr>
            </a:lvl1pPr>
          </a:lstStyle>
          <a:p>
            <a:fld id="{733122C9-A0B9-462F-8757-0847AD287B63}" type="slidenum">
              <a:rPr lang="fr-FR" smtClean="0"/>
              <a:pPr/>
              <a:t>‹#›</a:t>
            </a:fld>
            <a:endParaRPr lang="fr-FR" dirty="0"/>
          </a:p>
        </p:txBody>
      </p:sp>
      <p:grpSp>
        <p:nvGrpSpPr>
          <p:cNvPr id="13" name="Groupe 12"/>
          <p:cNvGrpSpPr/>
          <p:nvPr/>
        </p:nvGrpSpPr>
        <p:grpSpPr>
          <a:xfrm>
            <a:off x="0" y="0"/>
            <a:ext cx="9144000" cy="6858000"/>
            <a:chOff x="0" y="0"/>
            <a:chExt cx="9144000" cy="6858000"/>
          </a:xfrm>
        </p:grpSpPr>
        <p:sp>
          <p:nvSpPr>
            <p:cNvPr id="9" name="Rectangle 8"/>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59" r:id="rId4"/>
    <p:sldLayoutId id="2147483650" r:id="rId5"/>
    <p:sldLayoutId id="2147483660" r:id="rId6"/>
    <p:sldLayoutId id="2147483662" r:id="rId7"/>
    <p:sldLayoutId id="2147483661" r:id="rId8"/>
    <p:sldLayoutId id="2147483664" r:id="rId9"/>
    <p:sldLayoutId id="2147483665" r:id="rId10"/>
    <p:sldLayoutId id="2147483666" r:id="rId11"/>
  </p:sldLayoutIdLst>
  <p:hf hdr="0"/>
  <p:txStyles>
    <p:titleStyle>
      <a:lvl1pPr algn="l" defTabSz="914400" rtl="0" eaLnBrk="1" latinLnBrk="0" hangingPunct="1">
        <a:lnSpc>
          <a:spcPct val="90000"/>
        </a:lnSpc>
        <a:spcBef>
          <a:spcPct val="0"/>
        </a:spcBef>
        <a:buNone/>
        <a:defRPr sz="2000" b="1" kern="1200">
          <a:solidFill>
            <a:srgbClr val="403387"/>
          </a:solidFill>
          <a:latin typeface="+mj-lt"/>
          <a:ea typeface="+mj-ea"/>
          <a:cs typeface="+mj-cs"/>
        </a:defRPr>
      </a:lvl1pPr>
    </p:titleStyle>
    <p:bodyStyle>
      <a:lvl1pPr marL="201613" indent="-201613" algn="l" defTabSz="914400" rtl="0" eaLnBrk="1" latinLnBrk="0" hangingPunct="1">
        <a:lnSpc>
          <a:spcPct val="112000"/>
        </a:lnSpc>
        <a:spcBef>
          <a:spcPts val="800"/>
        </a:spcBef>
        <a:spcAft>
          <a:spcPts val="600"/>
        </a:spcAft>
        <a:buClr>
          <a:schemeClr val="accent1"/>
        </a:buClr>
        <a:buFont typeface="Wingdings" pitchFamily="2" charset="2"/>
        <a:buChar char="n"/>
        <a:defRPr sz="1500" kern="1200">
          <a:solidFill>
            <a:schemeClr val="tx1"/>
          </a:solidFill>
          <a:latin typeface="+mn-lt"/>
          <a:ea typeface="+mn-ea"/>
          <a:cs typeface="+mn-cs"/>
        </a:defRPr>
      </a:lvl1pPr>
      <a:lvl2pPr marL="201613" indent="-201613" algn="l" defTabSz="914400" rtl="0" eaLnBrk="1" latinLnBrk="0" hangingPunct="1">
        <a:lnSpc>
          <a:spcPct val="112000"/>
        </a:lnSpc>
        <a:spcBef>
          <a:spcPts val="800"/>
        </a:spcBef>
        <a:spcAft>
          <a:spcPts val="600"/>
        </a:spcAft>
        <a:buClr>
          <a:schemeClr val="accent2"/>
        </a:buClr>
        <a:buFont typeface="Wingdings" pitchFamily="2" charset="2"/>
        <a:buChar char="n"/>
        <a:defRPr sz="1500" kern="1200">
          <a:solidFill>
            <a:schemeClr val="tx1"/>
          </a:solidFill>
          <a:latin typeface="+mn-lt"/>
          <a:ea typeface="+mn-ea"/>
          <a:cs typeface="+mn-cs"/>
        </a:defRPr>
      </a:lvl2pPr>
      <a:lvl3pPr marL="201613" indent="-201613" algn="l" defTabSz="914400" rtl="0" eaLnBrk="1" latinLnBrk="0" hangingPunct="1">
        <a:lnSpc>
          <a:spcPct val="112000"/>
        </a:lnSpc>
        <a:spcBef>
          <a:spcPts val="800"/>
        </a:spcBef>
        <a:spcAft>
          <a:spcPts val="600"/>
        </a:spcAft>
        <a:buClr>
          <a:schemeClr val="accent3"/>
        </a:buClr>
        <a:buFont typeface="Wingdings" pitchFamily="2" charset="2"/>
        <a:buChar char="n"/>
        <a:defRPr sz="1500" kern="1200">
          <a:solidFill>
            <a:schemeClr val="tx1"/>
          </a:solidFill>
          <a:latin typeface="+mn-lt"/>
          <a:ea typeface="+mn-ea"/>
          <a:cs typeface="+mn-cs"/>
        </a:defRPr>
      </a:lvl3pPr>
      <a:lvl4pPr marL="447675" indent="-255588" algn="l" defTabSz="914400" rtl="0" eaLnBrk="1" latinLnBrk="0" hangingPunct="1">
        <a:lnSpc>
          <a:spcPct val="110000"/>
        </a:lnSpc>
        <a:spcBef>
          <a:spcPts val="0"/>
        </a:spcBef>
        <a:buFont typeface="Arial" pitchFamily="34" charset="0"/>
        <a:buChar char="—"/>
        <a:defRPr sz="1300" kern="1200">
          <a:solidFill>
            <a:schemeClr val="tx1"/>
          </a:solidFill>
          <a:latin typeface="+mn-lt"/>
          <a:ea typeface="+mn-ea"/>
          <a:cs typeface="+mn-cs"/>
        </a:defRPr>
      </a:lvl4pPr>
      <a:lvl5pPr marL="361950" indent="-171450" algn="l" defTabSz="914400" rtl="0" eaLnBrk="1" latinLnBrk="0" hangingPunct="1">
        <a:spcBef>
          <a:spcPts val="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6.gif"/><Relationship Id="rId10" Type="http://schemas.microsoft.com/office/2007/relationships/hdphoto" Target="../media/hdphoto2.wdp"/><Relationship Id="rId4" Type="http://schemas.openxmlformats.org/officeDocument/2006/relationships/image" Target="../media/image23.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gi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00200"/>
            <a:ext cx="8388000" cy="2209800"/>
          </a:xfrm>
        </p:spPr>
        <p:txBody>
          <a:bodyPr/>
          <a:lstStyle/>
          <a:p>
            <a:pPr>
              <a:lnSpc>
                <a:spcPct val="100000"/>
              </a:lnSpc>
              <a:spcBef>
                <a:spcPts val="0"/>
              </a:spcBef>
              <a:spcAft>
                <a:spcPts val="0"/>
              </a:spcAft>
            </a:pPr>
            <a:r>
              <a:rPr lang="en-US" sz="3200" b="1" dirty="0" smtClean="0"/>
              <a:t>Reducing Commodity Costs </a:t>
            </a:r>
          </a:p>
          <a:p>
            <a:pPr>
              <a:lnSpc>
                <a:spcPct val="100000"/>
              </a:lnSpc>
              <a:spcBef>
                <a:spcPts val="0"/>
              </a:spcBef>
              <a:spcAft>
                <a:spcPts val="0"/>
              </a:spcAft>
            </a:pPr>
            <a:r>
              <a:rPr lang="en-US" sz="3200" b="1" dirty="0" smtClean="0"/>
              <a:t>By Integrating Load Analytics: </a:t>
            </a:r>
            <a:br>
              <a:rPr lang="en-US" sz="3200" b="1" dirty="0" smtClean="0"/>
            </a:br>
            <a:r>
              <a:rPr lang="en-US" sz="3200" b="1" dirty="0" smtClean="0"/>
              <a:t>Creating </a:t>
            </a:r>
            <a:r>
              <a:rPr lang="en-US" sz="3200" b="1" dirty="0"/>
              <a:t>Demand Side Value by Leveraging Customer Data</a:t>
            </a:r>
            <a:r>
              <a:rPr lang="en-US" sz="3200" dirty="0"/>
              <a:t> </a:t>
            </a:r>
            <a:endParaRPr lang="en-US" sz="3200" b="1" dirty="0"/>
          </a:p>
        </p:txBody>
      </p:sp>
      <p:sp>
        <p:nvSpPr>
          <p:cNvPr id="4" name="Date Placeholder 3"/>
          <p:cNvSpPr>
            <a:spLocks noGrp="1"/>
          </p:cNvSpPr>
          <p:nvPr>
            <p:ph type="dt" sz="half" idx="15"/>
          </p:nvPr>
        </p:nvSpPr>
        <p:spPr/>
        <p:txBody>
          <a:bodyPr/>
          <a:lstStyle/>
          <a:p>
            <a:r>
              <a:rPr lang="fr-FR" dirty="0" smtClean="0"/>
              <a:t>9/12/2013</a:t>
            </a:r>
            <a:endParaRPr lang="fr-FR" dirty="0"/>
          </a:p>
        </p:txBody>
      </p:sp>
      <p:sp>
        <p:nvSpPr>
          <p:cNvPr id="5" name="Slide Number Placeholder 4"/>
          <p:cNvSpPr>
            <a:spLocks noGrp="1"/>
          </p:cNvSpPr>
          <p:nvPr>
            <p:ph type="sldNum" sz="quarter" idx="16"/>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3565392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2000" y="304800"/>
            <a:ext cx="7434000" cy="453518"/>
          </a:xfrm>
        </p:spPr>
        <p:txBody>
          <a:bodyPr/>
          <a:lstStyle/>
          <a:p>
            <a:r>
              <a:rPr lang="en-US" sz="2400" dirty="0" smtClean="0"/>
              <a:t>The Pieces</a:t>
            </a:r>
            <a:endParaRPr lang="en-US" sz="2400" dirty="0"/>
          </a:p>
        </p:txBody>
      </p:sp>
      <p:sp>
        <p:nvSpPr>
          <p:cNvPr id="5" name="Content Placeholder 4"/>
          <p:cNvSpPr>
            <a:spLocks noGrp="1"/>
          </p:cNvSpPr>
          <p:nvPr>
            <p:ph idx="1"/>
          </p:nvPr>
        </p:nvSpPr>
        <p:spPr>
          <a:xfrm>
            <a:off x="838200" y="990600"/>
            <a:ext cx="7947213" cy="4572000"/>
          </a:xfrm>
        </p:spPr>
        <p:txBody>
          <a:bodyPr>
            <a:noAutofit/>
          </a:bodyPr>
          <a:lstStyle/>
          <a:p>
            <a:pPr marL="0" indent="0">
              <a:buSzPct val="95000"/>
              <a:buNone/>
            </a:pPr>
            <a:r>
              <a:rPr lang="en-US" sz="1800" b="1" dirty="0" smtClean="0"/>
              <a:t>Supply Side Strategy</a:t>
            </a:r>
          </a:p>
          <a:p>
            <a:pPr>
              <a:spcBef>
                <a:spcPts val="0"/>
              </a:spcBef>
              <a:buSzPct val="95000"/>
            </a:pPr>
            <a:r>
              <a:rPr lang="en-US" sz="1800" dirty="0" smtClean="0"/>
              <a:t>Competitive Procurement from deregulated market</a:t>
            </a:r>
          </a:p>
          <a:p>
            <a:pPr>
              <a:spcBef>
                <a:spcPts val="0"/>
              </a:spcBef>
              <a:buSzPct val="95000"/>
            </a:pPr>
            <a:r>
              <a:rPr lang="en-US" sz="1800" dirty="0" smtClean="0"/>
              <a:t>Commoditization of physical supply</a:t>
            </a:r>
          </a:p>
          <a:p>
            <a:pPr>
              <a:spcBef>
                <a:spcPts val="0"/>
              </a:spcBef>
              <a:buSzPct val="95000"/>
            </a:pPr>
            <a:r>
              <a:rPr lang="en-US" sz="1800" dirty="0" smtClean="0"/>
              <a:t>Forward price risk management through fixed pricing alternatives and financial hedging</a:t>
            </a:r>
          </a:p>
          <a:p>
            <a:pPr marL="0" indent="0">
              <a:buSzPct val="95000"/>
              <a:buNone/>
            </a:pPr>
            <a:endParaRPr lang="en-US" sz="2400" b="1" dirty="0" smtClean="0"/>
          </a:p>
          <a:p>
            <a:pPr marL="0" indent="0">
              <a:buSzPct val="95000"/>
              <a:buNone/>
            </a:pPr>
            <a:r>
              <a:rPr lang="en-US" sz="1800" b="1" dirty="0" smtClean="0"/>
              <a:t>Demand Side Strategy</a:t>
            </a:r>
          </a:p>
          <a:p>
            <a:pPr>
              <a:spcBef>
                <a:spcPts val="0"/>
              </a:spcBef>
              <a:buSzPct val="95000"/>
            </a:pPr>
            <a:r>
              <a:rPr lang="en-US" sz="1800" dirty="0" smtClean="0"/>
              <a:t>Energy Efficiency Projects</a:t>
            </a:r>
          </a:p>
          <a:p>
            <a:pPr>
              <a:spcBef>
                <a:spcPts val="0"/>
              </a:spcBef>
              <a:buSzPct val="95000"/>
            </a:pPr>
            <a:r>
              <a:rPr lang="en-US" sz="1800" dirty="0" smtClean="0"/>
              <a:t>Sustainability goals</a:t>
            </a:r>
          </a:p>
          <a:p>
            <a:pPr>
              <a:spcBef>
                <a:spcPts val="0"/>
              </a:spcBef>
              <a:buSzPct val="95000"/>
            </a:pPr>
            <a:r>
              <a:rPr lang="en-US" sz="1800" dirty="0" smtClean="0"/>
              <a:t>Demand Response (“Free money”!!</a:t>
            </a:r>
            <a:r>
              <a:rPr lang="en-US" sz="1800" dirty="0" smtClean="0">
                <a:sym typeface="Wingdings" pitchFamily="2" charset="2"/>
              </a:rPr>
              <a:t>; BUT NO CONTROL</a:t>
            </a:r>
            <a:r>
              <a:rPr lang="en-US" sz="1800" dirty="0" smtClean="0"/>
              <a:t>)</a:t>
            </a:r>
          </a:p>
          <a:p>
            <a:pPr>
              <a:spcBef>
                <a:spcPts val="0"/>
              </a:spcBef>
              <a:buSzPct val="95000"/>
            </a:pPr>
            <a:r>
              <a:rPr lang="en-US" sz="1800" dirty="0" smtClean="0"/>
              <a:t>Asset optimization</a:t>
            </a:r>
          </a:p>
          <a:p>
            <a:pPr>
              <a:buSzPct val="95000"/>
            </a:pPr>
            <a:endParaRPr lang="en-US" sz="1600" dirty="0"/>
          </a:p>
        </p:txBody>
      </p:sp>
      <p:sp>
        <p:nvSpPr>
          <p:cNvPr id="11" name="Freeform 10"/>
          <p:cNvSpPr/>
          <p:nvPr/>
        </p:nvSpPr>
        <p:spPr>
          <a:xfrm>
            <a:off x="914400" y="2969342"/>
            <a:ext cx="7765798" cy="383458"/>
          </a:xfrm>
          <a:custGeom>
            <a:avLst/>
            <a:gdLst>
              <a:gd name="connsiteX0" fmla="*/ 0 w 7477432"/>
              <a:gd name="connsiteY0" fmla="*/ 176981 h 383458"/>
              <a:gd name="connsiteX1" fmla="*/ 73742 w 7477432"/>
              <a:gd name="connsiteY1" fmla="*/ 147484 h 383458"/>
              <a:gd name="connsiteX2" fmla="*/ 162232 w 7477432"/>
              <a:gd name="connsiteY2" fmla="*/ 88491 h 383458"/>
              <a:gd name="connsiteX3" fmla="*/ 206477 w 7477432"/>
              <a:gd name="connsiteY3" fmla="*/ 58994 h 383458"/>
              <a:gd name="connsiteX4" fmla="*/ 250722 w 7477432"/>
              <a:gd name="connsiteY4" fmla="*/ 44246 h 383458"/>
              <a:gd name="connsiteX5" fmla="*/ 294968 w 7477432"/>
              <a:gd name="connsiteY5" fmla="*/ 0 h 383458"/>
              <a:gd name="connsiteX6" fmla="*/ 398206 w 7477432"/>
              <a:gd name="connsiteY6" fmla="*/ 44246 h 383458"/>
              <a:gd name="connsiteX7" fmla="*/ 442451 w 7477432"/>
              <a:gd name="connsiteY7" fmla="*/ 58994 h 383458"/>
              <a:gd name="connsiteX8" fmla="*/ 501445 w 7477432"/>
              <a:gd name="connsiteY8" fmla="*/ 88491 h 383458"/>
              <a:gd name="connsiteX9" fmla="*/ 589935 w 7477432"/>
              <a:gd name="connsiteY9" fmla="*/ 162233 h 383458"/>
              <a:gd name="connsiteX10" fmla="*/ 634181 w 7477432"/>
              <a:gd name="connsiteY10" fmla="*/ 176981 h 383458"/>
              <a:gd name="connsiteX11" fmla="*/ 663677 w 7477432"/>
              <a:gd name="connsiteY11" fmla="*/ 221226 h 383458"/>
              <a:gd name="connsiteX12" fmla="*/ 752168 w 7477432"/>
              <a:gd name="connsiteY12" fmla="*/ 206478 h 383458"/>
              <a:gd name="connsiteX13" fmla="*/ 811161 w 7477432"/>
              <a:gd name="connsiteY13" fmla="*/ 191729 h 383458"/>
              <a:gd name="connsiteX14" fmla="*/ 943897 w 7477432"/>
              <a:gd name="connsiteY14" fmla="*/ 162233 h 383458"/>
              <a:gd name="connsiteX15" fmla="*/ 1032387 w 7477432"/>
              <a:gd name="connsiteY15" fmla="*/ 103239 h 383458"/>
              <a:gd name="connsiteX16" fmla="*/ 1061884 w 7477432"/>
              <a:gd name="connsiteY16" fmla="*/ 58994 h 383458"/>
              <a:gd name="connsiteX17" fmla="*/ 1150374 w 7477432"/>
              <a:gd name="connsiteY17" fmla="*/ 0 h 383458"/>
              <a:gd name="connsiteX18" fmla="*/ 1194619 w 7477432"/>
              <a:gd name="connsiteY18" fmla="*/ 29497 h 383458"/>
              <a:gd name="connsiteX19" fmla="*/ 1224116 w 7477432"/>
              <a:gd name="connsiteY19" fmla="*/ 73742 h 383458"/>
              <a:gd name="connsiteX20" fmla="*/ 1312606 w 7477432"/>
              <a:gd name="connsiteY20" fmla="*/ 132736 h 383458"/>
              <a:gd name="connsiteX21" fmla="*/ 1356851 w 7477432"/>
              <a:gd name="connsiteY21" fmla="*/ 162233 h 383458"/>
              <a:gd name="connsiteX22" fmla="*/ 1519084 w 7477432"/>
              <a:gd name="connsiteY22" fmla="*/ 206478 h 383458"/>
              <a:gd name="connsiteX23" fmla="*/ 1622322 w 7477432"/>
              <a:gd name="connsiteY23" fmla="*/ 162233 h 383458"/>
              <a:gd name="connsiteX24" fmla="*/ 1755058 w 7477432"/>
              <a:gd name="connsiteY24" fmla="*/ 88491 h 383458"/>
              <a:gd name="connsiteX25" fmla="*/ 1843548 w 7477432"/>
              <a:gd name="connsiteY25" fmla="*/ 29497 h 383458"/>
              <a:gd name="connsiteX26" fmla="*/ 1917290 w 7477432"/>
              <a:gd name="connsiteY26" fmla="*/ 117988 h 383458"/>
              <a:gd name="connsiteX27" fmla="*/ 1976284 w 7477432"/>
              <a:gd name="connsiteY27" fmla="*/ 132736 h 383458"/>
              <a:gd name="connsiteX28" fmla="*/ 2079522 w 7477432"/>
              <a:gd name="connsiteY28" fmla="*/ 191729 h 383458"/>
              <a:gd name="connsiteX29" fmla="*/ 2182761 w 7477432"/>
              <a:gd name="connsiteY29" fmla="*/ 235975 h 383458"/>
              <a:gd name="connsiteX30" fmla="*/ 2330245 w 7477432"/>
              <a:gd name="connsiteY30" fmla="*/ 221226 h 383458"/>
              <a:gd name="connsiteX31" fmla="*/ 2374490 w 7477432"/>
              <a:gd name="connsiteY31" fmla="*/ 191729 h 383458"/>
              <a:gd name="connsiteX32" fmla="*/ 2433484 w 7477432"/>
              <a:gd name="connsiteY32" fmla="*/ 147484 h 383458"/>
              <a:gd name="connsiteX33" fmla="*/ 2462981 w 7477432"/>
              <a:gd name="connsiteY33" fmla="*/ 103239 h 383458"/>
              <a:gd name="connsiteX34" fmla="*/ 2521974 w 7477432"/>
              <a:gd name="connsiteY34" fmla="*/ 58994 h 383458"/>
              <a:gd name="connsiteX35" fmla="*/ 2536722 w 7477432"/>
              <a:gd name="connsiteY35" fmla="*/ 14749 h 383458"/>
              <a:gd name="connsiteX36" fmla="*/ 2580968 w 7477432"/>
              <a:gd name="connsiteY36" fmla="*/ 44246 h 383458"/>
              <a:gd name="connsiteX37" fmla="*/ 2625213 w 7477432"/>
              <a:gd name="connsiteY37" fmla="*/ 132736 h 383458"/>
              <a:gd name="connsiteX38" fmla="*/ 2757948 w 7477432"/>
              <a:gd name="connsiteY38" fmla="*/ 206478 h 383458"/>
              <a:gd name="connsiteX39" fmla="*/ 2802193 w 7477432"/>
              <a:gd name="connsiteY39" fmla="*/ 235975 h 383458"/>
              <a:gd name="connsiteX40" fmla="*/ 2890684 w 7477432"/>
              <a:gd name="connsiteY40" fmla="*/ 265471 h 383458"/>
              <a:gd name="connsiteX41" fmla="*/ 2964426 w 7477432"/>
              <a:gd name="connsiteY41" fmla="*/ 250723 h 383458"/>
              <a:gd name="connsiteX42" fmla="*/ 3097161 w 7477432"/>
              <a:gd name="connsiteY42" fmla="*/ 132736 h 383458"/>
              <a:gd name="connsiteX43" fmla="*/ 3200400 w 7477432"/>
              <a:gd name="connsiteY43" fmla="*/ 44246 h 383458"/>
              <a:gd name="connsiteX44" fmla="*/ 3288890 w 7477432"/>
              <a:gd name="connsiteY44" fmla="*/ 103239 h 383458"/>
              <a:gd name="connsiteX45" fmla="*/ 3377381 w 7477432"/>
              <a:gd name="connsiteY45" fmla="*/ 132736 h 383458"/>
              <a:gd name="connsiteX46" fmla="*/ 3421626 w 7477432"/>
              <a:gd name="connsiteY46" fmla="*/ 162233 h 383458"/>
              <a:gd name="connsiteX47" fmla="*/ 3642851 w 7477432"/>
              <a:gd name="connsiteY47" fmla="*/ 191729 h 383458"/>
              <a:gd name="connsiteX48" fmla="*/ 3687097 w 7477432"/>
              <a:gd name="connsiteY48" fmla="*/ 221226 h 383458"/>
              <a:gd name="connsiteX49" fmla="*/ 3746090 w 7477432"/>
              <a:gd name="connsiteY49" fmla="*/ 265471 h 383458"/>
              <a:gd name="connsiteX50" fmla="*/ 3834581 w 7477432"/>
              <a:gd name="connsiteY50" fmla="*/ 294968 h 383458"/>
              <a:gd name="connsiteX51" fmla="*/ 3908322 w 7477432"/>
              <a:gd name="connsiteY51" fmla="*/ 221226 h 383458"/>
              <a:gd name="connsiteX52" fmla="*/ 3952568 w 7477432"/>
              <a:gd name="connsiteY52" fmla="*/ 191729 h 383458"/>
              <a:gd name="connsiteX53" fmla="*/ 3982064 w 7477432"/>
              <a:gd name="connsiteY53" fmla="*/ 147484 h 383458"/>
              <a:gd name="connsiteX54" fmla="*/ 4026310 w 7477432"/>
              <a:gd name="connsiteY54" fmla="*/ 117988 h 383458"/>
              <a:gd name="connsiteX55" fmla="*/ 4070555 w 7477432"/>
              <a:gd name="connsiteY55" fmla="*/ 73742 h 383458"/>
              <a:gd name="connsiteX56" fmla="*/ 4144297 w 7477432"/>
              <a:gd name="connsiteY56" fmla="*/ 147484 h 383458"/>
              <a:gd name="connsiteX57" fmla="*/ 4232787 w 7477432"/>
              <a:gd name="connsiteY57" fmla="*/ 176981 h 383458"/>
              <a:gd name="connsiteX58" fmla="*/ 4291781 w 7477432"/>
              <a:gd name="connsiteY58" fmla="*/ 221226 h 383458"/>
              <a:gd name="connsiteX59" fmla="*/ 4409768 w 7477432"/>
              <a:gd name="connsiteY59" fmla="*/ 265471 h 383458"/>
              <a:gd name="connsiteX60" fmla="*/ 4572000 w 7477432"/>
              <a:gd name="connsiteY60" fmla="*/ 235975 h 383458"/>
              <a:gd name="connsiteX61" fmla="*/ 4719484 w 7477432"/>
              <a:gd name="connsiteY61" fmla="*/ 147484 h 383458"/>
              <a:gd name="connsiteX62" fmla="*/ 4807974 w 7477432"/>
              <a:gd name="connsiteY62" fmla="*/ 73742 h 383458"/>
              <a:gd name="connsiteX63" fmla="*/ 4852219 w 7477432"/>
              <a:gd name="connsiteY63" fmla="*/ 88491 h 383458"/>
              <a:gd name="connsiteX64" fmla="*/ 4970206 w 7477432"/>
              <a:gd name="connsiteY64" fmla="*/ 176981 h 383458"/>
              <a:gd name="connsiteX65" fmla="*/ 5014451 w 7477432"/>
              <a:gd name="connsiteY65" fmla="*/ 191729 h 383458"/>
              <a:gd name="connsiteX66" fmla="*/ 5176684 w 7477432"/>
              <a:gd name="connsiteY66" fmla="*/ 280220 h 383458"/>
              <a:gd name="connsiteX67" fmla="*/ 5279922 w 7477432"/>
              <a:gd name="connsiteY67" fmla="*/ 309717 h 383458"/>
              <a:gd name="connsiteX68" fmla="*/ 5338916 w 7477432"/>
              <a:gd name="connsiteY68" fmla="*/ 324465 h 383458"/>
              <a:gd name="connsiteX69" fmla="*/ 5427406 w 7477432"/>
              <a:gd name="connsiteY69" fmla="*/ 309717 h 383458"/>
              <a:gd name="connsiteX70" fmla="*/ 5501148 w 7477432"/>
              <a:gd name="connsiteY70" fmla="*/ 221226 h 383458"/>
              <a:gd name="connsiteX71" fmla="*/ 5545393 w 7477432"/>
              <a:gd name="connsiteY71" fmla="*/ 191729 h 383458"/>
              <a:gd name="connsiteX72" fmla="*/ 5619135 w 7477432"/>
              <a:gd name="connsiteY72" fmla="*/ 103239 h 383458"/>
              <a:gd name="connsiteX73" fmla="*/ 5678129 w 7477432"/>
              <a:gd name="connsiteY73" fmla="*/ 117988 h 383458"/>
              <a:gd name="connsiteX74" fmla="*/ 5751871 w 7477432"/>
              <a:gd name="connsiteY74" fmla="*/ 162233 h 383458"/>
              <a:gd name="connsiteX75" fmla="*/ 5796116 w 7477432"/>
              <a:gd name="connsiteY75" fmla="*/ 176981 h 383458"/>
              <a:gd name="connsiteX76" fmla="*/ 5869858 w 7477432"/>
              <a:gd name="connsiteY76" fmla="*/ 235975 h 383458"/>
              <a:gd name="connsiteX77" fmla="*/ 5928851 w 7477432"/>
              <a:gd name="connsiteY77" fmla="*/ 280220 h 383458"/>
              <a:gd name="connsiteX78" fmla="*/ 5973097 w 7477432"/>
              <a:gd name="connsiteY78" fmla="*/ 339213 h 383458"/>
              <a:gd name="connsiteX79" fmla="*/ 6091084 w 7477432"/>
              <a:gd name="connsiteY79" fmla="*/ 383458 h 383458"/>
              <a:gd name="connsiteX80" fmla="*/ 6150077 w 7477432"/>
              <a:gd name="connsiteY80" fmla="*/ 368710 h 383458"/>
              <a:gd name="connsiteX81" fmla="*/ 6194322 w 7477432"/>
              <a:gd name="connsiteY81" fmla="*/ 339213 h 383458"/>
              <a:gd name="connsiteX82" fmla="*/ 6268064 w 7477432"/>
              <a:gd name="connsiteY82" fmla="*/ 250723 h 383458"/>
              <a:gd name="connsiteX83" fmla="*/ 6282813 w 7477432"/>
              <a:gd name="connsiteY83" fmla="*/ 206478 h 383458"/>
              <a:gd name="connsiteX84" fmla="*/ 6356555 w 7477432"/>
              <a:gd name="connsiteY84" fmla="*/ 117988 h 383458"/>
              <a:gd name="connsiteX85" fmla="*/ 6386051 w 7477432"/>
              <a:gd name="connsiteY85" fmla="*/ 73742 h 383458"/>
              <a:gd name="connsiteX86" fmla="*/ 6563032 w 7477432"/>
              <a:gd name="connsiteY86" fmla="*/ 221226 h 383458"/>
              <a:gd name="connsiteX87" fmla="*/ 6622026 w 7477432"/>
              <a:gd name="connsiteY87" fmla="*/ 265471 h 383458"/>
              <a:gd name="connsiteX88" fmla="*/ 6695768 w 7477432"/>
              <a:gd name="connsiteY88" fmla="*/ 294968 h 383458"/>
              <a:gd name="connsiteX89" fmla="*/ 6828503 w 7477432"/>
              <a:gd name="connsiteY89" fmla="*/ 339213 h 383458"/>
              <a:gd name="connsiteX90" fmla="*/ 6916993 w 7477432"/>
              <a:gd name="connsiteY90" fmla="*/ 383458 h 383458"/>
              <a:gd name="connsiteX91" fmla="*/ 6990735 w 7477432"/>
              <a:gd name="connsiteY91" fmla="*/ 368710 h 383458"/>
              <a:gd name="connsiteX92" fmla="*/ 7049729 w 7477432"/>
              <a:gd name="connsiteY92" fmla="*/ 280220 h 383458"/>
              <a:gd name="connsiteX93" fmla="*/ 7079226 w 7477432"/>
              <a:gd name="connsiteY93" fmla="*/ 235975 h 383458"/>
              <a:gd name="connsiteX94" fmla="*/ 7167716 w 7477432"/>
              <a:gd name="connsiteY94" fmla="*/ 162233 h 383458"/>
              <a:gd name="connsiteX95" fmla="*/ 7197213 w 7477432"/>
              <a:gd name="connsiteY95" fmla="*/ 117988 h 383458"/>
              <a:gd name="connsiteX96" fmla="*/ 7256206 w 7477432"/>
              <a:gd name="connsiteY96" fmla="*/ 132736 h 383458"/>
              <a:gd name="connsiteX97" fmla="*/ 7300451 w 7477432"/>
              <a:gd name="connsiteY97" fmla="*/ 191729 h 383458"/>
              <a:gd name="connsiteX98" fmla="*/ 7344697 w 7477432"/>
              <a:gd name="connsiteY98" fmla="*/ 235975 h 383458"/>
              <a:gd name="connsiteX99" fmla="*/ 7418439 w 7477432"/>
              <a:gd name="connsiteY99" fmla="*/ 324465 h 383458"/>
              <a:gd name="connsiteX100" fmla="*/ 7477432 w 7477432"/>
              <a:gd name="connsiteY100" fmla="*/ 309717 h 38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477432" h="383458">
                <a:moveTo>
                  <a:pt x="0" y="176981"/>
                </a:moveTo>
                <a:cubicBezTo>
                  <a:pt x="24581" y="167149"/>
                  <a:pt x="51292" y="161515"/>
                  <a:pt x="73742" y="147484"/>
                </a:cubicBezTo>
                <a:cubicBezTo>
                  <a:pt x="199997" y="68574"/>
                  <a:pt x="45267" y="127479"/>
                  <a:pt x="162232" y="88491"/>
                </a:cubicBezTo>
                <a:cubicBezTo>
                  <a:pt x="176980" y="78659"/>
                  <a:pt x="190623" y="66921"/>
                  <a:pt x="206477" y="58994"/>
                </a:cubicBezTo>
                <a:cubicBezTo>
                  <a:pt x="220382" y="52042"/>
                  <a:pt x="237787" y="52869"/>
                  <a:pt x="250722" y="44246"/>
                </a:cubicBezTo>
                <a:cubicBezTo>
                  <a:pt x="268077" y="32676"/>
                  <a:pt x="280219" y="14749"/>
                  <a:pt x="294968" y="0"/>
                </a:cubicBezTo>
                <a:cubicBezTo>
                  <a:pt x="417749" y="30697"/>
                  <a:pt x="296352" y="-6681"/>
                  <a:pt x="398206" y="44246"/>
                </a:cubicBezTo>
                <a:cubicBezTo>
                  <a:pt x="412111" y="51198"/>
                  <a:pt x="428162" y="52870"/>
                  <a:pt x="442451" y="58994"/>
                </a:cubicBezTo>
                <a:cubicBezTo>
                  <a:pt x="462659" y="67655"/>
                  <a:pt x="482356" y="77583"/>
                  <a:pt x="501445" y="88491"/>
                </a:cubicBezTo>
                <a:cubicBezTo>
                  <a:pt x="670348" y="185008"/>
                  <a:pt x="406892" y="40207"/>
                  <a:pt x="589935" y="162233"/>
                </a:cubicBezTo>
                <a:cubicBezTo>
                  <a:pt x="602870" y="170856"/>
                  <a:pt x="619432" y="172065"/>
                  <a:pt x="634181" y="176981"/>
                </a:cubicBezTo>
                <a:cubicBezTo>
                  <a:pt x="644013" y="191729"/>
                  <a:pt x="646481" y="216927"/>
                  <a:pt x="663677" y="221226"/>
                </a:cubicBezTo>
                <a:cubicBezTo>
                  <a:pt x="692688" y="228479"/>
                  <a:pt x="722845" y="212343"/>
                  <a:pt x="752168" y="206478"/>
                </a:cubicBezTo>
                <a:cubicBezTo>
                  <a:pt x="772044" y="202503"/>
                  <a:pt x="791285" y="195704"/>
                  <a:pt x="811161" y="191729"/>
                </a:cubicBezTo>
                <a:cubicBezTo>
                  <a:pt x="940951" y="165771"/>
                  <a:pt x="857783" y="190936"/>
                  <a:pt x="943897" y="162233"/>
                </a:cubicBezTo>
                <a:cubicBezTo>
                  <a:pt x="973394" y="142568"/>
                  <a:pt x="1012722" y="132736"/>
                  <a:pt x="1032387" y="103239"/>
                </a:cubicBezTo>
                <a:cubicBezTo>
                  <a:pt x="1042219" y="88491"/>
                  <a:pt x="1048544" y="70666"/>
                  <a:pt x="1061884" y="58994"/>
                </a:cubicBezTo>
                <a:cubicBezTo>
                  <a:pt x="1088563" y="35649"/>
                  <a:pt x="1150374" y="0"/>
                  <a:pt x="1150374" y="0"/>
                </a:cubicBezTo>
                <a:cubicBezTo>
                  <a:pt x="1165122" y="9832"/>
                  <a:pt x="1182085" y="16963"/>
                  <a:pt x="1194619" y="29497"/>
                </a:cubicBezTo>
                <a:cubicBezTo>
                  <a:pt x="1207153" y="42031"/>
                  <a:pt x="1210776" y="62070"/>
                  <a:pt x="1224116" y="73742"/>
                </a:cubicBezTo>
                <a:cubicBezTo>
                  <a:pt x="1250795" y="97087"/>
                  <a:pt x="1283109" y="113071"/>
                  <a:pt x="1312606" y="132736"/>
                </a:cubicBezTo>
                <a:cubicBezTo>
                  <a:pt x="1327354" y="142568"/>
                  <a:pt x="1339655" y="157934"/>
                  <a:pt x="1356851" y="162233"/>
                </a:cubicBezTo>
                <a:cubicBezTo>
                  <a:pt x="1489921" y="195499"/>
                  <a:pt x="1436380" y="178909"/>
                  <a:pt x="1519084" y="206478"/>
                </a:cubicBezTo>
                <a:cubicBezTo>
                  <a:pt x="1641862" y="175782"/>
                  <a:pt x="1520471" y="213158"/>
                  <a:pt x="1622322" y="162233"/>
                </a:cubicBezTo>
                <a:cubicBezTo>
                  <a:pt x="1696503" y="125143"/>
                  <a:pt x="1662061" y="181488"/>
                  <a:pt x="1755058" y="88491"/>
                </a:cubicBezTo>
                <a:cubicBezTo>
                  <a:pt x="1810296" y="33253"/>
                  <a:pt x="1779516" y="50842"/>
                  <a:pt x="1843548" y="29497"/>
                </a:cubicBezTo>
                <a:cubicBezTo>
                  <a:pt x="1862343" y="57689"/>
                  <a:pt x="1886719" y="100519"/>
                  <a:pt x="1917290" y="117988"/>
                </a:cubicBezTo>
                <a:cubicBezTo>
                  <a:pt x="1934889" y="128045"/>
                  <a:pt x="1956619" y="127820"/>
                  <a:pt x="1976284" y="132736"/>
                </a:cubicBezTo>
                <a:cubicBezTo>
                  <a:pt x="2020721" y="162361"/>
                  <a:pt x="2027126" y="169274"/>
                  <a:pt x="2079522" y="191729"/>
                </a:cubicBezTo>
                <a:cubicBezTo>
                  <a:pt x="2231406" y="256822"/>
                  <a:pt x="1987139" y="138162"/>
                  <a:pt x="2182761" y="235975"/>
                </a:cubicBezTo>
                <a:cubicBezTo>
                  <a:pt x="2231922" y="231059"/>
                  <a:pt x="2282104" y="232336"/>
                  <a:pt x="2330245" y="221226"/>
                </a:cubicBezTo>
                <a:cubicBezTo>
                  <a:pt x="2347516" y="217240"/>
                  <a:pt x="2360066" y="202032"/>
                  <a:pt x="2374490" y="191729"/>
                </a:cubicBezTo>
                <a:cubicBezTo>
                  <a:pt x="2394492" y="177442"/>
                  <a:pt x="2416103" y="164865"/>
                  <a:pt x="2433484" y="147484"/>
                </a:cubicBezTo>
                <a:cubicBezTo>
                  <a:pt x="2446018" y="134950"/>
                  <a:pt x="2450447" y="115773"/>
                  <a:pt x="2462981" y="103239"/>
                </a:cubicBezTo>
                <a:cubicBezTo>
                  <a:pt x="2480362" y="85858"/>
                  <a:pt x="2502310" y="73742"/>
                  <a:pt x="2521974" y="58994"/>
                </a:cubicBezTo>
                <a:cubicBezTo>
                  <a:pt x="2526890" y="44246"/>
                  <a:pt x="2521640" y="18519"/>
                  <a:pt x="2536722" y="14749"/>
                </a:cubicBezTo>
                <a:cubicBezTo>
                  <a:pt x="2553918" y="10450"/>
                  <a:pt x="2569895" y="30405"/>
                  <a:pt x="2580968" y="44246"/>
                </a:cubicBezTo>
                <a:cubicBezTo>
                  <a:pt x="2640585" y="118767"/>
                  <a:pt x="2542324" y="60209"/>
                  <a:pt x="2625213" y="132736"/>
                </a:cubicBezTo>
                <a:cubicBezTo>
                  <a:pt x="2749217" y="241239"/>
                  <a:pt x="2670170" y="162588"/>
                  <a:pt x="2757948" y="206478"/>
                </a:cubicBezTo>
                <a:cubicBezTo>
                  <a:pt x="2773802" y="214405"/>
                  <a:pt x="2785995" y="228776"/>
                  <a:pt x="2802193" y="235975"/>
                </a:cubicBezTo>
                <a:cubicBezTo>
                  <a:pt x="2830606" y="248603"/>
                  <a:pt x="2890684" y="265471"/>
                  <a:pt x="2890684" y="265471"/>
                </a:cubicBezTo>
                <a:cubicBezTo>
                  <a:pt x="2915265" y="260555"/>
                  <a:pt x="2940955" y="259525"/>
                  <a:pt x="2964426" y="250723"/>
                </a:cubicBezTo>
                <a:cubicBezTo>
                  <a:pt x="3010588" y="233412"/>
                  <a:pt x="3073309" y="150625"/>
                  <a:pt x="3097161" y="132736"/>
                </a:cubicBezTo>
                <a:cubicBezTo>
                  <a:pt x="3172841" y="75977"/>
                  <a:pt x="3138774" y="105872"/>
                  <a:pt x="3200400" y="44246"/>
                </a:cubicBezTo>
                <a:cubicBezTo>
                  <a:pt x="3346774" y="93036"/>
                  <a:pt x="3123179" y="11178"/>
                  <a:pt x="3288890" y="103239"/>
                </a:cubicBezTo>
                <a:cubicBezTo>
                  <a:pt x="3316070" y="118339"/>
                  <a:pt x="3377381" y="132736"/>
                  <a:pt x="3377381" y="132736"/>
                </a:cubicBezTo>
                <a:cubicBezTo>
                  <a:pt x="3392129" y="142568"/>
                  <a:pt x="3404648" y="157140"/>
                  <a:pt x="3421626" y="162233"/>
                </a:cubicBezTo>
                <a:cubicBezTo>
                  <a:pt x="3436164" y="166594"/>
                  <a:pt x="3636241" y="190903"/>
                  <a:pt x="3642851" y="191729"/>
                </a:cubicBezTo>
                <a:cubicBezTo>
                  <a:pt x="3657600" y="201561"/>
                  <a:pt x="3672673" y="210923"/>
                  <a:pt x="3687097" y="221226"/>
                </a:cubicBezTo>
                <a:cubicBezTo>
                  <a:pt x="3707099" y="235513"/>
                  <a:pt x="3724105" y="254478"/>
                  <a:pt x="3746090" y="265471"/>
                </a:cubicBezTo>
                <a:cubicBezTo>
                  <a:pt x="3773900" y="279376"/>
                  <a:pt x="3834581" y="294968"/>
                  <a:pt x="3834581" y="294968"/>
                </a:cubicBezTo>
                <a:cubicBezTo>
                  <a:pt x="3952572" y="216306"/>
                  <a:pt x="3809996" y="319552"/>
                  <a:pt x="3908322" y="221226"/>
                </a:cubicBezTo>
                <a:cubicBezTo>
                  <a:pt x="3920856" y="208692"/>
                  <a:pt x="3937819" y="201561"/>
                  <a:pt x="3952568" y="191729"/>
                </a:cubicBezTo>
                <a:cubicBezTo>
                  <a:pt x="3962400" y="176981"/>
                  <a:pt x="3969530" y="160018"/>
                  <a:pt x="3982064" y="147484"/>
                </a:cubicBezTo>
                <a:cubicBezTo>
                  <a:pt x="3994598" y="134950"/>
                  <a:pt x="4012693" y="129336"/>
                  <a:pt x="4026310" y="117988"/>
                </a:cubicBezTo>
                <a:cubicBezTo>
                  <a:pt x="4042333" y="104635"/>
                  <a:pt x="4055807" y="88491"/>
                  <a:pt x="4070555" y="73742"/>
                </a:cubicBezTo>
                <a:cubicBezTo>
                  <a:pt x="4097465" y="114109"/>
                  <a:pt x="4097720" y="126783"/>
                  <a:pt x="4144297" y="147484"/>
                </a:cubicBezTo>
                <a:cubicBezTo>
                  <a:pt x="4172710" y="160112"/>
                  <a:pt x="4232787" y="176981"/>
                  <a:pt x="4232787" y="176981"/>
                </a:cubicBezTo>
                <a:cubicBezTo>
                  <a:pt x="4252452" y="191729"/>
                  <a:pt x="4269319" y="211243"/>
                  <a:pt x="4291781" y="221226"/>
                </a:cubicBezTo>
                <a:cubicBezTo>
                  <a:pt x="4483151" y="306280"/>
                  <a:pt x="4273777" y="174815"/>
                  <a:pt x="4409768" y="265471"/>
                </a:cubicBezTo>
                <a:cubicBezTo>
                  <a:pt x="4477711" y="256978"/>
                  <a:pt x="4515833" y="260047"/>
                  <a:pt x="4572000" y="235975"/>
                </a:cubicBezTo>
                <a:cubicBezTo>
                  <a:pt x="4612732" y="218518"/>
                  <a:pt x="4693274" y="173694"/>
                  <a:pt x="4719484" y="147484"/>
                </a:cubicBezTo>
                <a:cubicBezTo>
                  <a:pt x="4776263" y="90705"/>
                  <a:pt x="4746375" y="114809"/>
                  <a:pt x="4807974" y="73742"/>
                </a:cubicBezTo>
                <a:cubicBezTo>
                  <a:pt x="4822722" y="78658"/>
                  <a:pt x="4839103" y="80145"/>
                  <a:pt x="4852219" y="88491"/>
                </a:cubicBezTo>
                <a:cubicBezTo>
                  <a:pt x="4893694" y="114885"/>
                  <a:pt x="4923567" y="161435"/>
                  <a:pt x="4970206" y="176981"/>
                </a:cubicBezTo>
                <a:lnTo>
                  <a:pt x="5014451" y="191729"/>
                </a:lnTo>
                <a:cubicBezTo>
                  <a:pt x="5062910" y="224034"/>
                  <a:pt x="5123151" y="266837"/>
                  <a:pt x="5176684" y="280220"/>
                </a:cubicBezTo>
                <a:cubicBezTo>
                  <a:pt x="5361119" y="326328"/>
                  <a:pt x="5131804" y="267397"/>
                  <a:pt x="5279922" y="309717"/>
                </a:cubicBezTo>
                <a:cubicBezTo>
                  <a:pt x="5299412" y="315286"/>
                  <a:pt x="5319251" y="319549"/>
                  <a:pt x="5338916" y="324465"/>
                </a:cubicBezTo>
                <a:cubicBezTo>
                  <a:pt x="5368413" y="319549"/>
                  <a:pt x="5399641" y="320823"/>
                  <a:pt x="5427406" y="309717"/>
                </a:cubicBezTo>
                <a:cubicBezTo>
                  <a:pt x="5542739" y="263583"/>
                  <a:pt x="5450861" y="284085"/>
                  <a:pt x="5501148" y="221226"/>
                </a:cubicBezTo>
                <a:cubicBezTo>
                  <a:pt x="5512221" y="207385"/>
                  <a:pt x="5530645" y="201561"/>
                  <a:pt x="5545393" y="191729"/>
                </a:cubicBezTo>
                <a:cubicBezTo>
                  <a:pt x="5560938" y="160639"/>
                  <a:pt x="5574237" y="109653"/>
                  <a:pt x="5619135" y="103239"/>
                </a:cubicBezTo>
                <a:cubicBezTo>
                  <a:pt x="5639201" y="100372"/>
                  <a:pt x="5658464" y="113072"/>
                  <a:pt x="5678129" y="117988"/>
                </a:cubicBezTo>
                <a:cubicBezTo>
                  <a:pt x="5702710" y="132736"/>
                  <a:pt x="5726232" y="149413"/>
                  <a:pt x="5751871" y="162233"/>
                </a:cubicBezTo>
                <a:cubicBezTo>
                  <a:pt x="5765776" y="169185"/>
                  <a:pt x="5783977" y="167270"/>
                  <a:pt x="5796116" y="176981"/>
                </a:cubicBezTo>
                <a:cubicBezTo>
                  <a:pt x="5891419" y="253223"/>
                  <a:pt x="5758645" y="198902"/>
                  <a:pt x="5869858" y="235975"/>
                </a:cubicBezTo>
                <a:cubicBezTo>
                  <a:pt x="5889522" y="250723"/>
                  <a:pt x="5911470" y="262839"/>
                  <a:pt x="5928851" y="280220"/>
                </a:cubicBezTo>
                <a:cubicBezTo>
                  <a:pt x="5946232" y="297601"/>
                  <a:pt x="5953432" y="324465"/>
                  <a:pt x="5973097" y="339213"/>
                </a:cubicBezTo>
                <a:cubicBezTo>
                  <a:pt x="5987207" y="349796"/>
                  <a:pt x="6065216" y="374835"/>
                  <a:pt x="6091084" y="383458"/>
                </a:cubicBezTo>
                <a:cubicBezTo>
                  <a:pt x="6110748" y="378542"/>
                  <a:pt x="6131446" y="376695"/>
                  <a:pt x="6150077" y="368710"/>
                </a:cubicBezTo>
                <a:cubicBezTo>
                  <a:pt x="6166369" y="361728"/>
                  <a:pt x="6180705" y="350560"/>
                  <a:pt x="6194322" y="339213"/>
                </a:cubicBezTo>
                <a:cubicBezTo>
                  <a:pt x="6222283" y="315912"/>
                  <a:pt x="6251489" y="283873"/>
                  <a:pt x="6268064" y="250723"/>
                </a:cubicBezTo>
                <a:cubicBezTo>
                  <a:pt x="6275016" y="236818"/>
                  <a:pt x="6275860" y="220383"/>
                  <a:pt x="6282813" y="206478"/>
                </a:cubicBezTo>
                <a:cubicBezTo>
                  <a:pt x="6310278" y="151549"/>
                  <a:pt x="6315781" y="166917"/>
                  <a:pt x="6356555" y="117988"/>
                </a:cubicBezTo>
                <a:cubicBezTo>
                  <a:pt x="6367902" y="104371"/>
                  <a:pt x="6376219" y="88491"/>
                  <a:pt x="6386051" y="73742"/>
                </a:cubicBezTo>
                <a:cubicBezTo>
                  <a:pt x="6548767" y="236458"/>
                  <a:pt x="6424464" y="128848"/>
                  <a:pt x="6563032" y="221226"/>
                </a:cubicBezTo>
                <a:cubicBezTo>
                  <a:pt x="6583484" y="234861"/>
                  <a:pt x="6600539" y="253534"/>
                  <a:pt x="6622026" y="265471"/>
                </a:cubicBezTo>
                <a:cubicBezTo>
                  <a:pt x="6645169" y="278328"/>
                  <a:pt x="6670836" y="286064"/>
                  <a:pt x="6695768" y="294968"/>
                </a:cubicBezTo>
                <a:cubicBezTo>
                  <a:pt x="6739689" y="310654"/>
                  <a:pt x="6828503" y="339213"/>
                  <a:pt x="6828503" y="339213"/>
                </a:cubicBezTo>
                <a:cubicBezTo>
                  <a:pt x="6850874" y="354127"/>
                  <a:pt x="6886462" y="383458"/>
                  <a:pt x="6916993" y="383458"/>
                </a:cubicBezTo>
                <a:cubicBezTo>
                  <a:pt x="6942060" y="383458"/>
                  <a:pt x="6966154" y="373626"/>
                  <a:pt x="6990735" y="368710"/>
                </a:cubicBezTo>
                <a:cubicBezTo>
                  <a:pt x="7017548" y="261463"/>
                  <a:pt x="6981828" y="348121"/>
                  <a:pt x="7049729" y="280220"/>
                </a:cubicBezTo>
                <a:cubicBezTo>
                  <a:pt x="7062263" y="267686"/>
                  <a:pt x="7067879" y="249592"/>
                  <a:pt x="7079226" y="235975"/>
                </a:cubicBezTo>
                <a:cubicBezTo>
                  <a:pt x="7114715" y="193388"/>
                  <a:pt x="7124209" y="191237"/>
                  <a:pt x="7167716" y="162233"/>
                </a:cubicBezTo>
                <a:cubicBezTo>
                  <a:pt x="7177548" y="147485"/>
                  <a:pt x="7180397" y="123593"/>
                  <a:pt x="7197213" y="117988"/>
                </a:cubicBezTo>
                <a:cubicBezTo>
                  <a:pt x="7216442" y="111578"/>
                  <a:pt x="7239712" y="120955"/>
                  <a:pt x="7256206" y="132736"/>
                </a:cubicBezTo>
                <a:cubicBezTo>
                  <a:pt x="7276208" y="147023"/>
                  <a:pt x="7284454" y="173066"/>
                  <a:pt x="7300451" y="191729"/>
                </a:cubicBezTo>
                <a:cubicBezTo>
                  <a:pt x="7314025" y="207565"/>
                  <a:pt x="7331344" y="219952"/>
                  <a:pt x="7344697" y="235975"/>
                </a:cubicBezTo>
                <a:cubicBezTo>
                  <a:pt x="7447357" y="359167"/>
                  <a:pt x="7289180" y="195209"/>
                  <a:pt x="7418439" y="324465"/>
                </a:cubicBezTo>
                <a:lnTo>
                  <a:pt x="7477432" y="309717"/>
                </a:lnTo>
              </a:path>
            </a:pathLst>
          </a:custGeom>
          <a:noFill/>
          <a:ln>
            <a:solidFill>
              <a:srgbClr val="751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7281" y="5486400"/>
            <a:ext cx="8037727" cy="430887"/>
          </a:xfrm>
          <a:prstGeom prst="rect">
            <a:avLst/>
          </a:prstGeom>
        </p:spPr>
        <p:txBody>
          <a:bodyPr wrap="square">
            <a:spAutoFit/>
          </a:bodyPr>
          <a:lstStyle/>
          <a:p>
            <a:r>
              <a:rPr lang="en-US" sz="2200" b="1" dirty="0">
                <a:solidFill>
                  <a:srgbClr val="75180A"/>
                </a:solidFill>
                <a:latin typeface="Helvetica" pitchFamily="34" charset="0"/>
                <a:cs typeface="Helvetica" pitchFamily="34" charset="0"/>
              </a:rPr>
              <a:t>Why are we trying to manage these things separately????</a:t>
            </a:r>
          </a:p>
        </p:txBody>
      </p:sp>
    </p:spTree>
    <p:extLst>
      <p:ext uri="{BB962C8B-B14F-4D97-AF65-F5344CB8AC3E}">
        <p14:creationId xmlns:p14="http://schemas.microsoft.com/office/powerpoint/2010/main" val="398791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04800"/>
            <a:ext cx="7554000" cy="609600"/>
          </a:xfrm>
        </p:spPr>
        <p:txBody>
          <a:bodyPr anchor="t">
            <a:normAutofit/>
          </a:bodyPr>
          <a:lstStyle/>
          <a:p>
            <a:r>
              <a:rPr lang="en-US" sz="2400" dirty="0" smtClean="0"/>
              <a:t>Load Flexibility Creates Value</a:t>
            </a:r>
            <a:endParaRPr lang="en-US" sz="2400" dirty="0"/>
          </a:p>
        </p:txBody>
      </p:sp>
      <p:sp>
        <p:nvSpPr>
          <p:cNvPr id="5" name="Rectangle 4"/>
          <p:cNvSpPr/>
          <p:nvPr/>
        </p:nvSpPr>
        <p:spPr>
          <a:xfrm>
            <a:off x="5181600" y="932831"/>
            <a:ext cx="3810000" cy="1748171"/>
          </a:xfrm>
          <a:prstGeom prst="rect">
            <a:avLst/>
          </a:prstGeom>
          <a:noFill/>
        </p:spPr>
        <p:txBody>
          <a:bodyPr wrap="square">
            <a:spAutoFit/>
          </a:bodyPr>
          <a:lstStyle/>
          <a:p>
            <a:pPr defTabSz="457200">
              <a:spcBef>
                <a:spcPct val="20000"/>
              </a:spcBef>
              <a:buClr>
                <a:schemeClr val="accent6">
                  <a:lumMod val="75000"/>
                </a:schemeClr>
              </a:buClr>
            </a:pPr>
            <a:r>
              <a:rPr lang="en-US" b="1" u="sng" dirty="0" smtClean="0">
                <a:solidFill>
                  <a:schemeClr val="accent1"/>
                </a:solidFill>
                <a:cs typeface="Arial" charset="0"/>
              </a:rPr>
              <a:t>Reliability Programs</a:t>
            </a:r>
            <a:endParaRPr lang="en-US" b="1" u="sng" dirty="0">
              <a:solidFill>
                <a:schemeClr val="accent1"/>
              </a:solidFill>
              <a:cs typeface="Arial" charset="0"/>
            </a:endParaRPr>
          </a:p>
          <a:p>
            <a:pPr marL="285750" indent="-285750" defTabSz="457200">
              <a:spcBef>
                <a:spcPct val="20000"/>
              </a:spcBef>
              <a:buClr>
                <a:schemeClr val="accent6">
                  <a:lumMod val="75000"/>
                </a:schemeClr>
              </a:buClr>
              <a:buFont typeface="Wingdings" panose="05000000000000000000" pitchFamily="2" charset="2"/>
              <a:buChar char="§"/>
            </a:pPr>
            <a:r>
              <a:rPr lang="en-US" sz="1600" dirty="0" smtClean="0">
                <a:solidFill>
                  <a:prstClr val="black"/>
                </a:solidFill>
                <a:cs typeface="Arial" charset="0"/>
              </a:rPr>
              <a:t>Low frequency , mandatory response</a:t>
            </a:r>
          </a:p>
          <a:p>
            <a:pPr marL="285750" indent="-285750" defTabSz="457200">
              <a:spcBef>
                <a:spcPct val="20000"/>
              </a:spcBef>
              <a:buClr>
                <a:schemeClr val="accent6">
                  <a:lumMod val="75000"/>
                </a:schemeClr>
              </a:buClr>
              <a:buFont typeface="Wingdings" panose="05000000000000000000" pitchFamily="2" charset="2"/>
              <a:buChar char="§"/>
            </a:pPr>
            <a:r>
              <a:rPr lang="en-US" sz="1600" dirty="0" smtClean="0">
                <a:solidFill>
                  <a:prstClr val="black"/>
                </a:solidFill>
                <a:cs typeface="Arial" charset="0"/>
              </a:rPr>
              <a:t>Easy </a:t>
            </a:r>
            <a:r>
              <a:rPr lang="en-US" sz="1600" dirty="0">
                <a:solidFill>
                  <a:prstClr val="black"/>
                </a:solidFill>
                <a:cs typeface="Arial" charset="0"/>
              </a:rPr>
              <a:t>to </a:t>
            </a:r>
            <a:r>
              <a:rPr lang="en-US" sz="1600" dirty="0" smtClean="0">
                <a:solidFill>
                  <a:prstClr val="black"/>
                </a:solidFill>
                <a:cs typeface="Arial" charset="0"/>
              </a:rPr>
              <a:t>Implement</a:t>
            </a:r>
          </a:p>
          <a:p>
            <a:pPr marL="285750" indent="-285750" defTabSz="457200">
              <a:spcBef>
                <a:spcPct val="20000"/>
              </a:spcBef>
              <a:buClr>
                <a:schemeClr val="accent6">
                  <a:lumMod val="75000"/>
                </a:schemeClr>
              </a:buClr>
              <a:buFont typeface="Wingdings" panose="05000000000000000000" pitchFamily="2" charset="2"/>
              <a:buChar char="§"/>
            </a:pPr>
            <a:r>
              <a:rPr lang="en-US" sz="1600" dirty="0" smtClean="0">
                <a:solidFill>
                  <a:prstClr val="black"/>
                </a:solidFill>
                <a:cs typeface="Arial" charset="0"/>
              </a:rPr>
              <a:t>A reactive way to earn additional revenue stream</a:t>
            </a:r>
            <a:endParaRPr lang="en-US" sz="1600" dirty="0">
              <a:solidFill>
                <a:prstClr val="black"/>
              </a:solidFill>
              <a:cs typeface="Arial" charset="0"/>
            </a:endParaRPr>
          </a:p>
        </p:txBody>
      </p:sp>
      <p:sp>
        <p:nvSpPr>
          <p:cNvPr id="13" name="Rectangle 12"/>
          <p:cNvSpPr/>
          <p:nvPr/>
        </p:nvSpPr>
        <p:spPr>
          <a:xfrm>
            <a:off x="5189274" y="2609231"/>
            <a:ext cx="3954726" cy="1748171"/>
          </a:xfrm>
          <a:prstGeom prst="rect">
            <a:avLst/>
          </a:prstGeom>
          <a:solidFill>
            <a:schemeClr val="bg1"/>
          </a:solidFill>
        </p:spPr>
        <p:txBody>
          <a:bodyPr wrap="square">
            <a:spAutoFit/>
          </a:bodyPr>
          <a:lstStyle/>
          <a:p>
            <a:pPr marL="228600" indent="-228600" defTabSz="457200">
              <a:spcBef>
                <a:spcPct val="20000"/>
              </a:spcBef>
              <a:buClr>
                <a:srgbClr val="4D8704"/>
              </a:buClr>
              <a:buFont typeface="Arial" pitchFamily="34" charset="0"/>
              <a:buNone/>
            </a:pPr>
            <a:r>
              <a:rPr lang="en-US" b="1" u="sng" dirty="0" smtClean="0">
                <a:solidFill>
                  <a:schemeClr val="accent1"/>
                </a:solidFill>
                <a:cs typeface="Arial" charset="0"/>
              </a:rPr>
              <a:t>Economic Programs </a:t>
            </a:r>
            <a:endParaRPr lang="en-US" b="1" u="sng" dirty="0">
              <a:solidFill>
                <a:schemeClr val="accent1"/>
              </a:solidFill>
              <a:cs typeface="Arial" charset="0"/>
            </a:endParaRPr>
          </a:p>
          <a:p>
            <a:pPr marL="228600" indent="-228600" defTabSz="457200">
              <a:spcBef>
                <a:spcPct val="20000"/>
              </a:spcBef>
              <a:buClr>
                <a:schemeClr val="accent6">
                  <a:lumMod val="75000"/>
                </a:schemeClr>
              </a:buClr>
              <a:buFont typeface="Arial" pitchFamily="34" charset="0"/>
              <a:buChar char="•"/>
            </a:pPr>
            <a:r>
              <a:rPr lang="en-US" sz="1600" dirty="0" smtClean="0">
                <a:solidFill>
                  <a:prstClr val="black"/>
                </a:solidFill>
                <a:cs typeface="Arial" charset="0"/>
              </a:rPr>
              <a:t>High frequency, voluntary response program</a:t>
            </a:r>
            <a:endParaRPr lang="en-US" sz="1600" dirty="0">
              <a:solidFill>
                <a:prstClr val="black"/>
              </a:solidFill>
              <a:cs typeface="Arial" charset="0"/>
            </a:endParaRPr>
          </a:p>
          <a:p>
            <a:pPr marL="228600" indent="-228600" defTabSz="457200">
              <a:spcBef>
                <a:spcPct val="20000"/>
              </a:spcBef>
              <a:buClr>
                <a:schemeClr val="accent6">
                  <a:lumMod val="75000"/>
                </a:schemeClr>
              </a:buClr>
              <a:buFont typeface="Arial" pitchFamily="34" charset="0"/>
              <a:buChar char="•"/>
            </a:pPr>
            <a:r>
              <a:rPr lang="en-US" sz="1600" dirty="0">
                <a:solidFill>
                  <a:prstClr val="black"/>
                </a:solidFill>
                <a:cs typeface="Arial" charset="0"/>
              </a:rPr>
              <a:t>Daily Price </a:t>
            </a:r>
            <a:r>
              <a:rPr lang="en-US" sz="1600" dirty="0" smtClean="0">
                <a:solidFill>
                  <a:prstClr val="black"/>
                </a:solidFill>
                <a:cs typeface="Arial" charset="0"/>
              </a:rPr>
              <a:t>Settlement</a:t>
            </a:r>
          </a:p>
          <a:p>
            <a:pPr marL="228600" indent="-228600" defTabSz="457200">
              <a:spcBef>
                <a:spcPct val="20000"/>
              </a:spcBef>
              <a:buClr>
                <a:schemeClr val="accent6">
                  <a:lumMod val="75000"/>
                </a:schemeClr>
              </a:buClr>
              <a:buFont typeface="Arial" pitchFamily="34" charset="0"/>
              <a:buChar char="•"/>
            </a:pPr>
            <a:r>
              <a:rPr lang="en-US" sz="1600" dirty="0" smtClean="0">
                <a:solidFill>
                  <a:prstClr val="black"/>
                </a:solidFill>
                <a:cs typeface="Arial" charset="0"/>
              </a:rPr>
              <a:t>A proactive way to earn additional revenue</a:t>
            </a:r>
            <a:endParaRPr lang="en-US" sz="1600" dirty="0">
              <a:solidFill>
                <a:prstClr val="black"/>
              </a:solidFill>
              <a:cs typeface="Arial" charset="0"/>
            </a:endParaRPr>
          </a:p>
        </p:txBody>
      </p:sp>
      <p:sp>
        <p:nvSpPr>
          <p:cNvPr id="14" name="Rectangle 13"/>
          <p:cNvSpPr/>
          <p:nvPr/>
        </p:nvSpPr>
        <p:spPr>
          <a:xfrm>
            <a:off x="5232400" y="4361831"/>
            <a:ext cx="3810000" cy="2191369"/>
          </a:xfrm>
          <a:prstGeom prst="rect">
            <a:avLst/>
          </a:prstGeom>
          <a:solidFill>
            <a:schemeClr val="bg1"/>
          </a:solidFill>
        </p:spPr>
        <p:txBody>
          <a:bodyPr wrap="square">
            <a:spAutoFit/>
          </a:bodyPr>
          <a:lstStyle/>
          <a:p>
            <a:pPr marL="228600" indent="-228600" defTabSz="457200">
              <a:spcBef>
                <a:spcPct val="20000"/>
              </a:spcBef>
              <a:buClr>
                <a:srgbClr val="4D8704"/>
              </a:buClr>
              <a:buFont typeface="Arial" pitchFamily="34" charset="0"/>
              <a:buNone/>
            </a:pPr>
            <a:r>
              <a:rPr lang="en-US" b="1" u="sng" dirty="0" smtClean="0">
                <a:solidFill>
                  <a:schemeClr val="accent1"/>
                </a:solidFill>
                <a:cs typeface="Arial" charset="0"/>
              </a:rPr>
              <a:t>Ancillary Programs</a:t>
            </a:r>
            <a:endParaRPr lang="en-US" b="1" u="sng" dirty="0">
              <a:solidFill>
                <a:schemeClr val="accent1"/>
              </a:solidFill>
              <a:cs typeface="Arial" charset="0"/>
            </a:endParaRPr>
          </a:p>
          <a:p>
            <a:pPr marL="228600" indent="-228600" defTabSz="457200">
              <a:spcBef>
                <a:spcPct val="20000"/>
              </a:spcBef>
              <a:buClr>
                <a:schemeClr val="accent6">
                  <a:lumMod val="75000"/>
                </a:schemeClr>
              </a:buClr>
              <a:buFont typeface="Arial" pitchFamily="34" charset="0"/>
              <a:buChar char="•"/>
            </a:pPr>
            <a:r>
              <a:rPr lang="en-US" sz="1600" dirty="0" smtClean="0">
                <a:solidFill>
                  <a:prstClr val="black"/>
                </a:solidFill>
                <a:cs typeface="Arial" charset="0"/>
              </a:rPr>
              <a:t>High frequency, high payment, short-notice program</a:t>
            </a:r>
            <a:endParaRPr lang="en-US" sz="1600" dirty="0">
              <a:solidFill>
                <a:prstClr val="black"/>
              </a:solidFill>
              <a:cs typeface="Arial" charset="0"/>
            </a:endParaRPr>
          </a:p>
          <a:p>
            <a:pPr marL="285750" indent="-285750" defTabSz="457200">
              <a:spcBef>
                <a:spcPct val="20000"/>
              </a:spcBef>
              <a:buClr>
                <a:schemeClr val="accent6">
                  <a:lumMod val="75000"/>
                </a:schemeClr>
              </a:buClr>
              <a:buFont typeface="Arial" panose="020B0604020202020204" pitchFamily="34" charset="0"/>
              <a:buChar char="•"/>
            </a:pPr>
            <a:r>
              <a:rPr lang="en-US" sz="1600" dirty="0" smtClean="0">
                <a:solidFill>
                  <a:prstClr val="black"/>
                </a:solidFill>
                <a:cs typeface="Arial" charset="0"/>
              </a:rPr>
              <a:t>Requires automated response due to short notice times and duration. Energy assets such as generators or battery storage can further enhance your ability to participate</a:t>
            </a:r>
            <a:endParaRPr lang="en-US" sz="1600" dirty="0">
              <a:solidFill>
                <a:prstClr val="black"/>
              </a:solidFill>
              <a:cs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31850"/>
            <a:ext cx="4325674"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5867400"/>
            <a:ext cx="4876800" cy="246221"/>
          </a:xfrm>
          <a:prstGeom prst="rect">
            <a:avLst/>
          </a:prstGeom>
          <a:noFill/>
        </p:spPr>
        <p:txBody>
          <a:bodyPr wrap="square" rtlCol="0">
            <a:spAutoFit/>
          </a:bodyPr>
          <a:lstStyle/>
          <a:p>
            <a:r>
              <a:rPr lang="en-US" sz="1000" dirty="0" smtClean="0"/>
              <a:t>Source: </a:t>
            </a:r>
            <a:r>
              <a:rPr lang="en-US" sz="1000" dirty="0" err="1" smtClean="0"/>
              <a:t>Viridity</a:t>
            </a:r>
            <a:r>
              <a:rPr lang="en-US" sz="1000" dirty="0" smtClean="0"/>
              <a:t> Energy</a:t>
            </a:r>
            <a:endParaRPr lang="en-US" sz="1000" dirty="0"/>
          </a:p>
        </p:txBody>
      </p:sp>
    </p:spTree>
    <p:extLst>
      <p:ext uri="{BB962C8B-B14F-4D97-AF65-F5344CB8AC3E}">
        <p14:creationId xmlns:p14="http://schemas.microsoft.com/office/powerpoint/2010/main" val="277433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D7930B21-0D5A-43D5-9C30-61C319887C23}" type="slidenum">
              <a:rPr lang="en-US" smtClean="0">
                <a:solidFill>
                  <a:prstClr val="black">
                    <a:tint val="75000"/>
                  </a:prstClr>
                </a:solidFill>
              </a:rPr>
              <a:pPr>
                <a:defRPr/>
              </a:pPr>
              <a:t>12</a:t>
            </a:fld>
            <a:endParaRPr lang="en-US">
              <a:solidFill>
                <a:prstClr val="black">
                  <a:tint val="75000"/>
                </a:prstClr>
              </a:solidFill>
            </a:endParaRPr>
          </a:p>
        </p:txBody>
      </p:sp>
      <p:sp>
        <p:nvSpPr>
          <p:cNvPr id="8" name="TextBox 7"/>
          <p:cNvSpPr txBox="1"/>
          <p:nvPr/>
        </p:nvSpPr>
        <p:spPr>
          <a:xfrm>
            <a:off x="533400" y="304800"/>
            <a:ext cx="6324600" cy="461665"/>
          </a:xfrm>
          <a:prstGeom prst="rect">
            <a:avLst/>
          </a:prstGeom>
          <a:noFill/>
        </p:spPr>
        <p:txBody>
          <a:bodyPr wrap="square" rtlCol="0">
            <a:spAutoFit/>
          </a:bodyPr>
          <a:lstStyle/>
          <a:p>
            <a:pPr fontAlgn="base">
              <a:spcBef>
                <a:spcPct val="0"/>
              </a:spcBef>
              <a:spcAft>
                <a:spcPct val="0"/>
              </a:spcAft>
            </a:pPr>
            <a:r>
              <a:rPr lang="en-US" sz="2400" b="1" dirty="0" smtClean="0">
                <a:solidFill>
                  <a:schemeClr val="accent6"/>
                </a:solidFill>
                <a:latin typeface="+mj-lt"/>
                <a:cs typeface="Arial" charset="0"/>
              </a:rPr>
              <a:t>Traditional vs</a:t>
            </a:r>
            <a:r>
              <a:rPr lang="en-US" sz="2400" b="1" dirty="0">
                <a:solidFill>
                  <a:schemeClr val="accent6"/>
                </a:solidFill>
                <a:latin typeface="+mj-lt"/>
                <a:cs typeface="Arial" charset="0"/>
              </a:rPr>
              <a:t> </a:t>
            </a:r>
            <a:r>
              <a:rPr lang="en-US" sz="2400" b="1" dirty="0" smtClean="0">
                <a:solidFill>
                  <a:schemeClr val="accent6"/>
                </a:solidFill>
                <a:latin typeface="+mj-lt"/>
                <a:cs typeface="Arial" charset="0"/>
              </a:rPr>
              <a:t>Dynamic Load Management </a:t>
            </a:r>
            <a:endParaRPr lang="en-US" sz="2400" b="1" dirty="0">
              <a:solidFill>
                <a:schemeClr val="accent6"/>
              </a:solidFill>
              <a:latin typeface="+mj-lt"/>
              <a:cs typeface="Arial" charset="0"/>
            </a:endParaRPr>
          </a:p>
        </p:txBody>
      </p:sp>
      <p:graphicFrame>
        <p:nvGraphicFramePr>
          <p:cNvPr id="2" name="Diagram 1"/>
          <p:cNvGraphicFramePr/>
          <p:nvPr>
            <p:extLst>
              <p:ext uri="{D42A27DB-BD31-4B8C-83A1-F6EECF244321}">
                <p14:modId xmlns:p14="http://schemas.microsoft.com/office/powerpoint/2010/main" val="723571429"/>
              </p:ext>
            </p:extLst>
          </p:nvPr>
        </p:nvGraphicFramePr>
        <p:xfrm>
          <a:off x="304801" y="990600"/>
          <a:ext cx="85945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43560" y="2928460"/>
            <a:ext cx="1628503" cy="584775"/>
          </a:xfrm>
          <a:prstGeom prst="rect">
            <a:avLst/>
          </a:prstGeom>
          <a:solidFill>
            <a:schemeClr val="accent3">
              <a:lumMod val="40000"/>
              <a:lumOff val="60000"/>
            </a:schemeClr>
          </a:solidFill>
        </p:spPr>
        <p:txBody>
          <a:bodyPr wrap="square" rtlCol="0">
            <a:spAutoFit/>
          </a:bodyPr>
          <a:lstStyle/>
          <a:p>
            <a:pPr algn="ctr"/>
            <a:r>
              <a:rPr lang="en-US" sz="1600" b="1" dirty="0" smtClean="0"/>
              <a:t>One source of revenue</a:t>
            </a:r>
            <a:endParaRPr lang="en-US" sz="1600" b="1" dirty="0"/>
          </a:p>
        </p:txBody>
      </p:sp>
      <p:cxnSp>
        <p:nvCxnSpPr>
          <p:cNvPr id="7" name="Straight Arrow Connector 6"/>
          <p:cNvCxnSpPr/>
          <p:nvPr/>
        </p:nvCxnSpPr>
        <p:spPr>
          <a:xfrm flipV="1">
            <a:off x="1140823" y="2055223"/>
            <a:ext cx="1010194" cy="731520"/>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91399" y="2895600"/>
            <a:ext cx="1600201" cy="1077218"/>
          </a:xfrm>
          <a:prstGeom prst="rect">
            <a:avLst/>
          </a:prstGeom>
          <a:solidFill>
            <a:schemeClr val="accent3">
              <a:lumMod val="40000"/>
              <a:lumOff val="60000"/>
            </a:schemeClr>
          </a:solidFill>
        </p:spPr>
        <p:txBody>
          <a:bodyPr wrap="square" rtlCol="0">
            <a:spAutoFit/>
          </a:bodyPr>
          <a:lstStyle/>
          <a:p>
            <a:pPr algn="ctr"/>
            <a:r>
              <a:rPr lang="en-US" sz="1600" b="1" dirty="0" smtClean="0"/>
              <a:t>Multiple sources of saving &amp;  revenue</a:t>
            </a:r>
            <a:endParaRPr lang="en-US" sz="1600" b="1" dirty="0"/>
          </a:p>
        </p:txBody>
      </p:sp>
      <p:cxnSp>
        <p:nvCxnSpPr>
          <p:cNvPr id="11" name="Straight Arrow Connector 10"/>
          <p:cNvCxnSpPr/>
          <p:nvPr/>
        </p:nvCxnSpPr>
        <p:spPr>
          <a:xfrm flipH="1" flipV="1">
            <a:off x="6975566" y="1898469"/>
            <a:ext cx="1336765" cy="888274"/>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66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8"/>
          </p:nvPr>
        </p:nvSpPr>
        <p:spPr/>
        <p:txBody>
          <a:bodyPr/>
          <a:lstStyle/>
          <a:p>
            <a:fld id="{AB674381-6015-47B2-9332-9065BA7DDFD5}" type="slidenum">
              <a:rPr lang="en-US" smtClean="0"/>
              <a:pPr/>
              <a:t>13</a:t>
            </a:fld>
            <a:endParaRPr lang="en-US"/>
          </a:p>
        </p:txBody>
      </p:sp>
      <p:sp>
        <p:nvSpPr>
          <p:cNvPr id="6" name="Title 5"/>
          <p:cNvSpPr>
            <a:spLocks noGrp="1"/>
          </p:cNvSpPr>
          <p:nvPr>
            <p:ph type="title"/>
          </p:nvPr>
        </p:nvSpPr>
        <p:spPr>
          <a:xfrm>
            <a:off x="533400" y="228600"/>
            <a:ext cx="6400800" cy="424732"/>
          </a:xfrm>
          <a:noFill/>
          <a:ln>
            <a:noFill/>
          </a:ln>
        </p:spPr>
        <p:txBody>
          <a:bodyPr vert="horz" wrap="square" lIns="91440" tIns="45720" rIns="91440" bIns="45720" rtlCol="0" anchor="t" anchorCtr="0" compatLnSpc="1">
            <a:spAutoFit/>
          </a:bodyPr>
          <a:lstStyle/>
          <a:p>
            <a:pPr fontAlgn="base">
              <a:spcBef>
                <a:spcPct val="0"/>
              </a:spcBef>
              <a:spcAft>
                <a:spcPct val="0"/>
              </a:spcAft>
            </a:pPr>
            <a:r>
              <a:rPr lang="en-US" sz="2400" dirty="0" smtClean="0">
                <a:solidFill>
                  <a:schemeClr val="accent6"/>
                </a:solidFill>
                <a:ea typeface="+mn-ea"/>
                <a:cs typeface="Arial" charset="0"/>
              </a:rPr>
              <a:t>What Is The Opportunity</a:t>
            </a:r>
            <a:r>
              <a:rPr lang="en-US" sz="2400" dirty="0" smtClean="0">
                <a:solidFill>
                  <a:schemeClr val="accent2"/>
                </a:solidFill>
                <a:ea typeface="+mn-ea"/>
                <a:cs typeface="Arial" charset="0"/>
              </a:rPr>
              <a:t>?</a:t>
            </a:r>
            <a:r>
              <a:rPr lang="en-US" sz="2400" dirty="0" smtClean="0">
                <a:ea typeface="+mn-ea"/>
                <a:cs typeface="Arial" charset="0"/>
              </a:rPr>
              <a:t> </a:t>
            </a:r>
            <a:endParaRPr lang="en-US" sz="2400" dirty="0">
              <a:ea typeface="+mn-ea"/>
              <a:cs typeface="Arial" charset="0"/>
            </a:endParaRPr>
          </a:p>
        </p:txBody>
      </p:sp>
      <p:sp>
        <p:nvSpPr>
          <p:cNvPr id="2" name="TextBox 1"/>
          <p:cNvSpPr txBox="1"/>
          <p:nvPr/>
        </p:nvSpPr>
        <p:spPr>
          <a:xfrm>
            <a:off x="304800" y="656272"/>
            <a:ext cx="8153400" cy="1477328"/>
          </a:xfrm>
          <a:prstGeom prst="rect">
            <a:avLst/>
          </a:prstGeom>
          <a:noFill/>
        </p:spPr>
        <p:txBody>
          <a:bodyPr wrap="square" rtlCol="0">
            <a:spAutoFit/>
          </a:bodyPr>
          <a:lstStyle/>
          <a:p>
            <a:pPr marL="395288" lvl="1" indent="-163513">
              <a:buClr>
                <a:schemeClr val="accent1"/>
              </a:buClr>
              <a:buFont typeface="Wingdings" panose="05000000000000000000" pitchFamily="2" charset="2"/>
              <a:buChar char="§"/>
            </a:pPr>
            <a:r>
              <a:rPr lang="en-US" dirty="0" smtClean="0"/>
              <a:t>Dynamic linkage between the electric grid and large energy customers</a:t>
            </a:r>
          </a:p>
          <a:p>
            <a:pPr marL="395288" lvl="1" indent="-163513">
              <a:buClr>
                <a:schemeClr val="accent1"/>
              </a:buClr>
              <a:buFont typeface="Wingdings" panose="05000000000000000000" pitchFamily="2" charset="2"/>
              <a:buChar char="§"/>
            </a:pPr>
            <a:r>
              <a:rPr lang="en-US" dirty="0" smtClean="0"/>
              <a:t>Enabling software that takes that linkage and turns customer energy profiles into financial returns</a:t>
            </a:r>
          </a:p>
          <a:p>
            <a:pPr marL="395288" lvl="1" indent="-163513">
              <a:buClr>
                <a:schemeClr val="accent1"/>
              </a:buClr>
              <a:buFont typeface="Wingdings" panose="05000000000000000000" pitchFamily="2" charset="2"/>
              <a:buChar char="§"/>
            </a:pPr>
            <a:r>
              <a:rPr lang="en-US" dirty="0" smtClean="0"/>
              <a:t>Market execution and implementation services that leverages our software to deliver maximum financial results to our customers </a:t>
            </a:r>
            <a:endParaRPr lang="en-US" dirty="0"/>
          </a:p>
        </p:txBody>
      </p:sp>
      <p:sp>
        <p:nvSpPr>
          <p:cNvPr id="14" name="TextBox 13"/>
          <p:cNvSpPr txBox="1"/>
          <p:nvPr/>
        </p:nvSpPr>
        <p:spPr>
          <a:xfrm>
            <a:off x="3915888" y="2658476"/>
            <a:ext cx="5151912" cy="830997"/>
          </a:xfrm>
          <a:prstGeom prst="rect">
            <a:avLst/>
          </a:prstGeom>
          <a:solidFill>
            <a:schemeClr val="accent3">
              <a:lumMod val="60000"/>
              <a:lumOff val="40000"/>
            </a:schemeClr>
          </a:solidFill>
          <a:ln>
            <a:solidFill>
              <a:schemeClr val="accent6">
                <a:lumMod val="75000"/>
              </a:schemeClr>
            </a:solidFill>
          </a:ln>
        </p:spPr>
        <p:txBody>
          <a:bodyPr wrap="square" rtlCol="0">
            <a:spAutoFit/>
          </a:bodyPr>
          <a:lstStyle/>
          <a:p>
            <a:pPr algn="ctr"/>
            <a:r>
              <a:rPr lang="en-US" sz="1600" b="1" dirty="0" smtClean="0"/>
              <a:t>An active demand management strategy </a:t>
            </a:r>
          </a:p>
          <a:p>
            <a:pPr algn="ctr"/>
            <a:r>
              <a:rPr lang="en-US" sz="1600" b="1" dirty="0" smtClean="0"/>
              <a:t>= </a:t>
            </a:r>
          </a:p>
          <a:p>
            <a:r>
              <a:rPr lang="en-US" sz="1600" b="1" dirty="0"/>
              <a:t>R</a:t>
            </a:r>
            <a:r>
              <a:rPr lang="en-US" sz="1600" b="1" dirty="0" smtClean="0"/>
              <a:t>educed energy spend with no production impact  </a:t>
            </a:r>
          </a:p>
        </p:txBody>
      </p:sp>
      <p:sp>
        <p:nvSpPr>
          <p:cNvPr id="17" name="TextBox 16"/>
          <p:cNvSpPr txBox="1"/>
          <p:nvPr/>
        </p:nvSpPr>
        <p:spPr>
          <a:xfrm>
            <a:off x="4648200" y="4931260"/>
            <a:ext cx="4191000" cy="830997"/>
          </a:xfrm>
          <a:prstGeom prst="rect">
            <a:avLst/>
          </a:prstGeom>
          <a:solidFill>
            <a:schemeClr val="accent3">
              <a:lumMod val="60000"/>
              <a:lumOff val="40000"/>
            </a:schemeClr>
          </a:solidFill>
          <a:ln>
            <a:solidFill>
              <a:schemeClr val="accent6">
                <a:lumMod val="75000"/>
              </a:schemeClr>
            </a:solidFill>
          </a:ln>
        </p:spPr>
        <p:txBody>
          <a:bodyPr wrap="square" rtlCol="0">
            <a:spAutoFit/>
          </a:bodyPr>
          <a:lstStyle/>
          <a:p>
            <a:r>
              <a:rPr lang="en-US" sz="1600" b="1" dirty="0" smtClean="0"/>
              <a:t>Voluntary energy market participation </a:t>
            </a:r>
          </a:p>
          <a:p>
            <a:pPr algn="ctr"/>
            <a:r>
              <a:rPr lang="en-US" sz="1600" b="1" dirty="0"/>
              <a:t>= </a:t>
            </a:r>
          </a:p>
          <a:p>
            <a:r>
              <a:rPr lang="en-US" sz="1600" b="1" dirty="0"/>
              <a:t>N</a:t>
            </a:r>
            <a:r>
              <a:rPr lang="en-US" sz="1600" b="1" dirty="0" smtClean="0"/>
              <a:t>ew revenue from existing infrastructure</a:t>
            </a:r>
            <a:endParaRPr lang="en-US" sz="1600" b="1" dirty="0"/>
          </a:p>
        </p:txBody>
      </p:sp>
      <p:pic>
        <p:nvPicPr>
          <p:cNvPr id="11" name="Picture 10"/>
          <p:cNvPicPr>
            <a:picLocks noChangeAspect="1"/>
          </p:cNvPicPr>
          <p:nvPr/>
        </p:nvPicPr>
        <p:blipFill>
          <a:blip r:embed="rId2"/>
          <a:stretch>
            <a:fillRect/>
          </a:stretch>
        </p:blipFill>
        <p:spPr>
          <a:xfrm>
            <a:off x="609600" y="2209800"/>
            <a:ext cx="3276512" cy="2460985"/>
          </a:xfrm>
          <a:prstGeom prst="rect">
            <a:avLst/>
          </a:prstGeom>
        </p:spPr>
      </p:pic>
      <p:pic>
        <p:nvPicPr>
          <p:cNvPr id="12" name="Picture 11"/>
          <p:cNvPicPr>
            <a:picLocks noChangeAspect="1"/>
          </p:cNvPicPr>
          <p:nvPr/>
        </p:nvPicPr>
        <p:blipFill>
          <a:blip r:embed="rId3"/>
          <a:stretch>
            <a:fillRect/>
          </a:stretch>
        </p:blipFill>
        <p:spPr>
          <a:xfrm>
            <a:off x="1136395" y="4267200"/>
            <a:ext cx="3297674" cy="2451908"/>
          </a:xfrm>
          <a:prstGeom prst="rect">
            <a:avLst/>
          </a:prstGeom>
        </p:spPr>
      </p:pic>
    </p:spTree>
    <p:extLst>
      <p:ext uri="{BB962C8B-B14F-4D97-AF65-F5344CB8AC3E}">
        <p14:creationId xmlns:p14="http://schemas.microsoft.com/office/powerpoint/2010/main" val="23576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r>
              <a:rPr lang="en-US" dirty="0" smtClean="0"/>
              <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73756216"/>
              </p:ext>
            </p:extLst>
          </p:nvPr>
        </p:nvGraphicFramePr>
        <p:xfrm>
          <a:off x="0" y="914400"/>
          <a:ext cx="9144000" cy="5638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619996" y="6553203"/>
            <a:ext cx="1066803" cy="168277"/>
          </a:xfrm>
          <a:prstGeom prst="rect">
            <a:avLst/>
          </a:prstGeom>
        </p:spPr>
        <p:txBody>
          <a:bodyPr/>
          <a:lstStyle/>
          <a:p>
            <a:fld id="{AB674381-6015-47B2-9332-9065BA7DDFD5}" type="slidenum">
              <a:rPr smtClean="0"/>
              <a:pPr/>
              <a:t>14</a:t>
            </a:fld>
            <a:endParaRPr/>
          </a:p>
        </p:txBody>
      </p:sp>
      <p:sp>
        <p:nvSpPr>
          <p:cNvPr id="6" name="Title 1"/>
          <p:cNvSpPr txBox="1">
            <a:spLocks/>
          </p:cNvSpPr>
          <p:nvPr/>
        </p:nvSpPr>
        <p:spPr>
          <a:xfrm>
            <a:off x="533400" y="331113"/>
            <a:ext cx="7277100" cy="461665"/>
          </a:xfrm>
          <a:prstGeom prst="rect">
            <a:avLst/>
          </a:prstGeom>
          <a:noFill/>
          <a:ln>
            <a:noFill/>
          </a:ln>
        </p:spPr>
        <p:txBody>
          <a:bodyPr vert="horz" wrap="square" lIns="91440" tIns="45720" rIns="91440" bIns="45720" rtlCol="0" anchor="t" anchorCtr="0" compatLnSpc="1">
            <a:spAutoFit/>
          </a:bodyPr>
          <a:lstStyle>
            <a:lvl1pPr marL="0" marR="0" lvl="0" indent="0" defTabSz="457200" hangingPunct="1">
              <a:lnSpc>
                <a:spcPct val="100000"/>
              </a:lnSpc>
              <a:buNone/>
              <a:tabLst/>
              <a:defRPr lang="en-US" sz="2200" b="1" i="0" u="none" strike="noStrike" cap="none" spc="0" baseline="0">
                <a:solidFill>
                  <a:srgbClr val="4D8704"/>
                </a:solidFill>
                <a:uFillTx/>
                <a:latin typeface="Trebuchet MS" pitchFamily="34" charset="0"/>
              </a:defRPr>
            </a:lvl1pPr>
          </a:lstStyle>
          <a:p>
            <a:pPr fontAlgn="base">
              <a:spcBef>
                <a:spcPct val="0"/>
              </a:spcBef>
              <a:spcAft>
                <a:spcPct val="0"/>
              </a:spcAft>
            </a:pPr>
            <a:r>
              <a:rPr sz="2400" dirty="0">
                <a:solidFill>
                  <a:srgbClr val="403387"/>
                </a:solidFill>
                <a:latin typeface="+mj-lt"/>
                <a:cs typeface="Arial" charset="0"/>
              </a:rPr>
              <a:t>How Can You Participate in Load Management? </a:t>
            </a:r>
          </a:p>
        </p:txBody>
      </p:sp>
      <p:sp>
        <p:nvSpPr>
          <p:cNvPr id="3" name="Rounded Rectangle 2"/>
          <p:cNvSpPr/>
          <p:nvPr/>
        </p:nvSpPr>
        <p:spPr>
          <a:xfrm>
            <a:off x="533400" y="4114800"/>
            <a:ext cx="2209800" cy="20574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defTabSz="711200">
              <a:lnSpc>
                <a:spcPct val="90000"/>
              </a:lnSpc>
              <a:spcBef>
                <a:spcPct val="0"/>
              </a:spcBef>
              <a:spcAft>
                <a:spcPct val="15000"/>
              </a:spcAft>
              <a:buChar char="••"/>
            </a:pPr>
            <a:r>
              <a:rPr lang="en-US" sz="1600" dirty="0">
                <a:solidFill>
                  <a:schemeClr val="accent5">
                    <a:lumMod val="75000"/>
                  </a:schemeClr>
                </a:solidFill>
              </a:rPr>
              <a:t>Optimize the value of  load flexibility into your supply purchasing strategy</a:t>
            </a:r>
          </a:p>
        </p:txBody>
      </p:sp>
      <p:sp>
        <p:nvSpPr>
          <p:cNvPr id="11" name="Rounded Rectangle 10"/>
          <p:cNvSpPr/>
          <p:nvPr/>
        </p:nvSpPr>
        <p:spPr>
          <a:xfrm>
            <a:off x="548185" y="838200"/>
            <a:ext cx="2209800" cy="20574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lvl="0" indent="-198438">
              <a:buFont typeface="Arial" panose="020B0604020202020204" pitchFamily="34" charset="0"/>
              <a:buChar char="•"/>
            </a:pPr>
            <a:r>
              <a:rPr lang="en-US" sz="1600" dirty="0">
                <a:solidFill>
                  <a:schemeClr val="accent5">
                    <a:lumMod val="75000"/>
                  </a:schemeClr>
                </a:solidFill>
              </a:rPr>
              <a:t>Capacity</a:t>
            </a:r>
          </a:p>
          <a:p>
            <a:pPr marL="287338" lvl="0" indent="-198438">
              <a:buFont typeface="Arial" panose="020B0604020202020204" pitchFamily="34" charset="0"/>
              <a:buChar char="•"/>
            </a:pPr>
            <a:r>
              <a:rPr lang="en-US" sz="1600" dirty="0">
                <a:solidFill>
                  <a:schemeClr val="accent5">
                    <a:lumMod val="75000"/>
                  </a:schemeClr>
                </a:solidFill>
              </a:rPr>
              <a:t>Economic</a:t>
            </a:r>
          </a:p>
          <a:p>
            <a:pPr marL="287338" lvl="0" indent="-198438">
              <a:buFont typeface="Arial" panose="020B0604020202020204" pitchFamily="34" charset="0"/>
              <a:buChar char="•"/>
            </a:pPr>
            <a:r>
              <a:rPr lang="en-US" sz="1600" dirty="0">
                <a:solidFill>
                  <a:schemeClr val="accent5">
                    <a:lumMod val="75000"/>
                  </a:schemeClr>
                </a:solidFill>
              </a:rPr>
              <a:t>Responsive Reserve Service</a:t>
            </a:r>
          </a:p>
          <a:p>
            <a:pPr marL="287338" lvl="0" indent="-198438">
              <a:buFont typeface="Arial" panose="020B0604020202020204" pitchFamily="34" charset="0"/>
              <a:buChar char="•"/>
            </a:pPr>
            <a:r>
              <a:rPr lang="en-US" sz="1600" dirty="0">
                <a:solidFill>
                  <a:schemeClr val="accent5">
                    <a:lumMod val="75000"/>
                  </a:schemeClr>
                </a:solidFill>
              </a:rPr>
              <a:t>Regulation</a:t>
            </a:r>
          </a:p>
        </p:txBody>
      </p:sp>
      <p:sp>
        <p:nvSpPr>
          <p:cNvPr id="12" name="Rounded Rectangle 11"/>
          <p:cNvSpPr/>
          <p:nvPr/>
        </p:nvSpPr>
        <p:spPr>
          <a:xfrm>
            <a:off x="6629400" y="838200"/>
            <a:ext cx="2209800" cy="20574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lvl="0" indent="-109538">
              <a:buFont typeface="Arial" panose="020B0604020202020204" pitchFamily="34" charset="0"/>
              <a:buChar char="•"/>
            </a:pPr>
            <a:r>
              <a:rPr lang="en-US" sz="1600" dirty="0">
                <a:solidFill>
                  <a:schemeClr val="accent5">
                    <a:lumMod val="75000"/>
                  </a:schemeClr>
                </a:solidFill>
              </a:rPr>
              <a:t>Realize savings by shifting/shedding load during accurately predicted ISO peaks.</a:t>
            </a:r>
          </a:p>
        </p:txBody>
      </p:sp>
      <p:sp>
        <p:nvSpPr>
          <p:cNvPr id="13" name="Rounded Rectangle 12"/>
          <p:cNvSpPr/>
          <p:nvPr/>
        </p:nvSpPr>
        <p:spPr>
          <a:xfrm>
            <a:off x="6705600" y="4038600"/>
            <a:ext cx="2209800" cy="20574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lvl="0" indent="-109538">
              <a:buFont typeface="Arial" panose="020B0604020202020204" pitchFamily="34" charset="0"/>
              <a:buChar char="•"/>
            </a:pPr>
            <a:r>
              <a:rPr lang="en-US" sz="1600" dirty="0">
                <a:solidFill>
                  <a:schemeClr val="accent5">
                    <a:lumMod val="75000"/>
                  </a:schemeClr>
                </a:solidFill>
              </a:rPr>
              <a:t>Smooth monthly peaks on monthly utility bills through active load shifting/shedding</a:t>
            </a:r>
          </a:p>
        </p:txBody>
      </p:sp>
    </p:spTree>
    <p:extLst>
      <p:ext uri="{BB962C8B-B14F-4D97-AF65-F5344CB8AC3E}">
        <p14:creationId xmlns:p14="http://schemas.microsoft.com/office/powerpoint/2010/main" val="338935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04800"/>
            <a:ext cx="8001001" cy="609600"/>
          </a:xfrm>
        </p:spPr>
        <p:txBody>
          <a:bodyPr/>
          <a:lstStyle/>
          <a:p>
            <a:r>
              <a:rPr lang="en-US" sz="2400" dirty="0" smtClean="0"/>
              <a:t>Curtailment Strategies: Asset vs. Process Management</a:t>
            </a:r>
            <a:endParaRPr lang="en-US" sz="2400" dirty="0"/>
          </a:p>
        </p:txBody>
      </p:sp>
      <p:sp>
        <p:nvSpPr>
          <p:cNvPr id="5" name="Slide Number Placeholder 4"/>
          <p:cNvSpPr>
            <a:spLocks noGrp="1"/>
          </p:cNvSpPr>
          <p:nvPr>
            <p:ph type="sldNum" sz="quarter" idx="4294967295"/>
          </p:nvPr>
        </p:nvSpPr>
        <p:spPr>
          <a:xfrm>
            <a:off x="7619996" y="6553203"/>
            <a:ext cx="1066803" cy="168277"/>
          </a:xfrm>
          <a:prstGeom prst="rect">
            <a:avLst/>
          </a:prstGeom>
        </p:spPr>
        <p:txBody>
          <a:bodyPr/>
          <a:lstStyle/>
          <a:p>
            <a:pPr>
              <a:defRPr/>
            </a:pPr>
            <a:fld id="{FAEA6AB7-23C3-4AC0-A366-B728B06AC961}" type="slidenum">
              <a:rPr lang="en-US" smtClean="0"/>
              <a:pPr>
                <a:defRPr/>
              </a:pPr>
              <a:t>15</a:t>
            </a:fld>
            <a:endParaRPr lang="en-US"/>
          </a:p>
        </p:txBody>
      </p:sp>
      <p:grpSp>
        <p:nvGrpSpPr>
          <p:cNvPr id="2" name="Group 1"/>
          <p:cNvGrpSpPr/>
          <p:nvPr/>
        </p:nvGrpSpPr>
        <p:grpSpPr>
          <a:xfrm>
            <a:off x="6364836" y="1391444"/>
            <a:ext cx="2169564" cy="1908848"/>
            <a:chOff x="6212436" y="914400"/>
            <a:chExt cx="2169564" cy="1908848"/>
          </a:xfrm>
        </p:grpSpPr>
        <p:pic>
          <p:nvPicPr>
            <p:cNvPr id="8" name="Picture 2" descr="http://images3.wikia.nocookie.net/__cb20100808001132/farmville/images/4/4f/Electric_Generato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19200"/>
              <a:ext cx="502429" cy="502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abprocess.com/media/products/tank_glassbead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528" y="1760688"/>
              <a:ext cx="266841" cy="387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hayman\Documents\Marketing\Images library\Power icon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80" t="72069" r="80364" b="6568"/>
            <a:stretch/>
          </p:blipFill>
          <p:spPr bwMode="auto">
            <a:xfrm>
              <a:off x="6836258" y="1888561"/>
              <a:ext cx="310375" cy="45730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6836258" y="1157525"/>
              <a:ext cx="688640" cy="605886"/>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603879" y="1814272"/>
              <a:ext cx="688640" cy="605886"/>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436629" y="1651282"/>
              <a:ext cx="688640" cy="605886"/>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212436" y="914400"/>
              <a:ext cx="2169564" cy="1908848"/>
            </a:xfrm>
            <a:prstGeom prst="ellipse">
              <a:avLst/>
            </a:prstGeom>
            <a:noFill/>
            <a:ln w="4762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4" descr="http://www.large-icons.com/stock-icons/large-home/commercial-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136349"/>
            <a:ext cx="905286" cy="9052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gettyicons.com/free-icons/108/point-of-interest/png/256/factory_yellow_2_25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4307125"/>
            <a:ext cx="563737" cy="5637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large-icons.com/stock-icons/large-home/commercial-icon.gif"/>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919023" y="4114577"/>
            <a:ext cx="905286" cy="9052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gettyicons.com/free-icons/108/point-of-interest/png/256/factory_yellow_2_256.pn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9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77000" y="5181600"/>
            <a:ext cx="563737" cy="5637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large-icons.com/stock-icons/large-home/commercial-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10824"/>
            <a:ext cx="905286" cy="9052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gettyicons.com/free-icons/108/point-of-interest/png/256/factory_yellow_2_256.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65949" y="5236363"/>
            <a:ext cx="563737" cy="563737"/>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7830618" y="4074776"/>
            <a:ext cx="1084782" cy="954424"/>
          </a:xfrm>
          <a:prstGeom prst="ellipse">
            <a:avLst/>
          </a:prstGeom>
          <a:noFill/>
          <a:ln w="4762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889543" y="5092865"/>
            <a:ext cx="966931" cy="850735"/>
          </a:xfrm>
          <a:prstGeom prst="ellipse">
            <a:avLst/>
          </a:prstGeom>
          <a:noFill/>
          <a:ln w="4762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275402" y="5045034"/>
            <a:ext cx="966931" cy="850735"/>
          </a:xfrm>
          <a:prstGeom prst="ellipse">
            <a:avLst/>
          </a:prstGeom>
          <a:noFill/>
          <a:ln w="4762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23695520"/>
              </p:ext>
            </p:extLst>
          </p:nvPr>
        </p:nvGraphicFramePr>
        <p:xfrm>
          <a:off x="838200" y="914400"/>
          <a:ext cx="5208603" cy="5511576"/>
        </p:xfrm>
        <a:graphic>
          <a:graphicData uri="http://schemas.openxmlformats.org/drawingml/2006/table">
            <a:tbl>
              <a:tblPr firstRow="1" bandRow="1">
                <a:tableStyleId>{5C22544A-7EE6-4342-B048-85BDC9FD1C3A}</a:tableStyleId>
              </a:tblPr>
              <a:tblGrid>
                <a:gridCol w="1736201"/>
                <a:gridCol w="1736201"/>
                <a:gridCol w="1736201"/>
              </a:tblGrid>
              <a:tr h="88152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600" dirty="0" smtClean="0">
                          <a:solidFill>
                            <a:schemeClr val="tx1"/>
                          </a:solidFill>
                        </a:rPr>
                        <a:t>Asset-Level</a:t>
                      </a:r>
                      <a:r>
                        <a:rPr lang="en-US" sz="1600" baseline="0" dirty="0" smtClean="0">
                          <a:solidFill>
                            <a:schemeClr val="tx1"/>
                          </a:solidFill>
                        </a:rPr>
                        <a:t> </a:t>
                      </a:r>
                      <a:r>
                        <a:rPr lang="en-US" sz="1600" dirty="0" smtClean="0">
                          <a:solidFill>
                            <a:schemeClr val="tx1"/>
                          </a:solidFill>
                        </a:rPr>
                        <a:t>Management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600" baseline="0" dirty="0" smtClean="0">
                          <a:solidFill>
                            <a:schemeClr val="tx1"/>
                          </a:solidFill>
                        </a:rPr>
                        <a:t>Process-Level Management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161403">
                <a:tc>
                  <a:txBody>
                    <a:bodyPr/>
                    <a:lstStyle/>
                    <a:p>
                      <a:r>
                        <a:rPr lang="en-US" sz="1600" b="1" dirty="0" smtClean="0"/>
                        <a:t>Definition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smtClean="0"/>
                        <a:t>Select various assets that may be in </a:t>
                      </a:r>
                      <a:r>
                        <a:rPr lang="en-US" sz="1600" baseline="0" dirty="0" smtClean="0"/>
                        <a:t>multiple areas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smtClean="0"/>
                        <a:t>Select entire lines within a single campus footprint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921762">
                <a:tc>
                  <a:txBody>
                    <a:bodyPr/>
                    <a:lstStyle/>
                    <a:p>
                      <a:r>
                        <a:rPr lang="en-US" sz="1600" b="1" dirty="0" smtClean="0"/>
                        <a:t>Application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smtClean="0"/>
                        <a:t>Fast Response Load Shedding</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smtClean="0"/>
                        <a:t>Slow</a:t>
                      </a:r>
                      <a:r>
                        <a:rPr lang="en-US" sz="1600" baseline="0" dirty="0" smtClean="0"/>
                        <a:t> Response Load Shifting</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3941">
                <a:tc>
                  <a:txBody>
                    <a:bodyPr/>
                    <a:lstStyle/>
                    <a:p>
                      <a:r>
                        <a:rPr lang="en-US" sz="1600" b="1" dirty="0" smtClean="0"/>
                        <a:t>Markets</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UDM, Sync, Economic,</a:t>
                      </a:r>
                      <a:r>
                        <a:rPr lang="en-US" sz="1600" baseline="0" dirty="0" smtClean="0"/>
                        <a:t> Regulation</a:t>
                      </a:r>
                      <a:r>
                        <a:rPr lang="en-US" sz="1600" dirty="0" smtClean="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Capacity, 4CP/PLC, Economic</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35760">
                <a:tc>
                  <a:txBody>
                    <a:bodyPr/>
                    <a:lstStyle/>
                    <a:p>
                      <a:r>
                        <a:rPr lang="en-US" sz="1600" b="1" dirty="0" smtClean="0"/>
                        <a:t>Control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Automated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Manual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09047">
                <a:tc>
                  <a:txBody>
                    <a:bodyPr/>
                    <a:lstStyle/>
                    <a:p>
                      <a:r>
                        <a:rPr lang="en-US" sz="1600" b="1" dirty="0" smtClean="0"/>
                        <a:t>Asset</a:t>
                      </a:r>
                      <a:r>
                        <a:rPr lang="en-US" sz="1600" b="1" baseline="0" dirty="0" smtClean="0"/>
                        <a:t> Selection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r>
                        <a:rPr lang="en-US" sz="1600" dirty="0" smtClean="0"/>
                        <a:t>Developed jointly</a:t>
                      </a:r>
                      <a:r>
                        <a:rPr lang="en-US" sz="1600" baseline="0" dirty="0" smtClean="0"/>
                        <a:t> between customer and supplier</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tr>
              <a:tr h="513129">
                <a:tc>
                  <a:txBody>
                    <a:bodyPr/>
                    <a:lstStyle/>
                    <a:p>
                      <a:r>
                        <a:rPr lang="en-US" sz="1600" b="1" dirty="0" smtClean="0"/>
                        <a:t>Dependent</a:t>
                      </a:r>
                      <a:r>
                        <a:rPr lang="en-US" sz="1600" b="1" baseline="0" dirty="0" smtClean="0"/>
                        <a:t> on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r>
                        <a:rPr lang="en-US" sz="1600" dirty="0" smtClean="0"/>
                        <a:t>Market prices &amp; production schedules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tr>
            </a:tbl>
          </a:graphicData>
        </a:graphic>
      </p:graphicFrame>
    </p:spTree>
    <p:extLst>
      <p:ext uri="{BB962C8B-B14F-4D97-AF65-F5344CB8AC3E}">
        <p14:creationId xmlns:p14="http://schemas.microsoft.com/office/powerpoint/2010/main" val="301586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600" y="304800"/>
            <a:ext cx="7706400" cy="529718"/>
          </a:xfrm>
        </p:spPr>
        <p:txBody>
          <a:bodyPr anchor="t">
            <a:normAutofit/>
          </a:bodyPr>
          <a:lstStyle/>
          <a:p>
            <a:r>
              <a:rPr lang="en-US" sz="2400" dirty="0" smtClean="0"/>
              <a:t>Value in Load Strategies</a:t>
            </a:r>
            <a:endParaRPr lang="en-US" sz="2400" dirty="0"/>
          </a:p>
        </p:txBody>
      </p:sp>
      <p:sp>
        <p:nvSpPr>
          <p:cNvPr id="5" name="Content Placeholder 4"/>
          <p:cNvSpPr>
            <a:spLocks noGrp="1"/>
          </p:cNvSpPr>
          <p:nvPr>
            <p:ph sz="quarter" idx="1"/>
          </p:nvPr>
        </p:nvSpPr>
        <p:spPr>
          <a:xfrm>
            <a:off x="685800" y="1066800"/>
            <a:ext cx="8229600" cy="838200"/>
          </a:xfrm>
        </p:spPr>
        <p:txBody>
          <a:bodyPr>
            <a:normAutofit/>
          </a:bodyPr>
          <a:lstStyle/>
          <a:p>
            <a:pPr marL="341313" indent="-341313"/>
            <a:r>
              <a:rPr lang="en-US" sz="2000" dirty="0" smtClean="0"/>
              <a:t>Depending on the market, and programs in place the following are guides for the value of one MW of retail load</a:t>
            </a:r>
            <a:endParaRPr lang="en-US" sz="2000" dirty="0"/>
          </a:p>
        </p:txBody>
      </p:sp>
      <p:graphicFrame>
        <p:nvGraphicFramePr>
          <p:cNvPr id="2" name="Diagram 1"/>
          <p:cNvGraphicFramePr/>
          <p:nvPr>
            <p:extLst>
              <p:ext uri="{D42A27DB-BD31-4B8C-83A1-F6EECF244321}">
                <p14:modId xmlns:p14="http://schemas.microsoft.com/office/powerpoint/2010/main" val="1631204948"/>
              </p:ext>
            </p:extLst>
          </p:nvPr>
        </p:nvGraphicFramePr>
        <p:xfrm>
          <a:off x="762000" y="1981200"/>
          <a:ext cx="6324600" cy="4395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162800" y="3200400"/>
            <a:ext cx="1143000" cy="369332"/>
          </a:xfrm>
          <a:prstGeom prst="rect">
            <a:avLst/>
          </a:prstGeom>
          <a:solidFill>
            <a:schemeClr val="tx1">
              <a:lumMod val="65000"/>
              <a:lumOff val="35000"/>
            </a:schemeClr>
          </a:solidFill>
        </p:spPr>
        <p:txBody>
          <a:bodyPr wrap="square" rtlCol="0">
            <a:spAutoFit/>
          </a:bodyPr>
          <a:lstStyle/>
          <a:p>
            <a:pPr algn="ctr"/>
            <a:r>
              <a:rPr lang="en-US" b="1" dirty="0" smtClean="0">
                <a:solidFill>
                  <a:schemeClr val="bg1"/>
                </a:solidFill>
              </a:rPr>
              <a:t>Capacity</a:t>
            </a:r>
            <a:endParaRPr lang="en-US" b="1" dirty="0">
              <a:solidFill>
                <a:schemeClr val="bg1"/>
              </a:solidFill>
            </a:endParaRPr>
          </a:p>
        </p:txBody>
      </p:sp>
      <p:sp>
        <p:nvSpPr>
          <p:cNvPr id="6" name="TextBox 5"/>
          <p:cNvSpPr txBox="1"/>
          <p:nvPr/>
        </p:nvSpPr>
        <p:spPr>
          <a:xfrm>
            <a:off x="7162800" y="3928141"/>
            <a:ext cx="1143000" cy="369332"/>
          </a:xfrm>
          <a:prstGeom prst="rect">
            <a:avLst/>
          </a:prstGeom>
          <a:solidFill>
            <a:schemeClr val="accent5">
              <a:lumMod val="75000"/>
            </a:schemeClr>
          </a:solidFill>
        </p:spPr>
        <p:txBody>
          <a:bodyPr wrap="square" rtlCol="0">
            <a:spAutoFit/>
          </a:bodyPr>
          <a:lstStyle/>
          <a:p>
            <a:pPr algn="ctr"/>
            <a:r>
              <a:rPr lang="en-US" b="1" dirty="0" smtClean="0">
                <a:solidFill>
                  <a:schemeClr val="bg1"/>
                </a:solidFill>
              </a:rPr>
              <a:t>Demand </a:t>
            </a:r>
            <a:endParaRPr lang="en-US" b="1" dirty="0">
              <a:solidFill>
                <a:schemeClr val="bg1"/>
              </a:solidFill>
            </a:endParaRPr>
          </a:p>
        </p:txBody>
      </p:sp>
      <p:sp>
        <p:nvSpPr>
          <p:cNvPr id="7" name="TextBox 6"/>
          <p:cNvSpPr txBox="1"/>
          <p:nvPr/>
        </p:nvSpPr>
        <p:spPr>
          <a:xfrm>
            <a:off x="7162800" y="4572000"/>
            <a:ext cx="1219200" cy="646331"/>
          </a:xfrm>
          <a:prstGeom prst="rect">
            <a:avLst/>
          </a:prstGeom>
          <a:solidFill>
            <a:schemeClr val="accent4">
              <a:lumMod val="50000"/>
            </a:schemeClr>
          </a:solidFill>
        </p:spPr>
        <p:txBody>
          <a:bodyPr wrap="square" rtlCol="0">
            <a:spAutoFit/>
          </a:bodyPr>
          <a:lstStyle/>
          <a:p>
            <a:pPr algn="ctr"/>
            <a:r>
              <a:rPr lang="en-US" b="1" dirty="0" smtClean="0">
                <a:solidFill>
                  <a:schemeClr val="bg1"/>
                </a:solidFill>
              </a:rPr>
              <a:t>Ancillary Services</a:t>
            </a:r>
            <a:endParaRPr lang="en-US" b="1" dirty="0">
              <a:solidFill>
                <a:schemeClr val="bg1"/>
              </a:solidFill>
            </a:endParaRPr>
          </a:p>
        </p:txBody>
      </p:sp>
      <p:sp>
        <p:nvSpPr>
          <p:cNvPr id="8" name="TextBox 7"/>
          <p:cNvSpPr txBox="1"/>
          <p:nvPr/>
        </p:nvSpPr>
        <p:spPr>
          <a:xfrm>
            <a:off x="7162800" y="5421868"/>
            <a:ext cx="1143000" cy="369332"/>
          </a:xfrm>
          <a:prstGeom prst="rect">
            <a:avLst/>
          </a:prstGeom>
          <a:solidFill>
            <a:schemeClr val="tx2">
              <a:lumMod val="75000"/>
            </a:schemeClr>
          </a:solidFill>
        </p:spPr>
        <p:txBody>
          <a:bodyPr wrap="square" rtlCol="0">
            <a:spAutoFit/>
          </a:bodyPr>
          <a:lstStyle/>
          <a:p>
            <a:pPr algn="ctr"/>
            <a:r>
              <a:rPr lang="en-US" b="1" dirty="0" smtClean="0">
                <a:solidFill>
                  <a:schemeClr val="bg1"/>
                </a:solidFill>
              </a:rPr>
              <a:t>Energy</a:t>
            </a:r>
            <a:endParaRPr lang="en-US" b="1" dirty="0">
              <a:solidFill>
                <a:schemeClr val="bg1"/>
              </a:solidFill>
            </a:endParaRPr>
          </a:p>
        </p:txBody>
      </p:sp>
      <p:sp>
        <p:nvSpPr>
          <p:cNvPr id="9" name="TextBox 8"/>
          <p:cNvSpPr txBox="1"/>
          <p:nvPr/>
        </p:nvSpPr>
        <p:spPr>
          <a:xfrm>
            <a:off x="1143000" y="6400800"/>
            <a:ext cx="4876800" cy="215444"/>
          </a:xfrm>
          <a:prstGeom prst="rect">
            <a:avLst/>
          </a:prstGeom>
          <a:solidFill>
            <a:schemeClr val="bg1"/>
          </a:solidFill>
        </p:spPr>
        <p:txBody>
          <a:bodyPr wrap="square" rtlCol="0">
            <a:spAutoFit/>
          </a:bodyPr>
          <a:lstStyle/>
          <a:p>
            <a:r>
              <a:rPr lang="en-US" sz="800" dirty="0" smtClean="0"/>
              <a:t>Source: </a:t>
            </a:r>
            <a:r>
              <a:rPr lang="en-US" sz="800" dirty="0" err="1" smtClean="0"/>
              <a:t>Viridity</a:t>
            </a:r>
            <a:r>
              <a:rPr lang="en-US" sz="800" dirty="0" smtClean="0"/>
              <a:t> Energy</a:t>
            </a:r>
            <a:endParaRPr lang="en-US" sz="800" dirty="0"/>
          </a:p>
        </p:txBody>
      </p:sp>
    </p:spTree>
    <p:extLst>
      <p:ext uri="{BB962C8B-B14F-4D97-AF65-F5344CB8AC3E}">
        <p14:creationId xmlns:p14="http://schemas.microsoft.com/office/powerpoint/2010/main" val="248225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US" sz="2800" b="1" dirty="0" smtClean="0"/>
              <a:t>Making It Work For YOU</a:t>
            </a:r>
            <a:endParaRPr lang="en-US" sz="2800" b="1" dirty="0"/>
          </a:p>
        </p:txBody>
      </p:sp>
      <p:sp>
        <p:nvSpPr>
          <p:cNvPr id="8" name="Title 7"/>
          <p:cNvSpPr>
            <a:spLocks noGrp="1"/>
          </p:cNvSpPr>
          <p:nvPr>
            <p:ph type="ctrTitle"/>
          </p:nvPr>
        </p:nvSpPr>
        <p:spPr/>
        <p:txBody>
          <a:bodyPr/>
          <a:lstStyle/>
          <a:p>
            <a:r>
              <a:rPr lang="en-US" sz="3200" b="1" dirty="0"/>
              <a:t>Utilizing Load Analytics</a:t>
            </a:r>
          </a:p>
        </p:txBody>
      </p:sp>
      <p:sp>
        <p:nvSpPr>
          <p:cNvPr id="5" name="Slide Number Placeholder 4"/>
          <p:cNvSpPr>
            <a:spLocks noGrp="1"/>
          </p:cNvSpPr>
          <p:nvPr>
            <p:ph type="sldNum" sz="quarter" idx="11"/>
          </p:nvPr>
        </p:nvSpPr>
        <p:spPr/>
        <p:txBody>
          <a:bodyPr/>
          <a:lstStyle/>
          <a:p>
            <a:fld id="{BED13D99-D98C-419F-81EF-D8C877FCA9C8}" type="slidenum">
              <a:rPr lang="en-US" smtClean="0"/>
              <a:pPr/>
              <a:t>17</a:t>
            </a:fld>
            <a:endParaRPr lang="en-US"/>
          </a:p>
        </p:txBody>
      </p:sp>
    </p:spTree>
    <p:extLst>
      <p:ext uri="{BB962C8B-B14F-4D97-AF65-F5344CB8AC3E}">
        <p14:creationId xmlns:p14="http://schemas.microsoft.com/office/powerpoint/2010/main" val="22533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563562"/>
          </a:xfrm>
        </p:spPr>
        <p:txBody>
          <a:bodyPr/>
          <a:lstStyle/>
          <a:p>
            <a:r>
              <a:rPr lang="en-US" sz="2400" dirty="0" smtClean="0"/>
              <a:t>What Does This Mean for Customers?</a:t>
            </a:r>
            <a:endParaRPr lang="en-US" sz="2400" dirty="0"/>
          </a:p>
        </p:txBody>
      </p:sp>
      <p:sp>
        <p:nvSpPr>
          <p:cNvPr id="5" name="Content Placeholder 4"/>
          <p:cNvSpPr>
            <a:spLocks noGrp="1"/>
          </p:cNvSpPr>
          <p:nvPr>
            <p:ph sz="quarter" idx="1"/>
          </p:nvPr>
        </p:nvSpPr>
        <p:spPr>
          <a:xfrm>
            <a:off x="685800" y="2209800"/>
            <a:ext cx="3429000" cy="4114800"/>
          </a:xfrm>
        </p:spPr>
        <p:txBody>
          <a:bodyPr/>
          <a:lstStyle/>
          <a:p>
            <a:pPr marL="231775" indent="-231775"/>
            <a:r>
              <a:rPr lang="en-US" sz="1800" dirty="0" smtClean="0"/>
              <a:t>Simple integrated solution</a:t>
            </a:r>
          </a:p>
          <a:p>
            <a:pPr marL="231775" indent="-231775"/>
            <a:r>
              <a:rPr lang="en-US" sz="1800" dirty="0" smtClean="0"/>
              <a:t>Monetized through customers monthly energy bill</a:t>
            </a:r>
          </a:p>
          <a:p>
            <a:pPr marL="231775" indent="-231775"/>
            <a:r>
              <a:rPr lang="en-US" sz="1800" dirty="0" smtClean="0"/>
              <a:t>Simple contract and settlement mechanism</a:t>
            </a:r>
          </a:p>
          <a:p>
            <a:pPr marL="231775" indent="-231775"/>
            <a:r>
              <a:rPr lang="en-US" sz="1800" dirty="0" smtClean="0"/>
              <a:t>Implementable within 2 months</a:t>
            </a:r>
          </a:p>
          <a:p>
            <a:endParaRPr lang="en-US" sz="1800" dirty="0" smtClean="0"/>
          </a:p>
          <a:p>
            <a:endParaRPr lang="en-US" sz="1800" dirty="0"/>
          </a:p>
        </p:txBody>
      </p:sp>
      <p:sp>
        <p:nvSpPr>
          <p:cNvPr id="6" name="Content Placeholder 4"/>
          <p:cNvSpPr>
            <a:spLocks noGrp="1"/>
          </p:cNvSpPr>
          <p:nvPr>
            <p:ph sz="quarter" idx="1"/>
          </p:nvPr>
        </p:nvSpPr>
        <p:spPr>
          <a:xfrm>
            <a:off x="4876800" y="2209800"/>
            <a:ext cx="3810000" cy="4114800"/>
          </a:xfrm>
          <a:solidFill>
            <a:schemeClr val="bg1"/>
          </a:solidFill>
        </p:spPr>
        <p:txBody>
          <a:bodyPr>
            <a:normAutofit/>
          </a:bodyPr>
          <a:lstStyle/>
          <a:p>
            <a:pPr marL="231775" indent="-231775"/>
            <a:r>
              <a:rPr lang="en-US" sz="1800" dirty="0"/>
              <a:t>Change in energy usage profile</a:t>
            </a:r>
          </a:p>
          <a:p>
            <a:pPr marL="231775" indent="-231775"/>
            <a:r>
              <a:rPr lang="en-US" sz="1800" dirty="0" smtClean="0"/>
              <a:t>As much as 20% reduction in monthly energy bill</a:t>
            </a:r>
          </a:p>
          <a:p>
            <a:pPr marL="519113" lvl="1" indent="-287338"/>
            <a:r>
              <a:rPr lang="en-US" sz="1800" dirty="0" smtClean="0"/>
              <a:t>Lower energy price</a:t>
            </a:r>
          </a:p>
          <a:p>
            <a:pPr marL="519113" lvl="1" indent="-287338"/>
            <a:r>
              <a:rPr lang="en-US" sz="1800" dirty="0" smtClean="0"/>
              <a:t>More flexibility</a:t>
            </a:r>
          </a:p>
          <a:p>
            <a:pPr marL="519113" lvl="1" indent="-287338"/>
            <a:r>
              <a:rPr lang="en-US" sz="1800" dirty="0" smtClean="0"/>
              <a:t>Access to real time market</a:t>
            </a:r>
          </a:p>
          <a:p>
            <a:pPr marL="231775" indent="-231775"/>
            <a:r>
              <a:rPr lang="en-US" sz="1800" dirty="0" smtClean="0"/>
              <a:t>Little to no change in core competency (as measured in hours)</a:t>
            </a:r>
          </a:p>
        </p:txBody>
      </p:sp>
      <p:sp>
        <p:nvSpPr>
          <p:cNvPr id="7" name="Isosceles Triangle 6"/>
          <p:cNvSpPr/>
          <p:nvPr/>
        </p:nvSpPr>
        <p:spPr>
          <a:xfrm rot="5400000">
            <a:off x="2667000" y="3733800"/>
            <a:ext cx="3352800" cy="304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sz="quarter" idx="1"/>
          </p:nvPr>
        </p:nvSpPr>
        <p:spPr>
          <a:xfrm>
            <a:off x="685800" y="990600"/>
            <a:ext cx="7772400" cy="1066800"/>
          </a:xfrm>
          <a:solidFill>
            <a:srgbClr val="403387"/>
          </a:solidFill>
        </p:spPr>
        <p:txBody>
          <a:bodyPr lIns="91440" tIns="91440" rIns="91440" bIns="91440">
            <a:noAutofit/>
          </a:bodyPr>
          <a:lstStyle/>
          <a:p>
            <a:pPr marL="0" indent="0">
              <a:buNone/>
            </a:pPr>
            <a:r>
              <a:rPr lang="en-US" sz="1800" b="1" dirty="0" smtClean="0">
                <a:solidFill>
                  <a:schemeClr val="bg1"/>
                </a:solidFill>
              </a:rPr>
              <a:t>At a minimum; an engaged customer, managing daily energy needs, exercising load flexibility, using tools to handle large amounts of data, harvesting approx. $2.50-$6.00/</a:t>
            </a:r>
            <a:r>
              <a:rPr lang="en-US" sz="1800" b="1" dirty="0" err="1" smtClean="0">
                <a:solidFill>
                  <a:schemeClr val="bg1"/>
                </a:solidFill>
              </a:rPr>
              <a:t>MWh</a:t>
            </a:r>
            <a:r>
              <a:rPr lang="en-US" sz="1800" b="1" dirty="0" smtClean="0">
                <a:solidFill>
                  <a:schemeClr val="bg1"/>
                </a:solidFill>
              </a:rPr>
              <a:t> in cost reduction</a:t>
            </a:r>
          </a:p>
          <a:p>
            <a:pPr marL="0" indent="0">
              <a:buNone/>
            </a:pPr>
            <a:endParaRPr lang="en-US" sz="1800" b="1" dirty="0" smtClean="0">
              <a:solidFill>
                <a:schemeClr val="bg1"/>
              </a:solidFill>
            </a:endParaRPr>
          </a:p>
          <a:p>
            <a:pPr marL="0" indent="0">
              <a:buNone/>
            </a:pPr>
            <a:endParaRPr lang="en-US" sz="1800" b="1" dirty="0">
              <a:solidFill>
                <a:schemeClr val="bg1"/>
              </a:solidFill>
            </a:endParaRPr>
          </a:p>
        </p:txBody>
      </p:sp>
    </p:spTree>
    <p:extLst>
      <p:ext uri="{BB962C8B-B14F-4D97-AF65-F5344CB8AC3E}">
        <p14:creationId xmlns:p14="http://schemas.microsoft.com/office/powerpoint/2010/main" val="419213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434000" cy="457200"/>
          </a:xfrm>
        </p:spPr>
        <p:txBody>
          <a:bodyPr/>
          <a:lstStyle/>
          <a:p>
            <a:r>
              <a:rPr lang="en-US" sz="2400" dirty="0" smtClean="0"/>
              <a:t>Bringing it All Together: An Integrated View</a:t>
            </a:r>
            <a:endParaRPr lang="en-US" sz="2400" dirty="0"/>
          </a:p>
        </p:txBody>
      </p:sp>
      <p:sp>
        <p:nvSpPr>
          <p:cNvPr id="5" name="Content Placeholder 4"/>
          <p:cNvSpPr>
            <a:spLocks noGrp="1"/>
          </p:cNvSpPr>
          <p:nvPr>
            <p:ph idx="1"/>
          </p:nvPr>
        </p:nvSpPr>
        <p:spPr>
          <a:xfrm>
            <a:off x="609600" y="1295400"/>
            <a:ext cx="4343400" cy="3124200"/>
          </a:xfrm>
          <a:ln>
            <a:solidFill>
              <a:schemeClr val="accent6">
                <a:lumMod val="50000"/>
              </a:schemeClr>
            </a:solidFill>
          </a:ln>
        </p:spPr>
        <p:txBody>
          <a:bodyPr tIns="91440" bIns="91440">
            <a:noAutofit/>
          </a:bodyPr>
          <a:lstStyle/>
          <a:p>
            <a:pPr marL="225425" lvl="1" indent="-166688"/>
            <a:r>
              <a:rPr lang="en-US" sz="1600" dirty="0" smtClean="0"/>
              <a:t>Use </a:t>
            </a:r>
            <a:r>
              <a:rPr lang="en-US" sz="1600" dirty="0"/>
              <a:t>your commodity agreement (</a:t>
            </a:r>
            <a:r>
              <a:rPr lang="en-US" sz="1600" dirty="0">
                <a:solidFill>
                  <a:srgbClr val="75180A"/>
                </a:solidFill>
              </a:rPr>
              <a:t>supply side strategy</a:t>
            </a:r>
            <a:r>
              <a:rPr lang="en-US" sz="1600" dirty="0"/>
              <a:t>) to optimize the value of your ability to manage load (</a:t>
            </a:r>
            <a:r>
              <a:rPr lang="en-US" sz="1600" dirty="0">
                <a:solidFill>
                  <a:schemeClr val="accent3">
                    <a:lumMod val="50000"/>
                  </a:schemeClr>
                </a:solidFill>
              </a:rPr>
              <a:t>demand side strategy</a:t>
            </a:r>
            <a:r>
              <a:rPr lang="en-US" sz="1600" dirty="0"/>
              <a:t>)</a:t>
            </a:r>
          </a:p>
          <a:p>
            <a:pPr marL="225425" lvl="1" indent="-166688"/>
            <a:r>
              <a:rPr lang="en-US" sz="1600" dirty="0" smtClean="0"/>
              <a:t>Use </a:t>
            </a:r>
            <a:r>
              <a:rPr lang="en-US" sz="1600" dirty="0" smtClean="0">
                <a:solidFill>
                  <a:srgbClr val="75180A"/>
                </a:solidFill>
              </a:rPr>
              <a:t>load</a:t>
            </a:r>
            <a:r>
              <a:rPr lang="en-US" sz="1600" dirty="0" smtClean="0"/>
              <a:t> flexibility to benefit from </a:t>
            </a:r>
            <a:r>
              <a:rPr lang="en-US" sz="1600" dirty="0" smtClean="0">
                <a:solidFill>
                  <a:schemeClr val="accent3">
                    <a:lumMod val="50000"/>
                  </a:schemeClr>
                </a:solidFill>
              </a:rPr>
              <a:t>market</a:t>
            </a:r>
            <a:r>
              <a:rPr lang="en-US" sz="1600" dirty="0" smtClean="0"/>
              <a:t> scarcity</a:t>
            </a:r>
          </a:p>
          <a:p>
            <a:pPr marL="225425" lvl="1" indent="-166688"/>
            <a:r>
              <a:rPr lang="en-US" sz="1600" dirty="0"/>
              <a:t>Use your position as a load resource to host the capital plays of others</a:t>
            </a:r>
          </a:p>
          <a:p>
            <a:pPr marL="225425" lvl="1" indent="-166688"/>
            <a:r>
              <a:rPr lang="en-US" sz="1600" dirty="0"/>
              <a:t>Use load flexibility and asset optimization to meet sustainability </a:t>
            </a:r>
            <a:r>
              <a:rPr lang="en-US" sz="1600" dirty="0" smtClean="0"/>
              <a:t>goals</a:t>
            </a:r>
          </a:p>
        </p:txBody>
      </p:sp>
      <p:sp>
        <p:nvSpPr>
          <p:cNvPr id="2" name="Rectangle 1"/>
          <p:cNvSpPr/>
          <p:nvPr/>
        </p:nvSpPr>
        <p:spPr>
          <a:xfrm>
            <a:off x="938305" y="838200"/>
            <a:ext cx="7748495" cy="400110"/>
          </a:xfrm>
          <a:prstGeom prst="rect">
            <a:avLst/>
          </a:prstGeom>
        </p:spPr>
        <p:txBody>
          <a:bodyPr wrap="square">
            <a:spAutoFit/>
          </a:bodyPr>
          <a:lstStyle/>
          <a:p>
            <a:pPr algn="ctr"/>
            <a:r>
              <a:rPr lang="en-US" sz="2000" b="1" dirty="0">
                <a:cs typeface="Helvetica" pitchFamily="34" charset="0"/>
              </a:rPr>
              <a:t>Convergence of Demand and Supply Side </a:t>
            </a:r>
            <a:r>
              <a:rPr lang="en-US" sz="2000" b="1" dirty="0" smtClean="0">
                <a:cs typeface="Helvetica" pitchFamily="34" charset="0"/>
              </a:rPr>
              <a:t>Strategies</a:t>
            </a:r>
            <a:endParaRPr lang="en-US" sz="2000" b="1" dirty="0">
              <a:cs typeface="Helvetica" pitchFamily="34" charset="0"/>
            </a:endParaRPr>
          </a:p>
        </p:txBody>
      </p:sp>
      <p:sp>
        <p:nvSpPr>
          <p:cNvPr id="6" name="Content Placeholder 4"/>
          <p:cNvSpPr txBox="1">
            <a:spLocks/>
          </p:cNvSpPr>
          <p:nvPr/>
        </p:nvSpPr>
        <p:spPr>
          <a:xfrm>
            <a:off x="4953000" y="1295764"/>
            <a:ext cx="4011172" cy="3123835"/>
          </a:xfrm>
          <a:prstGeom prst="rect">
            <a:avLst/>
          </a:prstGeom>
          <a:ln>
            <a:solidFill>
              <a:schemeClr val="accent6">
                <a:lumMod val="50000"/>
              </a:schemeClr>
            </a:solidFill>
          </a:ln>
        </p:spPr>
        <p:txBody>
          <a:bodyPr vert="horz" lIns="91440" tIns="91440" rIns="91440" bIns="91440" rtlCol="0">
            <a:normAutofit/>
          </a:bodyPr>
          <a:lstStyle>
            <a:lvl1pPr marL="342900" indent="-342900" algn="l" defTabSz="457200" rtl="0" eaLnBrk="1" latinLnBrk="0" hangingPunct="1">
              <a:spcBef>
                <a:spcPct val="20000"/>
              </a:spcBef>
              <a:buClr>
                <a:srgbClr val="75180A"/>
              </a:buClr>
              <a:buFont typeface="Arial"/>
              <a:buChar char="•"/>
              <a:defRPr sz="2200" kern="1200">
                <a:solidFill>
                  <a:schemeClr val="tx1"/>
                </a:solidFill>
                <a:latin typeface="Helvetica"/>
                <a:ea typeface="+mn-ea"/>
                <a:cs typeface="Helvetica"/>
              </a:defRPr>
            </a:lvl1pPr>
            <a:lvl2pPr marL="742950" indent="-285750" algn="l" defTabSz="457200" rtl="0" eaLnBrk="1" latinLnBrk="0" hangingPunct="1">
              <a:spcBef>
                <a:spcPct val="20000"/>
              </a:spcBef>
              <a:buClr>
                <a:srgbClr val="75180A"/>
              </a:buClr>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Clr>
                <a:srgbClr val="75180A"/>
              </a:buClr>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Clr>
                <a:srgbClr val="75180A"/>
              </a:buClr>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Clr>
                <a:srgbClr val="75180A"/>
              </a:buClr>
              <a:buFont typeface="Arial"/>
              <a:buChar char="•"/>
              <a:defRPr sz="1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Clr>
                <a:schemeClr val="accent2"/>
              </a:buClr>
              <a:buSzPct val="100000"/>
              <a:buFont typeface="Wingdings" panose="05000000000000000000" pitchFamily="2" charset="2"/>
              <a:buChar char="n"/>
            </a:pPr>
            <a:r>
              <a:rPr lang="en-US" sz="1600" dirty="0" smtClean="0">
                <a:latin typeface="+mn-lt"/>
                <a:cs typeface="+mn-cs"/>
              </a:rPr>
              <a:t>Optimize against your fixed price forward position</a:t>
            </a:r>
          </a:p>
          <a:p>
            <a:pPr marL="285750" lvl="1">
              <a:buClr>
                <a:schemeClr val="accent2"/>
              </a:buClr>
              <a:buSzPct val="100000"/>
              <a:buFont typeface="Wingdings" panose="05000000000000000000" pitchFamily="2" charset="2"/>
              <a:buChar char="n"/>
            </a:pPr>
            <a:r>
              <a:rPr lang="en-US" sz="1600" dirty="0" smtClean="0">
                <a:latin typeface="+mn-lt"/>
                <a:cs typeface="+mn-cs"/>
              </a:rPr>
              <a:t>Optimize </a:t>
            </a:r>
            <a:r>
              <a:rPr lang="en-US" sz="1600" dirty="0">
                <a:latin typeface="+mn-lt"/>
                <a:cs typeface="+mn-cs"/>
              </a:rPr>
              <a:t>hard assets like generation and storage using DR products AND market options</a:t>
            </a:r>
          </a:p>
          <a:p>
            <a:pPr marL="285750" lvl="1">
              <a:buClr>
                <a:schemeClr val="accent2"/>
              </a:buClr>
              <a:buSzPct val="100000"/>
              <a:buFont typeface="Wingdings" panose="05000000000000000000" pitchFamily="2" charset="2"/>
              <a:buChar char="n"/>
            </a:pPr>
            <a:r>
              <a:rPr lang="en-US" sz="1600" dirty="0">
                <a:latin typeface="+mn-lt"/>
                <a:cs typeface="+mn-cs"/>
              </a:rPr>
              <a:t>Optimize soft assets like load reduction based on your constraints, not program requirements</a:t>
            </a:r>
          </a:p>
        </p:txBody>
      </p:sp>
      <p:sp>
        <p:nvSpPr>
          <p:cNvPr id="7" name="Content Placeholder 4"/>
          <p:cNvSpPr txBox="1">
            <a:spLocks/>
          </p:cNvSpPr>
          <p:nvPr/>
        </p:nvSpPr>
        <p:spPr>
          <a:xfrm>
            <a:off x="609600" y="4495800"/>
            <a:ext cx="8354571" cy="1084815"/>
          </a:xfrm>
          <a:prstGeom prst="rect">
            <a:avLst/>
          </a:prstGeom>
          <a:ln>
            <a:solidFill>
              <a:schemeClr val="accent6">
                <a:lumMod val="50000"/>
              </a:schemeClr>
            </a:solidFill>
          </a:ln>
        </p:spPr>
        <p:txBody>
          <a:bodyPr vert="horz" lIns="91440" tIns="91440" rIns="91440" bIns="91440" rtlCol="0">
            <a:normAutofit fontScale="92500"/>
          </a:bodyPr>
          <a:lstStyle>
            <a:lvl1pPr marL="342900" indent="-342900" algn="l" defTabSz="457200" rtl="0" eaLnBrk="1" latinLnBrk="0" hangingPunct="1">
              <a:spcBef>
                <a:spcPct val="20000"/>
              </a:spcBef>
              <a:buClr>
                <a:srgbClr val="75180A"/>
              </a:buClr>
              <a:buFont typeface="Arial"/>
              <a:buChar char="•"/>
              <a:defRPr sz="2200" kern="1200">
                <a:solidFill>
                  <a:schemeClr val="tx1"/>
                </a:solidFill>
                <a:latin typeface="Helvetica"/>
                <a:ea typeface="+mn-ea"/>
                <a:cs typeface="Helvetica"/>
              </a:defRPr>
            </a:lvl1pPr>
            <a:lvl2pPr marL="742950" indent="-285750" algn="l" defTabSz="457200" rtl="0" eaLnBrk="1" latinLnBrk="0" hangingPunct="1">
              <a:spcBef>
                <a:spcPct val="20000"/>
              </a:spcBef>
              <a:buClr>
                <a:srgbClr val="75180A"/>
              </a:buClr>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Clr>
                <a:srgbClr val="75180A"/>
              </a:buClr>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Clr>
                <a:srgbClr val="75180A"/>
              </a:buClr>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Clr>
                <a:srgbClr val="75180A"/>
              </a:buClr>
              <a:buFont typeface="Arial"/>
              <a:buChar char="•"/>
              <a:defRPr sz="1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400"/>
              </a:spcAft>
              <a:buFont typeface="Wingdings" panose="05000000000000000000" pitchFamily="2" charset="2"/>
              <a:buChar char="n"/>
            </a:pPr>
            <a:r>
              <a:rPr lang="en-US" sz="1800" dirty="0" smtClean="0"/>
              <a:t>Examine all of the monetization options at your disposal</a:t>
            </a:r>
          </a:p>
          <a:p>
            <a:pPr lvl="1">
              <a:spcBef>
                <a:spcPts val="0"/>
              </a:spcBef>
              <a:buFont typeface="Wingdings" panose="05000000000000000000" pitchFamily="2" charset="2"/>
              <a:buChar char="n"/>
            </a:pPr>
            <a:r>
              <a:rPr lang="en-US" sz="1800" dirty="0" smtClean="0"/>
              <a:t>Look at incentives and capital projects with accelerated returns based on the value of load flexibility that they create, not just operational efficiencies</a:t>
            </a:r>
          </a:p>
        </p:txBody>
      </p:sp>
      <p:sp>
        <p:nvSpPr>
          <p:cNvPr id="8" name="TextBox 7"/>
          <p:cNvSpPr txBox="1"/>
          <p:nvPr/>
        </p:nvSpPr>
        <p:spPr>
          <a:xfrm>
            <a:off x="762000" y="5715000"/>
            <a:ext cx="7848600" cy="369332"/>
          </a:xfrm>
          <a:prstGeom prst="rect">
            <a:avLst/>
          </a:prstGeom>
          <a:solidFill>
            <a:schemeClr val="accent5">
              <a:lumMod val="20000"/>
              <a:lumOff val="80000"/>
            </a:schemeClr>
          </a:solidFill>
          <a:ln>
            <a:solidFill>
              <a:schemeClr val="accent5">
                <a:lumMod val="50000"/>
              </a:schemeClr>
            </a:solidFill>
          </a:ln>
          <a:effectLst/>
        </p:spPr>
        <p:txBody>
          <a:bodyPr wrap="square" rtlCol="0">
            <a:spAutoFit/>
          </a:bodyPr>
          <a:lstStyle/>
          <a:p>
            <a:pPr algn="ctr"/>
            <a:r>
              <a:rPr lang="en-US" b="1" dirty="0">
                <a:solidFill>
                  <a:schemeClr val="accent5">
                    <a:lumMod val="50000"/>
                  </a:schemeClr>
                </a:solidFill>
                <a:latin typeface="Helvetica" pitchFamily="34" charset="0"/>
                <a:cs typeface="Helvetica" pitchFamily="34" charset="0"/>
              </a:rPr>
              <a:t>Control Both of Your Key Variables by Having Them Work Together</a:t>
            </a:r>
            <a:endParaRPr lang="en-ZA" b="1" dirty="0">
              <a:solidFill>
                <a:schemeClr val="accent5">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4552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9"/>
          </p:nvPr>
        </p:nvSpPr>
        <p:spPr/>
        <p:txBody>
          <a:bodyPr/>
          <a:lstStyle/>
          <a:p>
            <a:pPr>
              <a:defRPr/>
            </a:pPr>
            <a:r>
              <a:rPr lang="en-US" dirty="0" smtClean="0">
                <a:solidFill>
                  <a:prstClr val="black">
                    <a:tint val="75000"/>
                  </a:prstClr>
                </a:solidFill>
              </a:rPr>
              <a:t>© 2014 </a:t>
            </a:r>
            <a:r>
              <a:rPr lang="en-US" dirty="0" err="1" smtClean="0">
                <a:solidFill>
                  <a:prstClr val="black">
                    <a:tint val="75000"/>
                  </a:prstClr>
                </a:solidFill>
              </a:rPr>
              <a:t>Viridity</a:t>
            </a:r>
            <a:r>
              <a:rPr lang="en-US" dirty="0" smtClean="0">
                <a:solidFill>
                  <a:prstClr val="black">
                    <a:tint val="75000"/>
                  </a:prstClr>
                </a:solidFill>
              </a:rPr>
              <a:t> Energy Inc.   All Rights Reserved</a:t>
            </a:r>
            <a:endParaRPr lang="en-US" dirty="0">
              <a:solidFill>
                <a:prstClr val="black">
                  <a:tint val="75000"/>
                </a:prstClr>
              </a:solidFill>
            </a:endParaRPr>
          </a:p>
        </p:txBody>
      </p:sp>
      <p:sp>
        <p:nvSpPr>
          <p:cNvPr id="4" name="Slide Number Placeholder 3"/>
          <p:cNvSpPr>
            <a:spLocks noGrp="1"/>
          </p:cNvSpPr>
          <p:nvPr>
            <p:ph type="sldNum" sz="quarter" idx="8"/>
          </p:nvPr>
        </p:nvSpPr>
        <p:spPr/>
        <p:txBody>
          <a:bodyPr/>
          <a:lstStyle/>
          <a:p>
            <a:fld id="{9847204A-A0BC-4303-8CC6-43490CDE54EA}" type="slidenum">
              <a:rPr lang="en-US" smtClean="0"/>
              <a:pPr/>
              <a:t>2</a:t>
            </a:fld>
            <a:endParaRPr lang="en-US"/>
          </a:p>
        </p:txBody>
      </p:sp>
      <p:sp>
        <p:nvSpPr>
          <p:cNvPr id="5" name="Content Placeholder 8"/>
          <p:cNvSpPr txBox="1">
            <a:spLocks/>
          </p:cNvSpPr>
          <p:nvPr/>
        </p:nvSpPr>
        <p:spPr>
          <a:xfrm>
            <a:off x="882000" y="914400"/>
            <a:ext cx="7804800" cy="4267200"/>
          </a:xfrm>
          <a:prstGeom prst="rect">
            <a:avLst/>
          </a:prstGeom>
        </p:spPr>
        <p:txBody>
          <a:bodyPr/>
          <a:lstStyle>
            <a:lvl1pPr marL="201613" indent="-201613" algn="l" defTabSz="914400" rtl="0" eaLnBrk="1" latinLnBrk="0" hangingPunct="1">
              <a:lnSpc>
                <a:spcPct val="112000"/>
              </a:lnSpc>
              <a:spcBef>
                <a:spcPts val="800"/>
              </a:spcBef>
              <a:spcAft>
                <a:spcPts val="600"/>
              </a:spcAft>
              <a:buClr>
                <a:schemeClr val="accent1"/>
              </a:buClr>
              <a:buFont typeface="Wingdings" pitchFamily="2" charset="2"/>
              <a:buChar char="n"/>
              <a:defRPr sz="1500" kern="1200">
                <a:solidFill>
                  <a:schemeClr val="tx1"/>
                </a:solidFill>
                <a:latin typeface="+mn-lt"/>
                <a:ea typeface="+mn-ea"/>
                <a:cs typeface="+mn-cs"/>
              </a:defRPr>
            </a:lvl1pPr>
            <a:lvl2pPr marL="201613" indent="-201613" algn="l" defTabSz="914400" rtl="0" eaLnBrk="1" latinLnBrk="0" hangingPunct="1">
              <a:lnSpc>
                <a:spcPct val="112000"/>
              </a:lnSpc>
              <a:spcBef>
                <a:spcPts val="800"/>
              </a:spcBef>
              <a:spcAft>
                <a:spcPts val="600"/>
              </a:spcAft>
              <a:buClr>
                <a:schemeClr val="accent2"/>
              </a:buClr>
              <a:buFont typeface="Wingdings" pitchFamily="2" charset="2"/>
              <a:buChar char="n"/>
              <a:defRPr sz="1500" kern="1200">
                <a:solidFill>
                  <a:schemeClr val="tx1"/>
                </a:solidFill>
                <a:latin typeface="+mn-lt"/>
                <a:ea typeface="+mn-ea"/>
                <a:cs typeface="+mn-cs"/>
              </a:defRPr>
            </a:lvl2pPr>
            <a:lvl3pPr marL="201613" indent="-201613" algn="l" defTabSz="914400" rtl="0" eaLnBrk="1" latinLnBrk="0" hangingPunct="1">
              <a:lnSpc>
                <a:spcPct val="112000"/>
              </a:lnSpc>
              <a:spcBef>
                <a:spcPts val="800"/>
              </a:spcBef>
              <a:spcAft>
                <a:spcPts val="600"/>
              </a:spcAft>
              <a:buClr>
                <a:schemeClr val="accent3"/>
              </a:buClr>
              <a:buFont typeface="Wingdings" pitchFamily="2" charset="2"/>
              <a:buChar char="n"/>
              <a:defRPr sz="1500" kern="1200">
                <a:solidFill>
                  <a:schemeClr val="tx1"/>
                </a:solidFill>
                <a:latin typeface="+mn-lt"/>
                <a:ea typeface="+mn-ea"/>
                <a:cs typeface="+mn-cs"/>
              </a:defRPr>
            </a:lvl3pPr>
            <a:lvl4pPr marL="447675" indent="-255588" algn="l" defTabSz="914400" rtl="0" eaLnBrk="1" latinLnBrk="0" hangingPunct="1">
              <a:lnSpc>
                <a:spcPct val="110000"/>
              </a:lnSpc>
              <a:spcBef>
                <a:spcPts val="0"/>
              </a:spcBef>
              <a:buFont typeface="Arial" pitchFamily="34" charset="0"/>
              <a:buChar char="—"/>
              <a:defRPr sz="1300" kern="1200">
                <a:solidFill>
                  <a:schemeClr val="tx1"/>
                </a:solidFill>
                <a:latin typeface="+mn-lt"/>
                <a:ea typeface="+mn-ea"/>
                <a:cs typeface="+mn-cs"/>
              </a:defRPr>
            </a:lvl4pPr>
            <a:lvl5pPr marL="361950" indent="-171450" algn="l" defTabSz="914400" rtl="0" eaLnBrk="1" latinLnBrk="0" hangingPunct="1">
              <a:spcBef>
                <a:spcPts val="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1600" dirty="0" smtClean="0"/>
              <a:t>Disclaimer</a:t>
            </a:r>
            <a:r>
              <a:rPr lang="en-US" sz="1600" dirty="0"/>
              <a:t>. The views and opinions expressed by </a:t>
            </a:r>
            <a:r>
              <a:rPr lang="en-US" sz="1600" dirty="0" err="1" smtClean="0"/>
              <a:t>Viridity</a:t>
            </a:r>
            <a:r>
              <a:rPr lang="en-US" sz="1600" dirty="0" smtClean="0"/>
              <a:t> Energy are </a:t>
            </a:r>
            <a:r>
              <a:rPr lang="en-US" sz="1600" dirty="0"/>
              <a:t>for informational purposes only. No reliance may be placed on such information and GDF SUEZ makes no representation as to accuracy, completeness, suitability, or validity of any information therein. In no event shall GDF SUEZ or its directors, principals, agents, employees or representatives be liable for any loss or damage whatsoever arising out of the use such information.</a:t>
            </a:r>
          </a:p>
        </p:txBody>
      </p:sp>
    </p:spTree>
    <p:extLst>
      <p:ext uri="{BB962C8B-B14F-4D97-AF65-F5344CB8AC3E}">
        <p14:creationId xmlns:p14="http://schemas.microsoft.com/office/powerpoint/2010/main" val="292848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04800"/>
            <a:ext cx="7434000" cy="685800"/>
          </a:xfrm>
        </p:spPr>
        <p:txBody>
          <a:bodyPr/>
          <a:lstStyle/>
          <a:p>
            <a:r>
              <a:rPr lang="en-US" sz="2400" dirty="0" smtClean="0"/>
              <a:t>Need More Specifics?</a:t>
            </a:r>
            <a:endParaRPr lang="en-US" sz="2400" dirty="0"/>
          </a:p>
        </p:txBody>
      </p:sp>
      <p:sp>
        <p:nvSpPr>
          <p:cNvPr id="5" name="Content Placeholder 4"/>
          <p:cNvSpPr>
            <a:spLocks noGrp="1"/>
          </p:cNvSpPr>
          <p:nvPr>
            <p:ph idx="1"/>
          </p:nvPr>
        </p:nvSpPr>
        <p:spPr>
          <a:xfrm>
            <a:off x="609600" y="1230935"/>
            <a:ext cx="5029200" cy="2743200"/>
          </a:xfrm>
          <a:solidFill>
            <a:schemeClr val="bg1"/>
          </a:solidFill>
          <a:ln w="76200" cmpd="thickThin">
            <a:solidFill>
              <a:schemeClr val="accent2">
                <a:lumMod val="50000"/>
              </a:schemeClr>
            </a:solidFill>
          </a:ln>
        </p:spPr>
        <p:txBody>
          <a:bodyPr lIns="91440" tIns="91440" rIns="91440" bIns="91440">
            <a:noAutofit/>
          </a:bodyPr>
          <a:lstStyle/>
          <a:p>
            <a:pPr>
              <a:spcBef>
                <a:spcPts val="0"/>
              </a:spcBef>
            </a:pPr>
            <a:r>
              <a:rPr lang="en-US" sz="1600" dirty="0" smtClean="0"/>
              <a:t>20MW total load with 4-6MW controllable load</a:t>
            </a:r>
          </a:p>
          <a:p>
            <a:pPr>
              <a:spcBef>
                <a:spcPts val="0"/>
              </a:spcBef>
            </a:pPr>
            <a:r>
              <a:rPr lang="en-US" sz="1600" dirty="0" smtClean="0"/>
              <a:t>2 NG generators with bad heat rates</a:t>
            </a:r>
          </a:p>
          <a:p>
            <a:pPr>
              <a:spcBef>
                <a:spcPts val="0"/>
              </a:spcBef>
            </a:pPr>
            <a:r>
              <a:rPr lang="en-US" sz="1600" dirty="0" smtClean="0"/>
              <a:t>Additional 6MW emergency permitted diesel generators</a:t>
            </a:r>
          </a:p>
          <a:p>
            <a:pPr>
              <a:spcBef>
                <a:spcPts val="0"/>
              </a:spcBef>
            </a:pPr>
            <a:r>
              <a:rPr lang="en-US" sz="1600" dirty="0" smtClean="0"/>
              <a:t>Historic load monetization value: $250,000 from DR</a:t>
            </a:r>
          </a:p>
          <a:p>
            <a:pPr>
              <a:spcBef>
                <a:spcPts val="0"/>
              </a:spcBef>
            </a:pPr>
            <a:r>
              <a:rPr lang="en-US" sz="1600" dirty="0" smtClean="0"/>
              <a:t>Estimated annual optimized load monetization value without material changes in operations: $600,000-$1.2M</a:t>
            </a:r>
          </a:p>
        </p:txBody>
      </p:sp>
      <p:sp>
        <p:nvSpPr>
          <p:cNvPr id="6" name="Content Placeholder 4"/>
          <p:cNvSpPr txBox="1">
            <a:spLocks/>
          </p:cNvSpPr>
          <p:nvPr/>
        </p:nvSpPr>
        <p:spPr>
          <a:xfrm>
            <a:off x="990600" y="762000"/>
            <a:ext cx="3832411" cy="3874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75180A"/>
              </a:buClr>
              <a:buFont typeface="Arial"/>
              <a:buChar char="•"/>
              <a:defRPr sz="2200" kern="1200">
                <a:solidFill>
                  <a:schemeClr val="tx1"/>
                </a:solidFill>
                <a:latin typeface="Helvetica"/>
                <a:ea typeface="+mn-ea"/>
                <a:cs typeface="Helvetica"/>
              </a:defRPr>
            </a:lvl1pPr>
            <a:lvl2pPr marL="742950" indent="-285750" algn="l" defTabSz="457200" rtl="0" eaLnBrk="1" latinLnBrk="0" hangingPunct="1">
              <a:spcBef>
                <a:spcPct val="20000"/>
              </a:spcBef>
              <a:buClr>
                <a:srgbClr val="75180A"/>
              </a:buClr>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Clr>
                <a:srgbClr val="75180A"/>
              </a:buClr>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Clr>
                <a:srgbClr val="75180A"/>
              </a:buClr>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Clr>
                <a:srgbClr val="75180A"/>
              </a:buClr>
              <a:buFont typeface="Arial"/>
              <a:buChar char="•"/>
              <a:defRPr sz="1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dirty="0" smtClean="0">
                <a:latin typeface="+mn-lt"/>
              </a:rPr>
              <a:t>A couple of examples:</a:t>
            </a:r>
          </a:p>
        </p:txBody>
      </p:sp>
      <p:sp>
        <p:nvSpPr>
          <p:cNvPr id="7" name="Content Placeholder 4"/>
          <p:cNvSpPr txBox="1">
            <a:spLocks/>
          </p:cNvSpPr>
          <p:nvPr/>
        </p:nvSpPr>
        <p:spPr>
          <a:xfrm>
            <a:off x="2286000" y="4038600"/>
            <a:ext cx="5001768" cy="2362586"/>
          </a:xfrm>
          <a:prstGeom prst="rect">
            <a:avLst/>
          </a:prstGeom>
          <a:solidFill>
            <a:schemeClr val="bg1"/>
          </a:solidFill>
          <a:ln w="76200" cmpd="thickThin">
            <a:solidFill>
              <a:schemeClr val="accent2">
                <a:lumMod val="50000"/>
              </a:schemeClr>
            </a:solidFill>
          </a:ln>
        </p:spPr>
        <p:txBody>
          <a:bodyPr vert="horz" lIns="91440" tIns="91440" rIns="91440" bIns="91440" rtlCol="0">
            <a:normAutofit/>
          </a:bodyPr>
          <a:lstStyle>
            <a:lvl1pPr marL="228600" indent="-228600">
              <a:spcBef>
                <a:spcPct val="20000"/>
              </a:spcBef>
              <a:buClr>
                <a:srgbClr val="75180A"/>
              </a:buClr>
              <a:buFont typeface="Arial"/>
              <a:buChar char="•"/>
              <a:defRPr sz="2400">
                <a:latin typeface="Helvetica"/>
                <a:cs typeface="Helvetica"/>
              </a:defRPr>
            </a:lvl1pPr>
            <a:lvl2pPr marL="742950" indent="-285750">
              <a:spcBef>
                <a:spcPct val="20000"/>
              </a:spcBef>
              <a:buClr>
                <a:srgbClr val="75180A"/>
              </a:buClr>
              <a:buFont typeface="Arial"/>
              <a:buChar char="•"/>
              <a:defRPr sz="2000">
                <a:latin typeface="Helvetica"/>
                <a:cs typeface="Helvetica"/>
              </a:defRPr>
            </a:lvl2pPr>
            <a:lvl3pPr marL="1143000" indent="-228600">
              <a:spcBef>
                <a:spcPct val="20000"/>
              </a:spcBef>
              <a:buClr>
                <a:srgbClr val="75180A"/>
              </a:buClr>
              <a:buFont typeface="Arial"/>
              <a:buChar char="•"/>
              <a:defRPr>
                <a:latin typeface="Helvetica"/>
                <a:cs typeface="Helvetica"/>
              </a:defRPr>
            </a:lvl3pPr>
            <a:lvl4pPr marL="1600200" indent="-228600">
              <a:spcBef>
                <a:spcPct val="20000"/>
              </a:spcBef>
              <a:buClr>
                <a:srgbClr val="75180A"/>
              </a:buClr>
              <a:buFont typeface="Arial"/>
              <a:buChar char="•"/>
              <a:defRPr sz="1600">
                <a:latin typeface="Helvetica"/>
                <a:cs typeface="Helvetica"/>
              </a:defRPr>
            </a:lvl4pPr>
            <a:lvl5pPr marL="2057400" indent="-228600">
              <a:spcBef>
                <a:spcPct val="20000"/>
              </a:spcBef>
              <a:buClr>
                <a:srgbClr val="75180A"/>
              </a:buClr>
              <a:buFont typeface="Arial"/>
              <a:buChar char="•"/>
              <a:defRPr sz="1400">
                <a:latin typeface="Helvetica"/>
                <a:cs typeface="Helvetic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buFont typeface="Wingdings" panose="05000000000000000000" pitchFamily="2" charset="2"/>
              <a:buChar char="n"/>
            </a:pPr>
            <a:r>
              <a:rPr lang="en-US" sz="1600" dirty="0">
                <a:latin typeface="+mn-lt"/>
              </a:rPr>
              <a:t>Combination commercial building and research lab with 4MW total load</a:t>
            </a:r>
          </a:p>
          <a:p>
            <a:pPr>
              <a:buFont typeface="Wingdings" panose="05000000000000000000" pitchFamily="2" charset="2"/>
              <a:buChar char="n"/>
            </a:pPr>
            <a:r>
              <a:rPr lang="en-US" sz="1600" dirty="0">
                <a:latin typeface="+mn-lt"/>
              </a:rPr>
              <a:t>300kw load reduction</a:t>
            </a:r>
          </a:p>
          <a:p>
            <a:pPr>
              <a:buFont typeface="Wingdings" panose="05000000000000000000" pitchFamily="2" charset="2"/>
              <a:buChar char="n"/>
            </a:pPr>
            <a:r>
              <a:rPr lang="en-US" sz="1600" dirty="0">
                <a:latin typeface="+mn-lt"/>
              </a:rPr>
              <a:t>1.5MW back up generator</a:t>
            </a:r>
          </a:p>
          <a:p>
            <a:pPr>
              <a:buFont typeface="Wingdings" panose="05000000000000000000" pitchFamily="2" charset="2"/>
              <a:buChar char="n"/>
            </a:pPr>
            <a:r>
              <a:rPr lang="en-US" sz="1600" dirty="0">
                <a:latin typeface="+mn-lt"/>
              </a:rPr>
              <a:t>Estimated annual optimized value of load monetization without material changes in operations: $200,000-$350,000</a:t>
            </a:r>
          </a:p>
          <a:p>
            <a:endParaRPr lang="en-US" dirty="0">
              <a:latin typeface="+mn-lt"/>
            </a:endParaRPr>
          </a:p>
        </p:txBody>
      </p:sp>
      <p:sp>
        <p:nvSpPr>
          <p:cNvPr id="8" name="Content Placeholder 4"/>
          <p:cNvSpPr txBox="1">
            <a:spLocks/>
          </p:cNvSpPr>
          <p:nvPr/>
        </p:nvSpPr>
        <p:spPr>
          <a:xfrm>
            <a:off x="5791200" y="1452748"/>
            <a:ext cx="3175679" cy="19000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75180A"/>
              </a:buClr>
              <a:buFont typeface="Arial"/>
              <a:buChar char="•"/>
              <a:defRPr sz="2200" kern="1200">
                <a:solidFill>
                  <a:schemeClr val="tx1"/>
                </a:solidFill>
                <a:latin typeface="Helvetica"/>
                <a:ea typeface="+mn-ea"/>
                <a:cs typeface="Helvetica"/>
              </a:defRPr>
            </a:lvl1pPr>
            <a:lvl2pPr marL="742950" indent="-285750" algn="l" defTabSz="457200" rtl="0" eaLnBrk="1" latinLnBrk="0" hangingPunct="1">
              <a:spcBef>
                <a:spcPct val="20000"/>
              </a:spcBef>
              <a:buClr>
                <a:srgbClr val="75180A"/>
              </a:buClr>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Clr>
                <a:srgbClr val="75180A"/>
              </a:buClr>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Clr>
                <a:srgbClr val="75180A"/>
              </a:buClr>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Clr>
                <a:srgbClr val="75180A"/>
              </a:buClr>
              <a:buFont typeface="Arial"/>
              <a:buChar char="•"/>
              <a:defRPr sz="1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solidFill>
                  <a:srgbClr val="403387"/>
                </a:solidFill>
                <a:latin typeface="+mn-lt"/>
              </a:rPr>
              <a:t>Results based on applying a combination of ERCOT and utility based DR programs and market based structures that monetize load in RT and DA markets. </a:t>
            </a:r>
            <a:endParaRPr lang="en-US" sz="1800" b="1" dirty="0">
              <a:solidFill>
                <a:srgbClr val="403387"/>
              </a:solidFill>
              <a:latin typeface="+mn-lt"/>
            </a:endParaRPr>
          </a:p>
        </p:txBody>
      </p:sp>
    </p:spTree>
    <p:extLst>
      <p:ext uri="{BB962C8B-B14F-4D97-AF65-F5344CB8AC3E}">
        <p14:creationId xmlns:p14="http://schemas.microsoft.com/office/powerpoint/2010/main" val="201821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2000" y="304800"/>
            <a:ext cx="7434000" cy="453518"/>
          </a:xfrm>
        </p:spPr>
        <p:txBody>
          <a:bodyPr/>
          <a:lstStyle/>
          <a:p>
            <a:r>
              <a:rPr lang="en-US" sz="2400" dirty="0" smtClean="0"/>
              <a:t>Great!! How??!!!</a:t>
            </a:r>
            <a:endParaRPr lang="en-US" sz="2400" dirty="0"/>
          </a:p>
        </p:txBody>
      </p:sp>
      <p:sp>
        <p:nvSpPr>
          <p:cNvPr id="5" name="Content Placeholder 4"/>
          <p:cNvSpPr>
            <a:spLocks noGrp="1"/>
          </p:cNvSpPr>
          <p:nvPr>
            <p:ph idx="1"/>
          </p:nvPr>
        </p:nvSpPr>
        <p:spPr>
          <a:xfrm>
            <a:off x="838200" y="1085945"/>
            <a:ext cx="8189259" cy="3714655"/>
          </a:xfrm>
        </p:spPr>
        <p:txBody>
          <a:bodyPr>
            <a:noAutofit/>
          </a:bodyPr>
          <a:lstStyle/>
          <a:p>
            <a:pPr marL="287338" indent="-287338">
              <a:lnSpc>
                <a:spcPct val="90000"/>
              </a:lnSpc>
              <a:spcBef>
                <a:spcPts val="0"/>
              </a:spcBef>
              <a:spcAft>
                <a:spcPts val="600"/>
              </a:spcAft>
            </a:pPr>
            <a:r>
              <a:rPr lang="en-US" sz="2000" dirty="0" smtClean="0"/>
              <a:t>Each end user is different</a:t>
            </a:r>
          </a:p>
          <a:p>
            <a:pPr marL="287338" indent="-287338">
              <a:lnSpc>
                <a:spcPct val="90000"/>
              </a:lnSpc>
              <a:spcBef>
                <a:spcPts val="0"/>
              </a:spcBef>
              <a:spcAft>
                <a:spcPts val="600"/>
              </a:spcAft>
            </a:pPr>
            <a:r>
              <a:rPr lang="en-US" sz="2000" dirty="0" smtClean="0"/>
              <a:t>Each answer is different for each end user</a:t>
            </a:r>
          </a:p>
          <a:p>
            <a:pPr marL="287338" indent="-287338">
              <a:lnSpc>
                <a:spcPct val="90000"/>
              </a:lnSpc>
              <a:spcBef>
                <a:spcPts val="0"/>
              </a:spcBef>
              <a:spcAft>
                <a:spcPts val="600"/>
              </a:spcAft>
            </a:pPr>
            <a:r>
              <a:rPr lang="en-US" sz="2000" dirty="0" smtClean="0"/>
              <a:t>The common thread is the willingness to explore the art of the possible with the right team to help identify and navigate the options</a:t>
            </a:r>
          </a:p>
          <a:p>
            <a:pPr marL="287338" indent="-287338">
              <a:lnSpc>
                <a:spcPct val="90000"/>
              </a:lnSpc>
              <a:spcBef>
                <a:spcPts val="0"/>
              </a:spcBef>
              <a:spcAft>
                <a:spcPts val="600"/>
              </a:spcAft>
            </a:pPr>
            <a:r>
              <a:rPr lang="en-US" sz="2000" dirty="0" smtClean="0"/>
              <a:t>GDF SUEZ brings the market tools</a:t>
            </a:r>
          </a:p>
          <a:p>
            <a:pPr marL="287338" indent="-287338">
              <a:lnSpc>
                <a:spcPct val="90000"/>
              </a:lnSpc>
              <a:spcBef>
                <a:spcPts val="0"/>
              </a:spcBef>
              <a:spcAft>
                <a:spcPts val="600"/>
              </a:spcAft>
            </a:pPr>
            <a:r>
              <a:rPr lang="en-US" sz="2000" dirty="0" smtClean="0"/>
              <a:t>Viridity Energy distills the complexity into a business focus by showing you a simple value for each hour of each day of each month</a:t>
            </a:r>
          </a:p>
          <a:p>
            <a:pPr marL="519113" lvl="1" indent="-231775">
              <a:lnSpc>
                <a:spcPct val="90000"/>
              </a:lnSpc>
              <a:spcBef>
                <a:spcPts val="0"/>
              </a:spcBef>
              <a:tabLst>
                <a:tab pos="627063" algn="l"/>
              </a:tabLst>
            </a:pPr>
            <a:r>
              <a:rPr lang="en-US" sz="1800" dirty="0" smtClean="0"/>
              <a:t>Is </a:t>
            </a:r>
            <a:r>
              <a:rPr lang="en-US" sz="1800" dirty="0"/>
              <a:t>$2,000 enough to do something? Is $15,000 enough to do </a:t>
            </a:r>
            <a:r>
              <a:rPr lang="en-US" sz="1800" dirty="0" smtClean="0"/>
              <a:t>something else? </a:t>
            </a:r>
            <a:r>
              <a:rPr lang="en-US" sz="1800" dirty="0"/>
              <a:t>You can now decide </a:t>
            </a:r>
            <a:r>
              <a:rPr lang="en-US" sz="1800" dirty="0" smtClean="0"/>
              <a:t>based on what is best for your business</a:t>
            </a:r>
            <a:endParaRPr lang="en-US" sz="1800" dirty="0"/>
          </a:p>
        </p:txBody>
      </p:sp>
      <p:sp>
        <p:nvSpPr>
          <p:cNvPr id="7" name="TextBox 6"/>
          <p:cNvSpPr txBox="1"/>
          <p:nvPr/>
        </p:nvSpPr>
        <p:spPr>
          <a:xfrm>
            <a:off x="1219200" y="4313128"/>
            <a:ext cx="7086600" cy="1554272"/>
          </a:xfrm>
          <a:prstGeom prst="rect">
            <a:avLst/>
          </a:prstGeom>
          <a:solidFill>
            <a:schemeClr val="accent5">
              <a:lumMod val="20000"/>
              <a:lumOff val="80000"/>
            </a:schemeClr>
          </a:solidFill>
          <a:effectLst>
            <a:glow rad="101600">
              <a:schemeClr val="accent5">
                <a:lumMod val="60000"/>
                <a:lumOff val="40000"/>
                <a:alpha val="75000"/>
              </a:schemeClr>
            </a:glow>
          </a:effectLst>
        </p:spPr>
        <p:txBody>
          <a:bodyPr wrap="square" rtlCol="0">
            <a:spAutoFit/>
          </a:bodyPr>
          <a:lstStyle/>
          <a:p>
            <a:pPr algn="ctr">
              <a:spcAft>
                <a:spcPts val="600"/>
              </a:spcAft>
            </a:pPr>
            <a:r>
              <a:rPr lang="en-US" b="1" dirty="0">
                <a:solidFill>
                  <a:schemeClr val="accent5">
                    <a:lumMod val="50000"/>
                  </a:schemeClr>
                </a:solidFill>
                <a:latin typeface="Helvetica" pitchFamily="34" charset="0"/>
                <a:cs typeface="Helvetica" pitchFamily="34" charset="0"/>
              </a:rPr>
              <a:t>Be willing to take control and provide yourself with the right tool </a:t>
            </a:r>
            <a:r>
              <a:rPr lang="en-US" b="1" dirty="0" smtClean="0">
                <a:solidFill>
                  <a:schemeClr val="accent5">
                    <a:lumMod val="50000"/>
                  </a:schemeClr>
                </a:solidFill>
                <a:latin typeface="Helvetica" pitchFamily="34" charset="0"/>
                <a:cs typeface="Helvetica" pitchFamily="34" charset="0"/>
              </a:rPr>
              <a:t>box </a:t>
            </a:r>
            <a:endParaRPr lang="en-US" b="1" dirty="0">
              <a:solidFill>
                <a:schemeClr val="accent5">
                  <a:lumMod val="50000"/>
                </a:schemeClr>
              </a:solidFill>
              <a:latin typeface="Helvetica" pitchFamily="34" charset="0"/>
              <a:cs typeface="Helvetica" pitchFamily="34" charset="0"/>
            </a:endParaRPr>
          </a:p>
          <a:p>
            <a:pPr algn="ctr">
              <a:spcAft>
                <a:spcPts val="600"/>
              </a:spcAft>
            </a:pPr>
            <a:r>
              <a:rPr lang="en-US" b="1" dirty="0" smtClean="0">
                <a:solidFill>
                  <a:schemeClr val="accent5">
                    <a:lumMod val="50000"/>
                  </a:schemeClr>
                </a:solidFill>
                <a:latin typeface="Helvetica" pitchFamily="34" charset="0"/>
                <a:cs typeface="Helvetica" pitchFamily="34" charset="0"/>
              </a:rPr>
              <a:t>GDF is already moving toward a broader solution orientation to help you get there, </a:t>
            </a:r>
            <a:r>
              <a:rPr lang="en-US" b="1" dirty="0">
                <a:solidFill>
                  <a:schemeClr val="accent5">
                    <a:lumMod val="50000"/>
                  </a:schemeClr>
                </a:solidFill>
                <a:latin typeface="Helvetica" pitchFamily="34" charset="0"/>
                <a:cs typeface="Helvetica" pitchFamily="34" charset="0"/>
              </a:rPr>
              <a:t>let them use their tools to find the right answer for your </a:t>
            </a:r>
            <a:r>
              <a:rPr lang="en-US" b="1" dirty="0" smtClean="0">
                <a:solidFill>
                  <a:schemeClr val="accent5">
                    <a:lumMod val="50000"/>
                  </a:schemeClr>
                </a:solidFill>
                <a:latin typeface="Helvetica" pitchFamily="34" charset="0"/>
                <a:cs typeface="Helvetica" pitchFamily="34" charset="0"/>
              </a:rPr>
              <a:t>business</a:t>
            </a:r>
            <a:endParaRPr lang="en-US" b="1" dirty="0">
              <a:solidFill>
                <a:schemeClr val="accent5">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306669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6200"/>
            <a:ext cx="6400131" cy="838200"/>
          </a:xfrm>
          <a:prstGeom prst="rect">
            <a:avLst/>
          </a:prstGeom>
          <a:noFill/>
          <a:ln w="9525">
            <a:noFill/>
            <a:miter lim="800000"/>
            <a:headEnd/>
            <a:tailEnd/>
          </a:ln>
        </p:spPr>
        <p:txBody>
          <a:bodyPr/>
          <a:lstStyle>
            <a:lvl1pPr marL="0" marR="0" lvl="0" indent="0" algn="l" defTabSz="457200" rtl="0" fontAlgn="auto" hangingPunct="1">
              <a:lnSpc>
                <a:spcPct val="100000"/>
              </a:lnSpc>
              <a:spcBef>
                <a:spcPts val="0"/>
              </a:spcBef>
              <a:spcAft>
                <a:spcPts val="0"/>
              </a:spcAft>
              <a:buNone/>
              <a:tabLst/>
              <a:defRPr lang="en-US" sz="2000" b="1" i="0" u="none" strike="noStrike" kern="1200" cap="none" spc="0" baseline="0">
                <a:solidFill>
                  <a:srgbClr val="000000"/>
                </a:solidFill>
                <a:uFillTx/>
                <a:latin typeface="Trebuchet MS"/>
                <a:cs typeface="Trebuchet MS"/>
              </a:defRPr>
            </a:lvl1pPr>
          </a:lstStyle>
          <a:p>
            <a:pPr>
              <a:defRPr/>
            </a:pPr>
            <a:r>
              <a:rPr lang="en-US" sz="2400" dirty="0" smtClean="0">
                <a:solidFill>
                  <a:srgbClr val="403387"/>
                </a:solidFill>
                <a:latin typeface="+mj-lt"/>
              </a:rPr>
              <a:t>Annual Peak Management Service </a:t>
            </a:r>
            <a:endParaRPr lang="en-US" sz="2400" dirty="0">
              <a:solidFill>
                <a:srgbClr val="403387"/>
              </a:solidFill>
              <a:latin typeface="+mj-lt"/>
            </a:endParaRPr>
          </a:p>
        </p:txBody>
      </p:sp>
      <p:sp>
        <p:nvSpPr>
          <p:cNvPr id="6" name="Slide Number Placeholder 5"/>
          <p:cNvSpPr>
            <a:spLocks noGrp="1"/>
          </p:cNvSpPr>
          <p:nvPr>
            <p:ph type="sldNum" sz="quarter" idx="8"/>
          </p:nvPr>
        </p:nvSpPr>
        <p:spPr>
          <a:xfrm>
            <a:off x="7619997" y="6675742"/>
            <a:ext cx="1066803" cy="168277"/>
          </a:xfrm>
        </p:spPr>
        <p:txBody>
          <a:bodyPr/>
          <a:lstStyle/>
          <a:p>
            <a:fld id="{90C42B4E-CB2F-4423-96C6-D8BF79F3C921}" type="slidenum">
              <a:rPr lang="en-US" smtClean="0"/>
              <a:pPr/>
              <a:t>22</a:t>
            </a:fld>
            <a:endParaRPr lang="en-US" dirty="0"/>
          </a:p>
        </p:txBody>
      </p:sp>
      <p:pic>
        <p:nvPicPr>
          <p:cNvPr id="13" name="Picture 12"/>
          <p:cNvPicPr>
            <a:picLocks noChangeAspect="1"/>
          </p:cNvPicPr>
          <p:nvPr/>
        </p:nvPicPr>
        <p:blipFill>
          <a:blip r:embed="rId3"/>
          <a:stretch>
            <a:fillRect/>
          </a:stretch>
        </p:blipFill>
        <p:spPr>
          <a:xfrm>
            <a:off x="3034477" y="990600"/>
            <a:ext cx="5957123" cy="4584510"/>
          </a:xfrm>
          <a:prstGeom prst="rect">
            <a:avLst/>
          </a:prstGeom>
          <a:ln>
            <a:solidFill>
              <a:schemeClr val="accent6">
                <a:lumMod val="50000"/>
              </a:schemeClr>
            </a:solidFill>
          </a:ln>
        </p:spPr>
      </p:pic>
      <p:sp>
        <p:nvSpPr>
          <p:cNvPr id="7" name="Content Placeholder 2"/>
          <p:cNvSpPr txBox="1">
            <a:spLocks/>
          </p:cNvSpPr>
          <p:nvPr/>
        </p:nvSpPr>
        <p:spPr>
          <a:xfrm>
            <a:off x="533400" y="1066799"/>
            <a:ext cx="2359925" cy="4495801"/>
          </a:xfrm>
          <a:prstGeom prst="rect">
            <a:avLst/>
          </a:prstGeom>
          <a:ln w="25400">
            <a:solidFill>
              <a:schemeClr val="accent3">
                <a:lumMod val="50000"/>
              </a:schemeClr>
            </a:solidFill>
          </a:ln>
        </p:spPr>
        <p:txBody>
          <a:bodyPr/>
          <a:lstStyle>
            <a:lvl1pPr marL="342900" marR="0" lvl="0" indent="-342900" algn="l" defTabSz="457200" rtl="0" fontAlgn="auto" hangingPunct="1">
              <a:lnSpc>
                <a:spcPct val="100000"/>
              </a:lnSpc>
              <a:spcBef>
                <a:spcPts val="400"/>
              </a:spcBef>
              <a:spcAft>
                <a:spcPts val="0"/>
              </a:spcAft>
              <a:buClr>
                <a:srgbClr val="4D8704"/>
              </a:buClr>
              <a:buSzPct val="100000"/>
              <a:buFont typeface="Arial"/>
              <a:buChar char="•"/>
              <a:tabLst/>
              <a:defRPr lang="en-US" sz="1800" b="0" i="0" u="none" strike="noStrike" kern="1200" cap="none" spc="0" baseline="0">
                <a:solidFill>
                  <a:srgbClr val="000000"/>
                </a:solidFill>
                <a:uFillTx/>
                <a:latin typeface="Trebuchet MS"/>
                <a:cs typeface="Trebuchet MS"/>
              </a:defRPr>
            </a:lvl1pPr>
            <a:lvl2pPr marL="742950" marR="0" lvl="1" indent="-285750" algn="l" defTabSz="457200" rtl="0" fontAlgn="auto" hangingPunct="1">
              <a:lnSpc>
                <a:spcPct val="100000"/>
              </a:lnSpc>
              <a:spcBef>
                <a:spcPts val="400"/>
              </a:spcBef>
              <a:spcAft>
                <a:spcPts val="0"/>
              </a:spcAft>
              <a:buClr>
                <a:srgbClr val="4D8704"/>
              </a:buClr>
              <a:buSzPct val="100000"/>
              <a:buFont typeface="Arial"/>
              <a:buChar char="•"/>
              <a:tabLst/>
              <a:defRPr lang="en-US" sz="1600" b="0" i="0" u="none" strike="noStrike" kern="1200" cap="none" spc="0" baseline="0">
                <a:solidFill>
                  <a:srgbClr val="000000"/>
                </a:solidFill>
                <a:uFillTx/>
                <a:latin typeface="Trebuchet MS"/>
                <a:cs typeface="Trebuchet MS"/>
              </a:defRPr>
            </a:lvl2pPr>
            <a:lvl3pPr marL="1143000" marR="0" lvl="2" indent="-228600" algn="l" defTabSz="457200" rtl="0" fontAlgn="auto" hangingPunct="1">
              <a:lnSpc>
                <a:spcPct val="100000"/>
              </a:lnSpc>
              <a:spcBef>
                <a:spcPts val="300"/>
              </a:spcBef>
              <a:spcAft>
                <a:spcPts val="0"/>
              </a:spcAft>
              <a:buClr>
                <a:srgbClr val="4D8704"/>
              </a:buClr>
              <a:buSzPct val="100000"/>
              <a:buFont typeface="Arial"/>
              <a:buChar char="•"/>
              <a:tabLst/>
              <a:defRPr lang="en-US" sz="1400" b="0" i="0" u="none" strike="noStrike" kern="1200" cap="none" spc="0" baseline="0">
                <a:solidFill>
                  <a:srgbClr val="000000"/>
                </a:solidFill>
                <a:uFillTx/>
                <a:latin typeface="Trebuchet MS"/>
                <a:cs typeface="Trebuchet MS"/>
              </a:defRPr>
            </a:lvl3pPr>
            <a:lvl4pPr marL="1600200" marR="0" lvl="3" indent="-228600" algn="l" defTabSz="457200" rtl="0" fontAlgn="auto" hangingPunct="1">
              <a:lnSpc>
                <a:spcPct val="100000"/>
              </a:lnSpc>
              <a:spcBef>
                <a:spcPts val="300"/>
              </a:spcBef>
              <a:spcAft>
                <a:spcPts val="0"/>
              </a:spcAft>
              <a:buClr>
                <a:srgbClr val="4D8704"/>
              </a:buClr>
              <a:buSzPct val="100000"/>
              <a:buFont typeface="Arial"/>
              <a:buChar char="•"/>
              <a:tabLst/>
              <a:defRPr lang="en-US" sz="1200" b="0" i="0" u="none" strike="noStrike" kern="1200" cap="none" spc="0" baseline="0">
                <a:solidFill>
                  <a:srgbClr val="000000"/>
                </a:solidFill>
                <a:uFillTx/>
                <a:latin typeface="Trebuchet MS"/>
                <a:cs typeface="Trebuchet MS"/>
              </a:defRPr>
            </a:lvl4pPr>
            <a:lvl5pPr marL="2057400" marR="0" lvl="4" indent="-228600" algn="l" defTabSz="457200" rtl="0" fontAlgn="auto" hangingPunct="1">
              <a:lnSpc>
                <a:spcPct val="100000"/>
              </a:lnSpc>
              <a:spcBef>
                <a:spcPts val="300"/>
              </a:spcBef>
              <a:spcAft>
                <a:spcPts val="0"/>
              </a:spcAft>
              <a:buClr>
                <a:srgbClr val="4D8704"/>
              </a:buClr>
              <a:buSzPct val="100000"/>
              <a:buFont typeface="Arial"/>
              <a:buChar char="•"/>
              <a:tabLst/>
              <a:defRPr lang="en-US" sz="1050" b="0" i="0" u="none" strike="noStrike" kern="1200" cap="none" spc="0" baseline="0">
                <a:solidFill>
                  <a:srgbClr val="000000"/>
                </a:solidFill>
                <a:uFillTx/>
                <a:latin typeface="Trebuchet MS"/>
                <a:cs typeface="Trebuchet MS"/>
              </a:defRPr>
            </a:lvl5pPr>
          </a:lstStyle>
          <a:p>
            <a:pPr marL="0" indent="0">
              <a:buNone/>
            </a:pPr>
            <a:r>
              <a:rPr lang="en-US" dirty="0" smtClean="0"/>
              <a:t>Each day, customers can log into their current week forecast for insight into:</a:t>
            </a:r>
          </a:p>
          <a:p>
            <a:pPr marL="177800" indent="-177800">
              <a:buClr>
                <a:schemeClr val="accent1"/>
              </a:buClr>
            </a:pPr>
            <a:r>
              <a:rPr lang="en-US" sz="1600" dirty="0" smtClean="0"/>
              <a:t>Critical peak likelihood (low, medium, high)</a:t>
            </a:r>
          </a:p>
          <a:p>
            <a:pPr marL="177800" indent="-177800">
              <a:buClr>
                <a:schemeClr val="accent1"/>
              </a:buClr>
            </a:pPr>
            <a:r>
              <a:rPr lang="en-US" sz="1600" dirty="0" smtClean="0"/>
              <a:t>The recommended reduction start and end time (when applicable)</a:t>
            </a:r>
          </a:p>
          <a:p>
            <a:pPr marL="177800" indent="-177800">
              <a:buClr>
                <a:schemeClr val="accent1"/>
              </a:buClr>
            </a:pPr>
            <a:r>
              <a:rPr lang="en-US" sz="1600" dirty="0" smtClean="0"/>
              <a:t>The day’s forecasted peak load</a:t>
            </a:r>
          </a:p>
          <a:p>
            <a:pPr marL="177800" indent="-177800">
              <a:buClr>
                <a:schemeClr val="accent1"/>
              </a:buClr>
            </a:pPr>
            <a:r>
              <a:rPr lang="en-US" sz="1600" dirty="0" smtClean="0"/>
              <a:t>The day’s forecasted peak hour</a:t>
            </a:r>
          </a:p>
          <a:p>
            <a:pPr lvl="1"/>
            <a:endParaRPr lang="en-US" sz="1400" dirty="0" smtClean="0"/>
          </a:p>
          <a:p>
            <a:endParaRPr lang="en-US" sz="1400" dirty="0" smtClean="0"/>
          </a:p>
        </p:txBody>
      </p:sp>
    </p:spTree>
    <p:extLst>
      <p:ext uri="{BB962C8B-B14F-4D97-AF65-F5344CB8AC3E}">
        <p14:creationId xmlns:p14="http://schemas.microsoft.com/office/powerpoint/2010/main" val="19130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1056" y="76200"/>
            <a:ext cx="7688544" cy="685800"/>
          </a:xfrm>
          <a:prstGeom prst="rect">
            <a:avLst/>
          </a:prstGeom>
          <a:noFill/>
          <a:ln w="9525">
            <a:noFill/>
            <a:miter lim="800000"/>
            <a:headEnd/>
            <a:tailEnd/>
          </a:ln>
        </p:spPr>
        <p:txBody>
          <a:bodyPr/>
          <a:lstStyle>
            <a:lvl1pPr marL="0" marR="0" lvl="0" indent="0" algn="l" defTabSz="457200" rtl="0" fontAlgn="auto" hangingPunct="1">
              <a:lnSpc>
                <a:spcPct val="100000"/>
              </a:lnSpc>
              <a:spcBef>
                <a:spcPts val="0"/>
              </a:spcBef>
              <a:spcAft>
                <a:spcPts val="0"/>
              </a:spcAft>
              <a:buNone/>
              <a:tabLst/>
              <a:defRPr lang="en-US" sz="2000" b="1" i="0" u="none" strike="noStrike" kern="1200" cap="none" spc="0" baseline="0">
                <a:solidFill>
                  <a:srgbClr val="000000"/>
                </a:solidFill>
                <a:uFillTx/>
                <a:latin typeface="Trebuchet MS"/>
                <a:cs typeface="Trebuchet MS"/>
              </a:defRPr>
            </a:lvl1pPr>
          </a:lstStyle>
          <a:p>
            <a:r>
              <a:rPr sz="2400" dirty="0" smtClean="0">
                <a:solidFill>
                  <a:schemeClr val="accent2"/>
                </a:solidFill>
                <a:latin typeface="+mj-lt"/>
              </a:rPr>
              <a:t>Manage</a:t>
            </a:r>
            <a:r>
              <a:rPr sz="2400" dirty="0">
                <a:solidFill>
                  <a:schemeClr val="accent2"/>
                </a:solidFill>
                <a:latin typeface="+mj-lt"/>
              </a:rPr>
              <a:t>, </a:t>
            </a:r>
            <a:r>
              <a:rPr sz="2400" dirty="0" smtClean="0">
                <a:solidFill>
                  <a:schemeClr val="accent2"/>
                </a:solidFill>
                <a:latin typeface="+mj-lt"/>
              </a:rPr>
              <a:t>Execute, Validate Through Load Analytics</a:t>
            </a:r>
            <a:endParaRPr sz="2400" dirty="0">
              <a:solidFill>
                <a:schemeClr val="accent2"/>
              </a:solidFill>
              <a:latin typeface="+mj-lt"/>
            </a:endParaRPr>
          </a:p>
        </p:txBody>
      </p:sp>
      <p:sp>
        <p:nvSpPr>
          <p:cNvPr id="15" name="Oval 14"/>
          <p:cNvSpPr/>
          <p:nvPr/>
        </p:nvSpPr>
        <p:spPr>
          <a:xfrm>
            <a:off x="533400" y="762000"/>
            <a:ext cx="1008814" cy="1008814"/>
          </a:xfrm>
          <a:prstGeom prst="ellipse">
            <a:avLst/>
          </a:prstGeom>
          <a:noFill/>
          <a:ln w="63500">
            <a:gradFill flip="none" rotWithShape="1">
              <a:gsLst>
                <a:gs pos="0">
                  <a:schemeClr val="bg1">
                    <a:lumMod val="75000"/>
                  </a:schemeClr>
                </a:gs>
                <a:gs pos="100000">
                  <a:schemeClr val="accent3">
                    <a:lumMod val="60000"/>
                    <a:lumOff val="4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6" name="Rectangle 15"/>
          <p:cNvSpPr/>
          <p:nvPr/>
        </p:nvSpPr>
        <p:spPr>
          <a:xfrm>
            <a:off x="577821" y="990600"/>
            <a:ext cx="927628" cy="461665"/>
          </a:xfrm>
          <a:prstGeom prst="rect">
            <a:avLst/>
          </a:prstGeom>
        </p:spPr>
        <p:txBody>
          <a:bodyPr wrap="square" lIns="0" rIns="0">
            <a:spAutoFit/>
          </a:bodyPr>
          <a:lstStyle/>
          <a:p>
            <a:pPr algn="ctr"/>
            <a:r>
              <a:rPr lang="en-US" sz="1200" b="1" dirty="0" smtClean="0">
                <a:solidFill>
                  <a:prstClr val="black"/>
                </a:solidFill>
              </a:rPr>
              <a:t>Energy Monitoring</a:t>
            </a:r>
            <a:endParaRPr lang="en-US" sz="1200" b="1" dirty="0">
              <a:solidFill>
                <a:prstClr val="black"/>
              </a:solidFill>
            </a:endParaRPr>
          </a:p>
        </p:txBody>
      </p:sp>
      <p:sp>
        <p:nvSpPr>
          <p:cNvPr id="17" name="Oval 16"/>
          <p:cNvSpPr/>
          <p:nvPr/>
        </p:nvSpPr>
        <p:spPr>
          <a:xfrm>
            <a:off x="4806044" y="838200"/>
            <a:ext cx="1008814" cy="1008814"/>
          </a:xfrm>
          <a:prstGeom prst="ellipse">
            <a:avLst/>
          </a:prstGeom>
          <a:noFill/>
          <a:ln w="63500">
            <a:gradFill flip="none" rotWithShape="1">
              <a:gsLst>
                <a:gs pos="0">
                  <a:schemeClr val="bg1">
                    <a:lumMod val="75000"/>
                  </a:schemeClr>
                </a:gs>
                <a:gs pos="100000">
                  <a:schemeClr val="accent3">
                    <a:lumMod val="60000"/>
                    <a:lumOff val="4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 name="Rectangle 17"/>
          <p:cNvSpPr/>
          <p:nvPr/>
        </p:nvSpPr>
        <p:spPr>
          <a:xfrm>
            <a:off x="4925704" y="1019441"/>
            <a:ext cx="838200" cy="646331"/>
          </a:xfrm>
          <a:prstGeom prst="rect">
            <a:avLst/>
          </a:prstGeom>
        </p:spPr>
        <p:txBody>
          <a:bodyPr wrap="square" lIns="0" rIns="0">
            <a:spAutoFit/>
          </a:bodyPr>
          <a:lstStyle/>
          <a:p>
            <a:pPr algn="ctr"/>
            <a:r>
              <a:rPr lang="en-US" sz="1200" b="1" dirty="0" smtClean="0">
                <a:solidFill>
                  <a:srgbClr val="000000"/>
                </a:solidFill>
              </a:rPr>
              <a:t>Market Execution </a:t>
            </a:r>
            <a:r>
              <a:rPr lang="en-US" sz="1200" b="1" dirty="0">
                <a:solidFill>
                  <a:srgbClr val="000000"/>
                </a:solidFill>
              </a:rPr>
              <a:t>&amp;</a:t>
            </a:r>
            <a:r>
              <a:rPr lang="en-US" sz="1200" b="1" dirty="0" smtClean="0">
                <a:solidFill>
                  <a:srgbClr val="000000"/>
                </a:solidFill>
              </a:rPr>
              <a:t> Control</a:t>
            </a:r>
            <a:endParaRPr lang="en-US" sz="1200" b="1" dirty="0">
              <a:solidFill>
                <a:srgbClr val="000000"/>
              </a:solidFill>
            </a:endParaRPr>
          </a:p>
        </p:txBody>
      </p:sp>
      <p:sp>
        <p:nvSpPr>
          <p:cNvPr id="19" name="Oval 18"/>
          <p:cNvSpPr/>
          <p:nvPr/>
        </p:nvSpPr>
        <p:spPr>
          <a:xfrm>
            <a:off x="533400" y="3846275"/>
            <a:ext cx="1008814" cy="1008814"/>
          </a:xfrm>
          <a:prstGeom prst="ellipse">
            <a:avLst/>
          </a:prstGeom>
          <a:noFill/>
          <a:ln w="63500">
            <a:gradFill flip="none" rotWithShape="1">
              <a:gsLst>
                <a:gs pos="0">
                  <a:schemeClr val="bg1">
                    <a:lumMod val="75000"/>
                  </a:schemeClr>
                </a:gs>
                <a:gs pos="100000">
                  <a:schemeClr val="accent3">
                    <a:lumMod val="60000"/>
                    <a:lumOff val="4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0" name="Rectangle 19"/>
          <p:cNvSpPr/>
          <p:nvPr/>
        </p:nvSpPr>
        <p:spPr>
          <a:xfrm>
            <a:off x="411398" y="4104460"/>
            <a:ext cx="1251392" cy="492443"/>
          </a:xfrm>
          <a:prstGeom prst="rect">
            <a:avLst/>
          </a:prstGeom>
        </p:spPr>
        <p:txBody>
          <a:bodyPr wrap="square" lIns="0" rIns="0">
            <a:spAutoFit/>
          </a:bodyPr>
          <a:lstStyle/>
          <a:p>
            <a:pPr algn="ctr"/>
            <a:r>
              <a:rPr lang="en-US" sz="1200" b="1" dirty="0" smtClean="0">
                <a:solidFill>
                  <a:srgbClr val="000000"/>
                </a:solidFill>
              </a:rPr>
              <a:t>Demand Managemen</a:t>
            </a:r>
            <a:r>
              <a:rPr lang="en-US" sz="1400" b="1" dirty="0" smtClean="0">
                <a:solidFill>
                  <a:srgbClr val="000000"/>
                </a:solidFill>
              </a:rPr>
              <a:t>t</a:t>
            </a:r>
            <a:endParaRPr lang="en-US" sz="1400" b="1" dirty="0">
              <a:solidFill>
                <a:srgbClr val="000000"/>
              </a:solidFill>
            </a:endParaRPr>
          </a:p>
        </p:txBody>
      </p:sp>
      <p:sp>
        <p:nvSpPr>
          <p:cNvPr id="26" name="Oval 25"/>
          <p:cNvSpPr/>
          <p:nvPr/>
        </p:nvSpPr>
        <p:spPr>
          <a:xfrm>
            <a:off x="4858586" y="3810000"/>
            <a:ext cx="1008814" cy="1008814"/>
          </a:xfrm>
          <a:prstGeom prst="ellipse">
            <a:avLst/>
          </a:prstGeom>
          <a:noFill/>
          <a:ln w="63500">
            <a:gradFill flip="none" rotWithShape="1">
              <a:gsLst>
                <a:gs pos="0">
                  <a:schemeClr val="bg1">
                    <a:lumMod val="75000"/>
                  </a:schemeClr>
                </a:gs>
                <a:gs pos="100000">
                  <a:schemeClr val="accent3">
                    <a:lumMod val="60000"/>
                    <a:lumOff val="4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7" name="Rectangle 26"/>
          <p:cNvSpPr/>
          <p:nvPr/>
        </p:nvSpPr>
        <p:spPr>
          <a:xfrm>
            <a:off x="4841544" y="4124194"/>
            <a:ext cx="1038958" cy="276999"/>
          </a:xfrm>
          <a:prstGeom prst="rect">
            <a:avLst/>
          </a:prstGeom>
        </p:spPr>
        <p:txBody>
          <a:bodyPr wrap="square" lIns="0" rIns="0">
            <a:spAutoFit/>
          </a:bodyPr>
          <a:lstStyle/>
          <a:p>
            <a:pPr algn="ctr"/>
            <a:r>
              <a:rPr lang="en-US" sz="1200" b="1" dirty="0" smtClean="0">
                <a:solidFill>
                  <a:srgbClr val="000000"/>
                </a:solidFill>
              </a:rPr>
              <a:t>Forecasting </a:t>
            </a:r>
            <a:endParaRPr lang="en-US" sz="1400" b="1" dirty="0">
              <a:solidFill>
                <a:srgbClr val="000000"/>
              </a:solidFill>
            </a:endParaRPr>
          </a:p>
        </p:txBody>
      </p:sp>
      <p:sp>
        <p:nvSpPr>
          <p:cNvPr id="28" name="Rectangle 27"/>
          <p:cNvSpPr/>
          <p:nvPr/>
        </p:nvSpPr>
        <p:spPr>
          <a:xfrm>
            <a:off x="541056" y="1732412"/>
            <a:ext cx="1144946" cy="1938992"/>
          </a:xfrm>
          <a:prstGeom prst="rect">
            <a:avLst/>
          </a:prstGeom>
        </p:spPr>
        <p:txBody>
          <a:bodyPr wrap="square">
            <a:spAutoFit/>
          </a:bodyPr>
          <a:lstStyle/>
          <a:p>
            <a:r>
              <a:rPr lang="en-US" sz="1200" dirty="0" smtClean="0">
                <a:solidFill>
                  <a:prstClr val="black"/>
                </a:solidFill>
              </a:rPr>
              <a:t>Key statistics help energy managers to </a:t>
            </a:r>
            <a:r>
              <a:rPr lang="en-US" sz="1200" dirty="0">
                <a:solidFill>
                  <a:prstClr val="black"/>
                </a:solidFill>
              </a:rPr>
              <a:t>closely monitor </a:t>
            </a:r>
            <a:r>
              <a:rPr lang="en-US" sz="1200" dirty="0" smtClean="0">
                <a:solidFill>
                  <a:prstClr val="black"/>
                </a:solidFill>
              </a:rPr>
              <a:t> </a:t>
            </a:r>
            <a:r>
              <a:rPr lang="en-US" sz="1200" dirty="0">
                <a:solidFill>
                  <a:prstClr val="black"/>
                </a:solidFill>
              </a:rPr>
              <a:t>facilities and make proactive decisions about </a:t>
            </a:r>
            <a:r>
              <a:rPr lang="en-US" sz="1200" dirty="0" smtClean="0">
                <a:solidFill>
                  <a:prstClr val="black"/>
                </a:solidFill>
              </a:rPr>
              <a:t>energy</a:t>
            </a:r>
            <a:endParaRPr lang="en-US" sz="1200" dirty="0">
              <a:solidFill>
                <a:prstClr val="black"/>
              </a:solidFill>
            </a:endParaRPr>
          </a:p>
        </p:txBody>
      </p:sp>
      <p:sp>
        <p:nvSpPr>
          <p:cNvPr id="29" name="Rectangle 28"/>
          <p:cNvSpPr/>
          <p:nvPr/>
        </p:nvSpPr>
        <p:spPr>
          <a:xfrm>
            <a:off x="4745008" y="1927641"/>
            <a:ext cx="1350992" cy="1569660"/>
          </a:xfrm>
          <a:prstGeom prst="rect">
            <a:avLst/>
          </a:prstGeom>
        </p:spPr>
        <p:txBody>
          <a:bodyPr wrap="square">
            <a:spAutoFit/>
          </a:bodyPr>
          <a:lstStyle/>
          <a:p>
            <a:r>
              <a:rPr lang="en-US" sz="1200" dirty="0">
                <a:solidFill>
                  <a:prstClr val="black"/>
                </a:solidFill>
              </a:rPr>
              <a:t>Energy </a:t>
            </a:r>
            <a:r>
              <a:rPr lang="en-US" sz="1200" dirty="0" smtClean="0">
                <a:solidFill>
                  <a:prstClr val="black"/>
                </a:solidFill>
              </a:rPr>
              <a:t>market </a:t>
            </a:r>
            <a:r>
              <a:rPr lang="en-US" sz="1200" dirty="0">
                <a:solidFill>
                  <a:prstClr val="black"/>
                </a:solidFill>
              </a:rPr>
              <a:t>p</a:t>
            </a:r>
            <a:r>
              <a:rPr lang="en-US" sz="1200" dirty="0" smtClean="0">
                <a:solidFill>
                  <a:prstClr val="black"/>
                </a:solidFill>
              </a:rPr>
              <a:t>rograms enable customers to manage load in real-time, with the option for automated execution</a:t>
            </a:r>
            <a:endParaRPr lang="en-US" sz="1200" dirty="0">
              <a:solidFill>
                <a:prstClr val="black"/>
              </a:solidFill>
            </a:endParaRPr>
          </a:p>
        </p:txBody>
      </p:sp>
      <p:sp>
        <p:nvSpPr>
          <p:cNvPr id="30" name="Rectangle 29"/>
          <p:cNvSpPr/>
          <p:nvPr/>
        </p:nvSpPr>
        <p:spPr>
          <a:xfrm>
            <a:off x="533399" y="4899814"/>
            <a:ext cx="1087865" cy="1384995"/>
          </a:xfrm>
          <a:prstGeom prst="rect">
            <a:avLst/>
          </a:prstGeom>
        </p:spPr>
        <p:txBody>
          <a:bodyPr wrap="square">
            <a:spAutoFit/>
          </a:bodyPr>
          <a:lstStyle/>
          <a:p>
            <a:r>
              <a:rPr lang="en-US" sz="1050" dirty="0">
                <a:solidFill>
                  <a:prstClr val="black"/>
                </a:solidFill>
              </a:rPr>
              <a:t>Demand </a:t>
            </a:r>
            <a:r>
              <a:rPr lang="en-US" sz="1050" dirty="0" smtClean="0">
                <a:solidFill>
                  <a:prstClr val="black"/>
                </a:solidFill>
              </a:rPr>
              <a:t>management allows  proactive managements of peaks and  save on utility bills </a:t>
            </a:r>
            <a:endParaRPr lang="en-US" sz="1050" dirty="0">
              <a:solidFill>
                <a:prstClr val="black"/>
              </a:solidFill>
            </a:endParaRPr>
          </a:p>
        </p:txBody>
      </p:sp>
      <p:sp>
        <p:nvSpPr>
          <p:cNvPr id="31" name="Rectangle 30"/>
          <p:cNvSpPr/>
          <p:nvPr/>
        </p:nvSpPr>
        <p:spPr>
          <a:xfrm>
            <a:off x="4758547" y="4910757"/>
            <a:ext cx="1337453" cy="1015663"/>
          </a:xfrm>
          <a:prstGeom prst="rect">
            <a:avLst/>
          </a:prstGeom>
        </p:spPr>
        <p:txBody>
          <a:bodyPr wrap="square">
            <a:spAutoFit/>
          </a:bodyPr>
          <a:lstStyle/>
          <a:p>
            <a:r>
              <a:rPr lang="en-US" sz="1200" dirty="0" smtClean="0">
                <a:solidFill>
                  <a:prstClr val="black"/>
                </a:solidFill>
              </a:rPr>
              <a:t>Price forecasting </a:t>
            </a:r>
            <a:r>
              <a:rPr lang="en-US" sz="1200" dirty="0">
                <a:solidFill>
                  <a:prstClr val="black"/>
                </a:solidFill>
              </a:rPr>
              <a:t>tool provides insight </a:t>
            </a:r>
            <a:r>
              <a:rPr lang="en-US" sz="1200" dirty="0" smtClean="0">
                <a:solidFill>
                  <a:prstClr val="black"/>
                </a:solidFill>
              </a:rPr>
              <a:t>into market opportunities </a:t>
            </a:r>
            <a:endParaRPr lang="en-US" sz="1200" dirty="0">
              <a:solidFill>
                <a:prstClr val="black"/>
              </a:solidFill>
            </a:endParaRPr>
          </a:p>
        </p:txBody>
      </p:sp>
      <p:pic>
        <p:nvPicPr>
          <p:cNvPr id="7" name="Picture 6"/>
          <p:cNvPicPr>
            <a:picLocks noChangeAspect="1"/>
          </p:cNvPicPr>
          <p:nvPr/>
        </p:nvPicPr>
        <p:blipFill>
          <a:blip r:embed="rId3"/>
          <a:stretch>
            <a:fillRect/>
          </a:stretch>
        </p:blipFill>
        <p:spPr>
          <a:xfrm>
            <a:off x="1686002" y="919079"/>
            <a:ext cx="3038398" cy="2274565"/>
          </a:xfrm>
          <a:prstGeom prst="rect">
            <a:avLst/>
          </a:prstGeom>
        </p:spPr>
      </p:pic>
      <p:pic>
        <p:nvPicPr>
          <p:cNvPr id="8" name="Picture 7"/>
          <p:cNvPicPr>
            <a:picLocks noChangeAspect="1"/>
          </p:cNvPicPr>
          <p:nvPr/>
        </p:nvPicPr>
        <p:blipFill>
          <a:blip r:embed="rId4"/>
          <a:stretch>
            <a:fillRect/>
          </a:stretch>
        </p:blipFill>
        <p:spPr>
          <a:xfrm>
            <a:off x="5975095" y="914400"/>
            <a:ext cx="3092705" cy="2299508"/>
          </a:xfrm>
          <a:prstGeom prst="rect">
            <a:avLst/>
          </a:prstGeom>
        </p:spPr>
      </p:pic>
      <p:pic>
        <p:nvPicPr>
          <p:cNvPr id="11" name="Picture 10"/>
          <p:cNvPicPr>
            <a:picLocks noChangeAspect="1"/>
          </p:cNvPicPr>
          <p:nvPr/>
        </p:nvPicPr>
        <p:blipFill>
          <a:blip r:embed="rId5"/>
          <a:stretch>
            <a:fillRect/>
          </a:stretch>
        </p:blipFill>
        <p:spPr>
          <a:xfrm>
            <a:off x="1711582" y="3909275"/>
            <a:ext cx="3012818" cy="2262925"/>
          </a:xfrm>
          <a:prstGeom prst="rect">
            <a:avLst/>
          </a:prstGeom>
        </p:spPr>
      </p:pic>
      <p:pic>
        <p:nvPicPr>
          <p:cNvPr id="12" name="Picture 11"/>
          <p:cNvPicPr>
            <a:picLocks noChangeAspect="1"/>
          </p:cNvPicPr>
          <p:nvPr/>
        </p:nvPicPr>
        <p:blipFill>
          <a:blip r:embed="rId6"/>
          <a:stretch>
            <a:fillRect/>
          </a:stretch>
        </p:blipFill>
        <p:spPr>
          <a:xfrm>
            <a:off x="6130994" y="3956870"/>
            <a:ext cx="2936806" cy="2189358"/>
          </a:xfrm>
          <a:prstGeom prst="rect">
            <a:avLst/>
          </a:prstGeom>
        </p:spPr>
      </p:pic>
    </p:spTree>
    <p:extLst>
      <p:ext uri="{BB962C8B-B14F-4D97-AF65-F5344CB8AC3E}">
        <p14:creationId xmlns:p14="http://schemas.microsoft.com/office/powerpoint/2010/main" val="97438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33400" y="228600"/>
            <a:ext cx="7467599" cy="762000"/>
          </a:xfrm>
          <a:prstGeom prst="rect">
            <a:avLst/>
          </a:prstGeom>
        </p:spPr>
        <p:txBody>
          <a:bodyPr vert="horz" lIns="91440" tIns="45720" rIns="91440" bIns="45720" rtlCol="0" anchor="t">
            <a:noAutofit/>
          </a:bodyPr>
          <a:lstStyle>
            <a:defPPr>
              <a:defRPr lang="en-US"/>
            </a:defPPr>
            <a:lvl1pPr>
              <a:spcBef>
                <a:spcPct val="0"/>
              </a:spcBef>
              <a:defRPr sz="2200" b="1">
                <a:solidFill>
                  <a:srgbClr val="008000"/>
                </a:solidFill>
                <a:latin typeface="Trebuchet MS"/>
                <a:cs typeface="Trebuchet MS"/>
              </a:defRPr>
            </a:lvl1pPr>
          </a:lstStyle>
          <a:p>
            <a:r>
              <a:rPr lang="en-US" sz="2400" dirty="0" smtClean="0">
                <a:solidFill>
                  <a:schemeClr val="accent2"/>
                </a:solidFill>
                <a:latin typeface="+mj-lt"/>
              </a:rPr>
              <a:t>Load Analytics Enables Insight, Action, Results</a:t>
            </a:r>
            <a:endParaRPr lang="en-US" sz="2400" dirty="0">
              <a:solidFill>
                <a:schemeClr val="accent2"/>
              </a:solidFill>
              <a:latin typeface="+mj-lt"/>
            </a:endParaRPr>
          </a:p>
        </p:txBody>
      </p:sp>
      <p:sp>
        <p:nvSpPr>
          <p:cNvPr id="22" name="Content Placeholder 4"/>
          <p:cNvSpPr>
            <a:spLocks noGrp="1"/>
          </p:cNvSpPr>
          <p:nvPr>
            <p:ph idx="1"/>
          </p:nvPr>
        </p:nvSpPr>
        <p:spPr>
          <a:xfrm>
            <a:off x="642516" y="6124867"/>
            <a:ext cx="8501483" cy="405081"/>
          </a:xfrm>
          <a:solidFill>
            <a:schemeClr val="accent3">
              <a:alpha val="74000"/>
            </a:schemeClr>
          </a:solidFill>
          <a:ln w="25400" cap="flat" cmpd="sng" algn="ctr">
            <a:noFill/>
            <a:prstDash val="solid"/>
          </a:ln>
          <a:effectLst/>
        </p:spPr>
        <p:txBody>
          <a:bodyPr rtlCol="0" anchor="t">
            <a:noAutofit/>
          </a:bodyPr>
          <a:lstStyle/>
          <a:p>
            <a:pPr marL="0" indent="0" defTabSz="914280">
              <a:spcBef>
                <a:spcPts val="0"/>
              </a:spcBef>
              <a:buClr>
                <a:srgbClr val="9BBB59">
                  <a:lumMod val="75000"/>
                </a:srgbClr>
              </a:buClr>
              <a:buNone/>
            </a:pPr>
            <a:r>
              <a:rPr lang="en-US" sz="1400" kern="0" dirty="0" smtClean="0">
                <a:solidFill>
                  <a:schemeClr val="tx1"/>
                </a:solidFill>
                <a:latin typeface="Calibri"/>
                <a:cs typeface="+mn-cs"/>
              </a:rPr>
              <a:t>VPower™ offers advanced energy solutions to large energy customers </a:t>
            </a:r>
            <a:endParaRPr lang="en-US" sz="1400" kern="0" dirty="0">
              <a:solidFill>
                <a:schemeClr val="tx1"/>
              </a:solidFill>
              <a:latin typeface="Calibri"/>
              <a:cs typeface="+mn-cs"/>
            </a:endParaRPr>
          </a:p>
        </p:txBody>
      </p:sp>
      <p:sp>
        <p:nvSpPr>
          <p:cNvPr id="16" name="Rectangle 15"/>
          <p:cNvSpPr/>
          <p:nvPr/>
        </p:nvSpPr>
        <p:spPr>
          <a:xfrm>
            <a:off x="1447800" y="3187836"/>
            <a:ext cx="4596944" cy="1079364"/>
          </a:xfrm>
          <a:prstGeom prst="rect">
            <a:avLst/>
          </a:prstGeom>
        </p:spPr>
        <p:txBody>
          <a:bodyPr wrap="square">
            <a:normAutofit fontScale="77500" lnSpcReduction="20000"/>
          </a:bodyPr>
          <a:lstStyle/>
          <a:p>
            <a:r>
              <a:rPr lang="en-US" sz="6000" b="1" dirty="0">
                <a:solidFill>
                  <a:srgbClr val="000000"/>
                </a:solidFill>
                <a:cs typeface="Arial" charset="0"/>
              </a:rPr>
              <a:t>VPower</a:t>
            </a:r>
            <a:r>
              <a:rPr lang="en-US" sz="4700" b="1" dirty="0">
                <a:solidFill>
                  <a:srgbClr val="000000"/>
                </a:solidFill>
                <a:cs typeface="Arial" charset="0"/>
              </a:rPr>
              <a:t>™</a:t>
            </a:r>
          </a:p>
          <a:p>
            <a:r>
              <a:rPr lang="en-US" sz="2100" dirty="0">
                <a:solidFill>
                  <a:srgbClr val="0000FF"/>
                </a:solidFill>
                <a:cs typeface="Arial" charset="0"/>
              </a:rPr>
              <a:t>Energy Visualization, Optimization, and </a:t>
            </a:r>
            <a:r>
              <a:rPr lang="en-US" sz="2100" dirty="0" smtClean="0">
                <a:solidFill>
                  <a:srgbClr val="0000FF"/>
                </a:solidFill>
                <a:cs typeface="Arial" charset="0"/>
              </a:rPr>
              <a:t>Control</a:t>
            </a:r>
            <a:endParaRPr lang="en-US" sz="2100" dirty="0">
              <a:solidFill>
                <a:srgbClr val="0000FF"/>
              </a:solidFill>
              <a:cs typeface="Arial" charset="0"/>
            </a:endParaRPr>
          </a:p>
        </p:txBody>
      </p:sp>
      <p:sp>
        <p:nvSpPr>
          <p:cNvPr id="21" name="Slide Number Placeholder 2"/>
          <p:cNvSpPr>
            <a:spLocks noGrp="1"/>
          </p:cNvSpPr>
          <p:nvPr>
            <p:ph type="sldNum" sz="quarter" idx="4294967295"/>
          </p:nvPr>
        </p:nvSpPr>
        <p:spPr>
          <a:xfrm>
            <a:off x="7619996" y="6553203"/>
            <a:ext cx="1066803" cy="168277"/>
          </a:xfrm>
          <a:prstGeom prst="rect">
            <a:avLst/>
          </a:prstGeom>
        </p:spPr>
        <p:txBody>
          <a:bodyPr/>
          <a:lstStyle/>
          <a:p>
            <a:fld id="{9847204A-A0BC-4303-8CC6-43490CDE54EA}" type="slidenum">
              <a:rPr smtClean="0"/>
              <a:pPr/>
              <a:t>24</a:t>
            </a:fld>
            <a:endParaRPr/>
          </a:p>
        </p:txBody>
      </p:sp>
      <p:pic>
        <p:nvPicPr>
          <p:cNvPr id="10" name="Picture 9" descr="UDM Monthly sample repor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01" y="4191001"/>
            <a:ext cx="1310392" cy="1747189"/>
          </a:xfrm>
          <a:prstGeom prst="rect">
            <a:avLst/>
          </a:prstGeom>
          <a:ln w="6350">
            <a:solidFill>
              <a:schemeClr val="accent3"/>
            </a:solidFill>
          </a:ln>
        </p:spPr>
      </p:pic>
      <p:sp>
        <p:nvSpPr>
          <p:cNvPr id="12" name="Rounded Rectangle 11"/>
          <p:cNvSpPr/>
          <p:nvPr/>
        </p:nvSpPr>
        <p:spPr>
          <a:xfrm>
            <a:off x="2713808" y="1066800"/>
            <a:ext cx="3305992" cy="1981199"/>
          </a:xfrm>
          <a:prstGeom prst="roundRect">
            <a:avLst>
              <a:gd name="adj"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sz="2400" dirty="0">
                <a:solidFill>
                  <a:prstClr val="white"/>
                </a:solidFill>
              </a:rPr>
              <a:t>Gain </a:t>
            </a:r>
            <a:r>
              <a:rPr lang="en-US" sz="2800" b="1" dirty="0" smtClean="0">
                <a:solidFill>
                  <a:prstClr val="white"/>
                </a:solidFill>
              </a:rPr>
              <a:t>INSIGHT</a:t>
            </a:r>
            <a:endParaRPr lang="en-US" dirty="0">
              <a:solidFill>
                <a:prstClr val="white"/>
              </a:solidFill>
            </a:endParaRPr>
          </a:p>
          <a:p>
            <a:r>
              <a:rPr lang="en-US" sz="1400" b="1" i="1" dirty="0">
                <a:solidFill>
                  <a:prstClr val="black"/>
                </a:solidFill>
              </a:rPr>
              <a:t>U</a:t>
            </a:r>
            <a:r>
              <a:rPr lang="en-US" sz="1400" b="1" i="1" dirty="0" smtClean="0">
                <a:solidFill>
                  <a:prstClr val="black"/>
                </a:solidFill>
              </a:rPr>
              <a:t>nderstand data</a:t>
            </a:r>
            <a:r>
              <a:rPr lang="en-US" sz="1400" b="1" i="1" dirty="0">
                <a:solidFill>
                  <a:prstClr val="black"/>
                </a:solidFill>
              </a:rPr>
              <a:t> </a:t>
            </a:r>
            <a:r>
              <a:rPr lang="en-US" sz="1400" b="1" i="1" dirty="0" smtClean="0">
                <a:solidFill>
                  <a:prstClr val="black"/>
                </a:solidFill>
              </a:rPr>
              <a:t>and trends</a:t>
            </a:r>
            <a:endParaRPr lang="en-US" sz="1400" b="1" i="1" dirty="0">
              <a:solidFill>
                <a:prstClr val="black"/>
              </a:solidFill>
            </a:endParaRPr>
          </a:p>
          <a:p>
            <a:pPr marL="109538" indent="-109538">
              <a:lnSpc>
                <a:spcPct val="120000"/>
              </a:lnSpc>
              <a:buFont typeface="Arial" pitchFamily="34" charset="0"/>
              <a:buChar char="•"/>
            </a:pPr>
            <a:r>
              <a:rPr lang="en-US" sz="1400" dirty="0">
                <a:solidFill>
                  <a:prstClr val="black"/>
                </a:solidFill>
              </a:rPr>
              <a:t>View historical &amp; forecasted energy profiles </a:t>
            </a:r>
          </a:p>
          <a:p>
            <a:pPr marL="109538" indent="-109538">
              <a:lnSpc>
                <a:spcPct val="120000"/>
              </a:lnSpc>
              <a:buFont typeface="Arial" pitchFamily="34" charset="0"/>
              <a:buChar char="•"/>
            </a:pPr>
            <a:r>
              <a:rPr lang="en-US" sz="1400" dirty="0" smtClean="0">
                <a:solidFill>
                  <a:prstClr val="black"/>
                </a:solidFill>
              </a:rPr>
              <a:t>Set </a:t>
            </a:r>
            <a:r>
              <a:rPr lang="en-US" sz="1400" dirty="0">
                <a:solidFill>
                  <a:prstClr val="black"/>
                </a:solidFill>
              </a:rPr>
              <a:t>customized alerts</a:t>
            </a:r>
          </a:p>
          <a:p>
            <a:pPr marL="109538" indent="-109538">
              <a:lnSpc>
                <a:spcPct val="120000"/>
              </a:lnSpc>
              <a:buFont typeface="Arial" pitchFamily="34" charset="0"/>
              <a:buChar char="•"/>
            </a:pPr>
            <a:r>
              <a:rPr lang="en-US" sz="1400" dirty="0">
                <a:solidFill>
                  <a:prstClr val="black"/>
                </a:solidFill>
              </a:rPr>
              <a:t>Monitor real-time performance against </a:t>
            </a:r>
            <a:r>
              <a:rPr lang="en-US" sz="1400" dirty="0" smtClean="0">
                <a:solidFill>
                  <a:prstClr val="black"/>
                </a:solidFill>
              </a:rPr>
              <a:t>plan</a:t>
            </a:r>
          </a:p>
        </p:txBody>
      </p:sp>
      <p:sp>
        <p:nvSpPr>
          <p:cNvPr id="14" name="Rounded Rectangle 13"/>
          <p:cNvSpPr/>
          <p:nvPr/>
        </p:nvSpPr>
        <p:spPr>
          <a:xfrm>
            <a:off x="6349544" y="914400"/>
            <a:ext cx="2642056" cy="3307411"/>
          </a:xfrm>
          <a:prstGeom prst="roundRect">
            <a:avLst>
              <a:gd name="adj" fmla="val 0"/>
            </a:avLst>
          </a:prstGeom>
          <a:solidFill>
            <a:srgbClr val="BD9B53"/>
          </a:solidFill>
          <a:ln>
            <a:solidFill>
              <a:srgbClr val="BD9B53"/>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spcAft>
                <a:spcPts val="300"/>
              </a:spcAft>
            </a:pPr>
            <a:r>
              <a:rPr lang="en-US" sz="2400" dirty="0" smtClean="0">
                <a:solidFill>
                  <a:prstClr val="white"/>
                </a:solidFill>
              </a:rPr>
              <a:t>Enable</a:t>
            </a:r>
            <a:r>
              <a:rPr lang="en-US" sz="2000" dirty="0" smtClean="0">
                <a:solidFill>
                  <a:prstClr val="white"/>
                </a:solidFill>
              </a:rPr>
              <a:t> </a:t>
            </a:r>
            <a:r>
              <a:rPr lang="en-US" sz="2800" b="1" dirty="0" smtClean="0">
                <a:solidFill>
                  <a:prstClr val="white"/>
                </a:solidFill>
              </a:rPr>
              <a:t>Action</a:t>
            </a:r>
            <a:endParaRPr lang="en-US" dirty="0">
              <a:solidFill>
                <a:prstClr val="white"/>
              </a:solidFill>
            </a:endParaRPr>
          </a:p>
          <a:p>
            <a:pPr>
              <a:spcAft>
                <a:spcPts val="300"/>
              </a:spcAft>
            </a:pPr>
            <a:r>
              <a:rPr lang="en-US" sz="1400" b="1" i="1" dirty="0">
                <a:solidFill>
                  <a:prstClr val="black"/>
                </a:solidFill>
              </a:rPr>
              <a:t>M</a:t>
            </a:r>
            <a:r>
              <a:rPr lang="en-US" sz="1400" b="1" i="1" dirty="0" smtClean="0">
                <a:solidFill>
                  <a:prstClr val="black"/>
                </a:solidFill>
              </a:rPr>
              <a:t>anage </a:t>
            </a:r>
            <a:r>
              <a:rPr lang="en-US" sz="1400" b="1" i="1" dirty="0">
                <a:solidFill>
                  <a:prstClr val="black"/>
                </a:solidFill>
              </a:rPr>
              <a:t>demand, </a:t>
            </a:r>
            <a:r>
              <a:rPr lang="en-US" sz="1400" b="1" i="1" dirty="0" smtClean="0">
                <a:solidFill>
                  <a:prstClr val="black"/>
                </a:solidFill>
              </a:rPr>
              <a:t>participate in programs</a:t>
            </a:r>
          </a:p>
          <a:p>
            <a:pPr marL="171450" indent="-171450">
              <a:spcAft>
                <a:spcPts val="300"/>
              </a:spcAft>
              <a:buSzPts val="1200"/>
              <a:buFont typeface="Arial" pitchFamily="34" charset="0"/>
              <a:buChar char="•"/>
            </a:pPr>
            <a:r>
              <a:rPr lang="en-US" sz="1400" dirty="0">
                <a:solidFill>
                  <a:prstClr val="black"/>
                </a:solidFill>
              </a:rPr>
              <a:t>Utilize load, pricing and/or predicted conditions to determine best energy </a:t>
            </a:r>
            <a:r>
              <a:rPr lang="en-US" sz="1400" dirty="0" smtClean="0">
                <a:solidFill>
                  <a:prstClr val="black"/>
                </a:solidFill>
              </a:rPr>
              <a:t>strategies</a:t>
            </a:r>
            <a:endParaRPr lang="en-US" sz="1400" dirty="0">
              <a:solidFill>
                <a:prstClr val="black"/>
              </a:solidFill>
            </a:endParaRPr>
          </a:p>
          <a:p>
            <a:pPr marL="171450" indent="-171450">
              <a:spcAft>
                <a:spcPts val="300"/>
              </a:spcAft>
              <a:buSzPts val="1200"/>
              <a:buFont typeface="Arial" pitchFamily="34" charset="0"/>
              <a:buChar char="•"/>
            </a:pPr>
            <a:r>
              <a:rPr lang="en-US" sz="1400" dirty="0">
                <a:solidFill>
                  <a:prstClr val="black"/>
                </a:solidFill>
              </a:rPr>
              <a:t>Optimize participation in energy markets with real-time monitoring, advisory and alerting</a:t>
            </a:r>
          </a:p>
          <a:p>
            <a:pPr marL="171450" indent="-171450">
              <a:spcAft>
                <a:spcPts val="300"/>
              </a:spcAft>
              <a:buSzPts val="1200"/>
              <a:buFont typeface="Arial" pitchFamily="34" charset="0"/>
              <a:buChar char="•"/>
            </a:pPr>
            <a:r>
              <a:rPr lang="en-US" sz="1400" dirty="0">
                <a:solidFill>
                  <a:prstClr val="black"/>
                </a:solidFill>
              </a:rPr>
              <a:t>Implement auto-control and never miss an opportunity</a:t>
            </a:r>
          </a:p>
          <a:p>
            <a:pPr>
              <a:spcAft>
                <a:spcPts val="300"/>
              </a:spcAft>
            </a:pPr>
            <a:endParaRPr lang="en-US" sz="1300" b="1" dirty="0">
              <a:solidFill>
                <a:prstClr val="black"/>
              </a:solidFill>
            </a:endParaRPr>
          </a:p>
        </p:txBody>
      </p:sp>
      <p:sp>
        <p:nvSpPr>
          <p:cNvPr id="15" name="Rounded Rectangle 14"/>
          <p:cNvSpPr/>
          <p:nvPr/>
        </p:nvSpPr>
        <p:spPr>
          <a:xfrm>
            <a:off x="2100094" y="4191000"/>
            <a:ext cx="3767306" cy="1747189"/>
          </a:xfrm>
          <a:prstGeom prst="roundRect">
            <a:avLst>
              <a:gd name="adj" fmla="val 0"/>
            </a:avLst>
          </a:prstGeom>
          <a:solidFill>
            <a:srgbClr val="9BBB53"/>
          </a:solidFill>
          <a:ln>
            <a:solidFill>
              <a:srgbClr val="9BBB53"/>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sz="2400" dirty="0">
                <a:solidFill>
                  <a:prstClr val="white"/>
                </a:solidFill>
              </a:rPr>
              <a:t>See</a:t>
            </a:r>
            <a:r>
              <a:rPr lang="en-US" sz="2000" dirty="0">
                <a:solidFill>
                  <a:prstClr val="white"/>
                </a:solidFill>
              </a:rPr>
              <a:t> </a:t>
            </a:r>
            <a:r>
              <a:rPr lang="en-US" sz="2800" b="1" dirty="0">
                <a:solidFill>
                  <a:prstClr val="white"/>
                </a:solidFill>
              </a:rPr>
              <a:t>Results</a:t>
            </a:r>
          </a:p>
          <a:p>
            <a:r>
              <a:rPr lang="en-US" sz="1400" b="1" i="1" dirty="0">
                <a:solidFill>
                  <a:prstClr val="black"/>
                </a:solidFill>
              </a:rPr>
              <a:t>A</a:t>
            </a:r>
            <a:r>
              <a:rPr lang="en-US" sz="1400" b="1" i="1" dirty="0" smtClean="0">
                <a:solidFill>
                  <a:prstClr val="black"/>
                </a:solidFill>
              </a:rPr>
              <a:t>chieve flawless </a:t>
            </a:r>
            <a:r>
              <a:rPr lang="en-US" sz="1400" b="1" i="1" dirty="0">
                <a:solidFill>
                  <a:prstClr val="black"/>
                </a:solidFill>
              </a:rPr>
              <a:t>execution and </a:t>
            </a:r>
            <a:r>
              <a:rPr lang="en-US" sz="1400" b="1" i="1" dirty="0" smtClean="0">
                <a:solidFill>
                  <a:prstClr val="black"/>
                </a:solidFill>
              </a:rPr>
              <a:t>validation</a:t>
            </a:r>
            <a:endParaRPr lang="en-US" sz="1400" b="1" dirty="0">
              <a:solidFill>
                <a:prstClr val="black"/>
              </a:solidFill>
            </a:endParaRPr>
          </a:p>
          <a:p>
            <a:pPr marL="171450" indent="-171450">
              <a:lnSpc>
                <a:spcPct val="120000"/>
              </a:lnSpc>
              <a:buFont typeface="Arial" pitchFamily="34" charset="0"/>
              <a:buChar char="•"/>
            </a:pPr>
            <a:r>
              <a:rPr lang="en-US" sz="1400" dirty="0">
                <a:solidFill>
                  <a:prstClr val="black"/>
                </a:solidFill>
              </a:rPr>
              <a:t>Utilize </a:t>
            </a:r>
            <a:r>
              <a:rPr lang="en-US" sz="1400" dirty="0" smtClean="0">
                <a:solidFill>
                  <a:prstClr val="black"/>
                </a:solidFill>
              </a:rPr>
              <a:t>on-call </a:t>
            </a:r>
            <a:r>
              <a:rPr lang="en-US" sz="1400" dirty="0">
                <a:solidFill>
                  <a:prstClr val="black"/>
                </a:solidFill>
              </a:rPr>
              <a:t>24 hour NOC to manage and execute </a:t>
            </a:r>
            <a:r>
              <a:rPr lang="en-US" sz="1400" dirty="0" smtClean="0">
                <a:solidFill>
                  <a:prstClr val="black"/>
                </a:solidFill>
              </a:rPr>
              <a:t>customer energy </a:t>
            </a:r>
            <a:r>
              <a:rPr lang="en-US" sz="1400" dirty="0">
                <a:solidFill>
                  <a:prstClr val="black"/>
                </a:solidFill>
              </a:rPr>
              <a:t>strategies</a:t>
            </a:r>
          </a:p>
          <a:p>
            <a:pPr marL="171450" indent="-171450">
              <a:lnSpc>
                <a:spcPct val="120000"/>
              </a:lnSpc>
              <a:buFont typeface="Arial" pitchFamily="34" charset="0"/>
              <a:buChar char="•"/>
            </a:pPr>
            <a:r>
              <a:rPr lang="en-US" sz="1400" dirty="0">
                <a:solidFill>
                  <a:prstClr val="black"/>
                </a:solidFill>
              </a:rPr>
              <a:t>Use reporting to validate results</a:t>
            </a:r>
          </a:p>
        </p:txBody>
      </p:sp>
      <p:pic>
        <p:nvPicPr>
          <p:cNvPr id="3" name="Picture 2"/>
          <p:cNvPicPr>
            <a:picLocks noChangeAspect="1"/>
          </p:cNvPicPr>
          <p:nvPr/>
        </p:nvPicPr>
        <p:blipFill>
          <a:blip r:embed="rId4"/>
          <a:stretch>
            <a:fillRect/>
          </a:stretch>
        </p:blipFill>
        <p:spPr>
          <a:xfrm>
            <a:off x="519752" y="1143000"/>
            <a:ext cx="2178401" cy="1852455"/>
          </a:xfrm>
          <a:prstGeom prst="rect">
            <a:avLst/>
          </a:prstGeom>
        </p:spPr>
      </p:pic>
      <p:pic>
        <p:nvPicPr>
          <p:cNvPr id="4" name="Picture 3"/>
          <p:cNvPicPr>
            <a:picLocks noChangeAspect="1"/>
          </p:cNvPicPr>
          <p:nvPr/>
        </p:nvPicPr>
        <p:blipFill>
          <a:blip r:embed="rId5"/>
          <a:stretch>
            <a:fillRect/>
          </a:stretch>
        </p:blipFill>
        <p:spPr>
          <a:xfrm>
            <a:off x="6044744" y="4267200"/>
            <a:ext cx="2642056" cy="1747189"/>
          </a:xfrm>
          <a:prstGeom prst="rect">
            <a:avLst/>
          </a:prstGeom>
        </p:spPr>
      </p:pic>
    </p:spTree>
    <p:extLst>
      <p:ext uri="{BB962C8B-B14F-4D97-AF65-F5344CB8AC3E}">
        <p14:creationId xmlns:p14="http://schemas.microsoft.com/office/powerpoint/2010/main" val="120378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620000" y="6553200"/>
            <a:ext cx="1066800" cy="168275"/>
          </a:xfrm>
          <a:prstGeom prst="rect">
            <a:avLst/>
          </a:prstGeom>
        </p:spPr>
        <p:txBody>
          <a:bodyPr/>
          <a:lstStyle/>
          <a:p>
            <a:fld id="{F1FAB58F-4FD3-4CBF-96FA-2D5E4B973D73}" type="slidenum">
              <a:rPr lang="en-US" smtClean="0"/>
              <a:pPr/>
              <a:t>25</a:t>
            </a:fld>
            <a:endParaRPr lang="en-US"/>
          </a:p>
        </p:txBody>
      </p:sp>
      <p:sp>
        <p:nvSpPr>
          <p:cNvPr id="6" name="Title 5"/>
          <p:cNvSpPr>
            <a:spLocks noGrp="1"/>
          </p:cNvSpPr>
          <p:nvPr>
            <p:ph type="title"/>
          </p:nvPr>
        </p:nvSpPr>
        <p:spPr>
          <a:xfrm>
            <a:off x="609600" y="457200"/>
            <a:ext cx="6248400" cy="838199"/>
          </a:xfrm>
        </p:spPr>
        <p:txBody>
          <a:bodyPr/>
          <a:lstStyle/>
          <a:p>
            <a:r>
              <a:rPr lang="en-US" dirty="0" smtClean="0"/>
              <a:t>Questions and Answers</a:t>
            </a:r>
            <a:endParaRPr lang="en-US" dirty="0"/>
          </a:p>
        </p:txBody>
      </p:sp>
      <p:pic>
        <p:nvPicPr>
          <p:cNvPr id="8" name="Picture 2" descr="http://lh5.ggpht.com/_lZQYANHal1w/TdmD7t1hiMI/AAAAAAAActo/X8vblm2YBYU/%5BUNSET%5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24000"/>
            <a:ext cx="5862108" cy="439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V="1">
            <a:off x="5638800" y="1188522"/>
            <a:ext cx="0" cy="5183008"/>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2045" y="989764"/>
            <a:ext cx="5011318" cy="369332"/>
          </a:xfrm>
          <a:prstGeom prst="rect">
            <a:avLst/>
          </a:prstGeom>
          <a:noFill/>
        </p:spPr>
        <p:txBody>
          <a:bodyPr wrap="square" rtlCol="0">
            <a:spAutoFit/>
          </a:bodyPr>
          <a:lstStyle/>
          <a:p>
            <a:r>
              <a:rPr lang="en-US" b="1" dirty="0" smtClean="0">
                <a:solidFill>
                  <a:schemeClr val="accent3">
                    <a:lumMod val="75000"/>
                  </a:schemeClr>
                </a:solidFill>
              </a:rPr>
              <a:t>Key Company Facts</a:t>
            </a:r>
            <a:endParaRPr lang="en-US" b="1" dirty="0">
              <a:solidFill>
                <a:schemeClr val="accent3">
                  <a:lumMod val="75000"/>
                </a:schemeClr>
              </a:solidFill>
            </a:endParaRPr>
          </a:p>
        </p:txBody>
      </p:sp>
      <p:sp>
        <p:nvSpPr>
          <p:cNvPr id="51" name="TextBox 50"/>
          <p:cNvSpPr txBox="1"/>
          <p:nvPr/>
        </p:nvSpPr>
        <p:spPr>
          <a:xfrm>
            <a:off x="612044" y="1301767"/>
            <a:ext cx="4783708" cy="830997"/>
          </a:xfrm>
          <a:prstGeom prst="rect">
            <a:avLst/>
          </a:prstGeom>
          <a:noFill/>
        </p:spPr>
        <p:txBody>
          <a:bodyPr wrap="square" rtlCol="0">
            <a:spAutoFit/>
          </a:bodyPr>
          <a:lstStyle/>
          <a:p>
            <a:r>
              <a:rPr lang="en-US" sz="1600" b="1" dirty="0" smtClean="0"/>
              <a:t>Founded in 2008 by </a:t>
            </a:r>
            <a:r>
              <a:rPr lang="en-US" sz="1600" b="1" dirty="0" smtClean="0">
                <a:solidFill>
                  <a:schemeClr val="accent6">
                    <a:lumMod val="50000"/>
                  </a:schemeClr>
                </a:solidFill>
              </a:rPr>
              <a:t>leading grid management executives</a:t>
            </a:r>
          </a:p>
          <a:p>
            <a:endParaRPr lang="en-US" sz="1600" b="1" dirty="0" smtClean="0">
              <a:solidFill>
                <a:schemeClr val="accent6">
                  <a:lumMod val="50000"/>
                </a:schemeClr>
              </a:solidFill>
            </a:endParaRPr>
          </a:p>
        </p:txBody>
      </p:sp>
      <p:sp>
        <p:nvSpPr>
          <p:cNvPr id="52" name="TextBox 51"/>
          <p:cNvSpPr txBox="1"/>
          <p:nvPr/>
        </p:nvSpPr>
        <p:spPr>
          <a:xfrm>
            <a:off x="609600" y="2787184"/>
            <a:ext cx="4884483" cy="369332"/>
          </a:xfrm>
          <a:prstGeom prst="rect">
            <a:avLst/>
          </a:prstGeom>
          <a:noFill/>
        </p:spPr>
        <p:txBody>
          <a:bodyPr wrap="square" rtlCol="0">
            <a:spAutoFit/>
          </a:bodyPr>
          <a:lstStyle/>
          <a:p>
            <a:r>
              <a:rPr lang="en-US" b="1" dirty="0" smtClean="0">
                <a:solidFill>
                  <a:schemeClr val="accent3">
                    <a:lumMod val="75000"/>
                  </a:schemeClr>
                </a:solidFill>
              </a:rPr>
              <a:t>Unparalleled Solutions</a:t>
            </a:r>
          </a:p>
        </p:txBody>
      </p:sp>
      <p:cxnSp>
        <p:nvCxnSpPr>
          <p:cNvPr id="53" name="Straight Connector 52"/>
          <p:cNvCxnSpPr/>
          <p:nvPr/>
        </p:nvCxnSpPr>
        <p:spPr>
          <a:xfrm flipV="1">
            <a:off x="179554" y="2796879"/>
            <a:ext cx="5320145" cy="1672"/>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672696" y="3041809"/>
            <a:ext cx="4145669" cy="2215991"/>
          </a:xfrm>
          <a:prstGeom prst="rect">
            <a:avLst/>
          </a:prstGeom>
          <a:noFill/>
        </p:spPr>
        <p:txBody>
          <a:bodyPr wrap="square" rtlCol="0">
            <a:spAutoFit/>
          </a:bodyPr>
          <a:lstStyle/>
          <a:p>
            <a:pPr fontAlgn="base">
              <a:spcBef>
                <a:spcPct val="0"/>
              </a:spcBef>
              <a:spcAft>
                <a:spcPct val="0"/>
              </a:spcAft>
              <a:tabLst>
                <a:tab pos="1993900" algn="l"/>
              </a:tabLst>
            </a:pPr>
            <a:r>
              <a:rPr lang="en-US" sz="1600" b="1" dirty="0">
                <a:solidFill>
                  <a:srgbClr val="F79646">
                    <a:lumMod val="50000"/>
                  </a:srgbClr>
                </a:solidFill>
                <a:cs typeface="Arial" charset="0"/>
              </a:rPr>
              <a:t>Patented software platform </a:t>
            </a:r>
          </a:p>
          <a:p>
            <a:pPr fontAlgn="base">
              <a:spcBef>
                <a:spcPct val="0"/>
              </a:spcBef>
              <a:spcAft>
                <a:spcPct val="0"/>
              </a:spcAft>
              <a:tabLst>
                <a:tab pos="1993900" algn="l"/>
              </a:tabLst>
            </a:pPr>
            <a:r>
              <a:rPr lang="en-US" sz="1400" dirty="0">
                <a:solidFill>
                  <a:prstClr val="black">
                    <a:lumMod val="50000"/>
                    <a:lumOff val="50000"/>
                  </a:prstClr>
                </a:solidFill>
                <a:cs typeface="Arial" charset="0"/>
              </a:rPr>
              <a:t>Provides energy consumers with predictive optimization software to optimize energy assets with energy market products and existing supply-side commitments and </a:t>
            </a:r>
            <a:r>
              <a:rPr lang="en-US" sz="1400" dirty="0" smtClean="0">
                <a:solidFill>
                  <a:prstClr val="black">
                    <a:lumMod val="50000"/>
                    <a:lumOff val="50000"/>
                  </a:prstClr>
                </a:solidFill>
                <a:cs typeface="Arial" charset="0"/>
              </a:rPr>
              <a:t>positions</a:t>
            </a:r>
            <a:endParaRPr lang="en-US" sz="1400" dirty="0">
              <a:solidFill>
                <a:prstClr val="black"/>
              </a:solidFill>
              <a:cs typeface="Arial" charset="0"/>
            </a:endParaRPr>
          </a:p>
          <a:p>
            <a:pPr fontAlgn="base">
              <a:spcBef>
                <a:spcPct val="0"/>
              </a:spcBef>
              <a:spcAft>
                <a:spcPct val="0"/>
              </a:spcAft>
              <a:tabLst>
                <a:tab pos="1993900" algn="l"/>
              </a:tabLst>
            </a:pPr>
            <a:endParaRPr lang="en-US" sz="800" dirty="0">
              <a:solidFill>
                <a:prstClr val="black">
                  <a:lumMod val="50000"/>
                  <a:lumOff val="50000"/>
                </a:prstClr>
              </a:solidFill>
              <a:cs typeface="Arial" charset="0"/>
            </a:endParaRPr>
          </a:p>
          <a:p>
            <a:pPr fontAlgn="base">
              <a:spcBef>
                <a:spcPct val="0"/>
              </a:spcBef>
              <a:spcAft>
                <a:spcPct val="0"/>
              </a:spcAft>
              <a:tabLst>
                <a:tab pos="1993900" algn="l"/>
              </a:tabLst>
            </a:pPr>
            <a:r>
              <a:rPr lang="en-US" sz="1600" b="1" dirty="0">
                <a:solidFill>
                  <a:srgbClr val="F79646">
                    <a:lumMod val="50000"/>
                  </a:srgbClr>
                </a:solidFill>
                <a:cs typeface="Arial" charset="0"/>
              </a:rPr>
              <a:t>Network Operating Center </a:t>
            </a:r>
          </a:p>
          <a:p>
            <a:pPr fontAlgn="base">
              <a:spcBef>
                <a:spcPct val="0"/>
              </a:spcBef>
              <a:spcAft>
                <a:spcPct val="0"/>
              </a:spcAft>
              <a:tabLst>
                <a:tab pos="1993900" algn="l"/>
              </a:tabLst>
            </a:pPr>
            <a:r>
              <a:rPr lang="en-US" sz="1400" dirty="0">
                <a:solidFill>
                  <a:prstClr val="black">
                    <a:lumMod val="50000"/>
                    <a:lumOff val="50000"/>
                  </a:prstClr>
                </a:solidFill>
                <a:cs typeface="Arial" charset="0"/>
              </a:rPr>
              <a:t>supports customer participation in wholesale power markets and demand management strategies </a:t>
            </a:r>
            <a:endParaRPr lang="en-US" sz="1600" dirty="0">
              <a:solidFill>
                <a:prstClr val="black">
                  <a:lumMod val="50000"/>
                  <a:lumOff val="50000"/>
                </a:prstClr>
              </a:solidFill>
              <a:cs typeface="Arial" charset="0"/>
            </a:endParaRPr>
          </a:p>
        </p:txBody>
      </p:sp>
      <p:sp>
        <p:nvSpPr>
          <p:cNvPr id="86" name="Rectangle 85"/>
          <p:cNvSpPr/>
          <p:nvPr/>
        </p:nvSpPr>
        <p:spPr>
          <a:xfrm>
            <a:off x="1195048" y="1828800"/>
            <a:ext cx="4602436" cy="1169551"/>
          </a:xfrm>
          <a:prstGeom prst="rect">
            <a:avLst/>
          </a:prstGeom>
        </p:spPr>
        <p:txBody>
          <a:bodyPr wrap="square">
            <a:spAutoFit/>
          </a:bodyPr>
          <a:lstStyle/>
          <a:p>
            <a:pPr marL="520700" lvl="0" indent="-177800" defTabSz="914400">
              <a:buFont typeface="Arial" pitchFamily="34" charset="0"/>
              <a:buChar char="•"/>
              <a:defRPr sz="1800" b="0" i="0" u="none" strike="noStrike" kern="0" cap="none" spc="0" baseline="0">
                <a:solidFill>
                  <a:srgbClr val="000000"/>
                </a:solidFill>
                <a:uFillTx/>
              </a:defRPr>
            </a:pPr>
            <a:r>
              <a:rPr lang="en-US" sz="1400" dirty="0" smtClean="0">
                <a:solidFill>
                  <a:srgbClr val="7F7F7F"/>
                </a:solidFill>
              </a:rPr>
              <a:t>Experienced utility and power </a:t>
            </a:r>
            <a:r>
              <a:rPr lang="en-US" sz="1400" dirty="0">
                <a:solidFill>
                  <a:srgbClr val="7F7F7F"/>
                </a:solidFill>
              </a:rPr>
              <a:t>market </a:t>
            </a:r>
            <a:r>
              <a:rPr lang="en-US" sz="1400" dirty="0" smtClean="0">
                <a:solidFill>
                  <a:srgbClr val="7F7F7F"/>
                </a:solidFill>
              </a:rPr>
              <a:t>executives</a:t>
            </a:r>
            <a:endParaRPr lang="en-US" sz="1400" dirty="0">
              <a:solidFill>
                <a:srgbClr val="7F7F7F"/>
              </a:solidFill>
            </a:endParaRPr>
          </a:p>
          <a:p>
            <a:pPr marL="511175" lvl="0" indent="-166688" defTabSz="914400">
              <a:buFont typeface="Arial" pitchFamily="34" charset="0"/>
              <a:buChar char="•"/>
              <a:defRPr sz="1800" b="0" i="0" u="none" strike="noStrike" kern="0" cap="none" spc="0" baseline="0">
                <a:solidFill>
                  <a:srgbClr val="000000"/>
                </a:solidFill>
                <a:uFillTx/>
              </a:defRPr>
            </a:pPr>
            <a:r>
              <a:rPr lang="en-US" sz="1400" dirty="0" smtClean="0">
                <a:solidFill>
                  <a:srgbClr val="7F7F7F"/>
                </a:solidFill>
              </a:rPr>
              <a:t>Technology innovators</a:t>
            </a:r>
            <a:endParaRPr lang="en-US" sz="1400" dirty="0">
              <a:solidFill>
                <a:srgbClr val="7F7F7F"/>
              </a:solidFill>
            </a:endParaRPr>
          </a:p>
          <a:p>
            <a:pPr marL="511175" lvl="0" indent="-166688" defTabSz="914400">
              <a:buFont typeface="Arial" pitchFamily="34" charset="0"/>
              <a:buChar char="•"/>
              <a:defRPr sz="1800" b="0" i="0" u="none" strike="noStrike" kern="0" cap="none" spc="0" baseline="0">
                <a:solidFill>
                  <a:srgbClr val="000000"/>
                </a:solidFill>
                <a:uFillTx/>
              </a:defRPr>
            </a:pPr>
            <a:r>
              <a:rPr lang="en-US" sz="1400" kern="0" dirty="0">
                <a:solidFill>
                  <a:srgbClr val="7F7F7F"/>
                </a:solidFill>
              </a:rPr>
              <a:t>Regulatory </a:t>
            </a:r>
            <a:r>
              <a:rPr lang="en-US" sz="1400" kern="0" dirty="0" smtClean="0">
                <a:solidFill>
                  <a:srgbClr val="7F7F7F"/>
                </a:solidFill>
              </a:rPr>
              <a:t>policy </a:t>
            </a:r>
            <a:r>
              <a:rPr lang="en-US" sz="1400" kern="0" dirty="0">
                <a:solidFill>
                  <a:srgbClr val="7F7F7F"/>
                </a:solidFill>
              </a:rPr>
              <a:t>and </a:t>
            </a:r>
            <a:r>
              <a:rPr lang="en-US" sz="1400" kern="0" dirty="0" smtClean="0">
                <a:solidFill>
                  <a:srgbClr val="7F7F7F"/>
                </a:solidFill>
              </a:rPr>
              <a:t>affairs experts</a:t>
            </a:r>
          </a:p>
          <a:p>
            <a:pPr marL="511175" indent="-166688">
              <a:buFont typeface="Arial" pitchFamily="34" charset="0"/>
              <a:buChar char="•"/>
              <a:defRPr sz="1800" b="0" i="0" u="none" strike="noStrike" kern="0" cap="none" spc="0" baseline="0">
                <a:solidFill>
                  <a:srgbClr val="000000"/>
                </a:solidFill>
                <a:uFillTx/>
              </a:defRPr>
            </a:pPr>
            <a:r>
              <a:rPr lang="en-US" sz="1400" kern="0" dirty="0">
                <a:solidFill>
                  <a:schemeClr val="tx1">
                    <a:lumMod val="50000"/>
                    <a:lumOff val="50000"/>
                  </a:schemeClr>
                </a:solidFill>
              </a:rPr>
              <a:t>Recipient of multiple industry awards and grants</a:t>
            </a:r>
          </a:p>
          <a:p>
            <a:pPr marL="511175" lvl="0" indent="-166688" defTabSz="914400">
              <a:buFont typeface="Arial" pitchFamily="34" charset="0"/>
              <a:buChar char="•"/>
              <a:defRPr sz="1800" b="0" i="0" u="none" strike="noStrike" kern="0" cap="none" spc="0" baseline="0">
                <a:solidFill>
                  <a:srgbClr val="000000"/>
                </a:solidFill>
                <a:uFillTx/>
              </a:defRPr>
            </a:pPr>
            <a:endParaRPr lang="en-US" sz="1400" dirty="0">
              <a:solidFill>
                <a:srgbClr val="7F7F7F"/>
              </a:solidFill>
            </a:endParaRPr>
          </a:p>
        </p:txBody>
      </p:sp>
      <p:sp>
        <p:nvSpPr>
          <p:cNvPr id="88" name="TextBox 87"/>
          <p:cNvSpPr txBox="1"/>
          <p:nvPr/>
        </p:nvSpPr>
        <p:spPr>
          <a:xfrm>
            <a:off x="5791201" y="1188522"/>
            <a:ext cx="3124199" cy="338554"/>
          </a:xfrm>
          <a:prstGeom prst="rect">
            <a:avLst/>
          </a:prstGeom>
          <a:noFill/>
        </p:spPr>
        <p:txBody>
          <a:bodyPr wrap="square" rtlCol="0">
            <a:spAutoFit/>
          </a:bodyPr>
          <a:lstStyle/>
          <a:p>
            <a:pPr algn="ctr"/>
            <a:r>
              <a:rPr lang="en-US" sz="1600" b="1" dirty="0" smtClean="0">
                <a:solidFill>
                  <a:srgbClr val="9BBB59">
                    <a:lumMod val="75000"/>
                  </a:srgbClr>
                </a:solidFill>
              </a:rPr>
              <a:t>Types of Clients</a:t>
            </a:r>
            <a:endParaRPr lang="en-US" sz="1600" b="1" dirty="0">
              <a:solidFill>
                <a:srgbClr val="9BBB59">
                  <a:lumMod val="75000"/>
                </a:srgbClr>
              </a:solidFill>
            </a:endParaRPr>
          </a:p>
        </p:txBody>
      </p:sp>
      <p:pic>
        <p:nvPicPr>
          <p:cNvPr id="89" name="Picture 8" descr="http://www.arcm.com/images/military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99" y="1659677"/>
            <a:ext cx="820353" cy="79905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descr="http://files.turbosquid.com/Preview/2010/12/05__14_36_00/poteau-electrique-color2.jpg5020f853-cac1-47b0-8b53-459b9978e740Larg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3764" y="2617201"/>
            <a:ext cx="888743" cy="88874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www.gettyicons.com/free-icons/108/point-of-interest/png/256/factory_yellow_2_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8365" y="1659677"/>
            <a:ext cx="693627" cy="69362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www.large-icons.com/stock-icons/large-home/commercial-ico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8662" y="1608121"/>
            <a:ext cx="796739" cy="7967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http://icons.iconarchive.com/icons/oxygen-icons.org/oxygen/256/Categories-applications-education-university-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1" y="2616061"/>
            <a:ext cx="1043772" cy="1043772"/>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8118662" y="3497169"/>
            <a:ext cx="1031783" cy="307777"/>
          </a:xfrm>
          <a:prstGeom prst="rect">
            <a:avLst/>
          </a:prstGeom>
        </p:spPr>
        <p:txBody>
          <a:bodyPr wrap="square">
            <a:spAutoFit/>
          </a:bodyPr>
          <a:lstStyle/>
          <a:p>
            <a:pPr algn="ctr"/>
            <a:r>
              <a:rPr lang="en-US" sz="1400" dirty="0">
                <a:solidFill>
                  <a:schemeClr val="tx1">
                    <a:lumMod val="50000"/>
                    <a:lumOff val="50000"/>
                  </a:schemeClr>
                </a:solidFill>
              </a:rPr>
              <a:t>Utilities</a:t>
            </a:r>
          </a:p>
        </p:txBody>
      </p:sp>
      <p:sp>
        <p:nvSpPr>
          <p:cNvPr id="96" name="Rectangle 95"/>
          <p:cNvSpPr/>
          <p:nvPr/>
        </p:nvSpPr>
        <p:spPr>
          <a:xfrm>
            <a:off x="7817749" y="2359993"/>
            <a:ext cx="1320302" cy="307777"/>
          </a:xfrm>
          <a:prstGeom prst="rect">
            <a:avLst/>
          </a:prstGeom>
        </p:spPr>
        <p:txBody>
          <a:bodyPr wrap="square">
            <a:spAutoFit/>
          </a:bodyPr>
          <a:lstStyle/>
          <a:p>
            <a:pPr algn="ctr"/>
            <a:r>
              <a:rPr lang="en-US" sz="1400" dirty="0" smtClean="0">
                <a:solidFill>
                  <a:schemeClr val="tx1">
                    <a:lumMod val="50000"/>
                    <a:lumOff val="50000"/>
                  </a:schemeClr>
                </a:solidFill>
              </a:rPr>
              <a:t>Commercial</a:t>
            </a:r>
            <a:endParaRPr lang="en-US" sz="1400" dirty="0">
              <a:solidFill>
                <a:schemeClr val="tx1">
                  <a:lumMod val="50000"/>
                  <a:lumOff val="50000"/>
                </a:schemeClr>
              </a:solidFill>
            </a:endParaRPr>
          </a:p>
        </p:txBody>
      </p:sp>
      <p:sp>
        <p:nvSpPr>
          <p:cNvPr id="99" name="Rectangle 98"/>
          <p:cNvSpPr/>
          <p:nvPr/>
        </p:nvSpPr>
        <p:spPr>
          <a:xfrm>
            <a:off x="6794650" y="2359993"/>
            <a:ext cx="1019777" cy="307777"/>
          </a:xfrm>
          <a:prstGeom prst="rect">
            <a:avLst/>
          </a:prstGeom>
        </p:spPr>
        <p:txBody>
          <a:bodyPr wrap="square">
            <a:spAutoFit/>
          </a:bodyPr>
          <a:lstStyle/>
          <a:p>
            <a:pPr algn="ctr"/>
            <a:r>
              <a:rPr lang="en-US" sz="1400" dirty="0" smtClean="0">
                <a:solidFill>
                  <a:schemeClr val="tx1">
                    <a:lumMod val="50000"/>
                    <a:lumOff val="50000"/>
                  </a:schemeClr>
                </a:solidFill>
              </a:rPr>
              <a:t>Military</a:t>
            </a:r>
            <a:endParaRPr lang="en-US" sz="1400" dirty="0">
              <a:solidFill>
                <a:schemeClr val="tx1">
                  <a:lumMod val="50000"/>
                  <a:lumOff val="50000"/>
                </a:schemeClr>
              </a:solidFill>
            </a:endParaRPr>
          </a:p>
        </p:txBody>
      </p:sp>
      <p:sp>
        <p:nvSpPr>
          <p:cNvPr id="100" name="Rectangle 99"/>
          <p:cNvSpPr/>
          <p:nvPr/>
        </p:nvSpPr>
        <p:spPr>
          <a:xfrm>
            <a:off x="5638800" y="2361906"/>
            <a:ext cx="1295400" cy="307777"/>
          </a:xfrm>
          <a:prstGeom prst="rect">
            <a:avLst/>
          </a:prstGeom>
        </p:spPr>
        <p:txBody>
          <a:bodyPr wrap="square">
            <a:spAutoFit/>
          </a:bodyPr>
          <a:lstStyle/>
          <a:p>
            <a:pPr algn="ctr"/>
            <a:r>
              <a:rPr lang="en-US" sz="1400" dirty="0" smtClean="0">
                <a:solidFill>
                  <a:schemeClr val="tx1">
                    <a:lumMod val="50000"/>
                    <a:lumOff val="50000"/>
                  </a:schemeClr>
                </a:solidFill>
              </a:rPr>
              <a:t>Industrial</a:t>
            </a:r>
            <a:endParaRPr lang="en-US" sz="1400" dirty="0">
              <a:solidFill>
                <a:schemeClr val="tx1">
                  <a:lumMod val="50000"/>
                  <a:lumOff val="50000"/>
                </a:schemeClr>
              </a:solidFill>
            </a:endParaRPr>
          </a:p>
        </p:txBody>
      </p:sp>
      <p:sp>
        <p:nvSpPr>
          <p:cNvPr id="101" name="Rectangle 100"/>
          <p:cNvSpPr/>
          <p:nvPr/>
        </p:nvSpPr>
        <p:spPr>
          <a:xfrm>
            <a:off x="5781300" y="3505944"/>
            <a:ext cx="1219200" cy="307777"/>
          </a:xfrm>
          <a:prstGeom prst="rect">
            <a:avLst/>
          </a:prstGeom>
        </p:spPr>
        <p:txBody>
          <a:bodyPr wrap="square">
            <a:spAutoFit/>
          </a:bodyPr>
          <a:lstStyle/>
          <a:p>
            <a:pPr algn="ctr"/>
            <a:r>
              <a:rPr lang="en-US" sz="1400" dirty="0" smtClean="0">
                <a:solidFill>
                  <a:schemeClr val="tx1">
                    <a:lumMod val="50000"/>
                    <a:lumOff val="50000"/>
                  </a:schemeClr>
                </a:solidFill>
              </a:rPr>
              <a:t>Institutional</a:t>
            </a:r>
            <a:endParaRPr lang="en-US" sz="1400" dirty="0">
              <a:solidFill>
                <a:schemeClr val="tx1">
                  <a:lumMod val="50000"/>
                  <a:lumOff val="50000"/>
                </a:schemeClr>
              </a:solidFill>
            </a:endParaRPr>
          </a:p>
        </p:txBody>
      </p:sp>
      <p:graphicFrame>
        <p:nvGraphicFramePr>
          <p:cNvPr id="39" name="Table 38"/>
          <p:cNvGraphicFramePr>
            <a:graphicFrameLocks noGrp="1"/>
          </p:cNvGraphicFramePr>
          <p:nvPr>
            <p:extLst>
              <p:ext uri="{D42A27DB-BD31-4B8C-83A1-F6EECF244321}">
                <p14:modId xmlns:p14="http://schemas.microsoft.com/office/powerpoint/2010/main" val="1696137062"/>
              </p:ext>
            </p:extLst>
          </p:nvPr>
        </p:nvGraphicFramePr>
        <p:xfrm>
          <a:off x="5854700" y="3868680"/>
          <a:ext cx="3127976" cy="944880"/>
        </p:xfrm>
        <a:graphic>
          <a:graphicData uri="http://schemas.openxmlformats.org/drawingml/2006/table">
            <a:tbl>
              <a:tblPr firstRow="1" bandRow="1">
                <a:tableStyleId>{C083E6E3-FA7D-4D7B-A595-EF9225AFEA82}</a:tableStyleId>
              </a:tblPr>
              <a:tblGrid>
                <a:gridCol w="3127976"/>
              </a:tblGrid>
              <a:tr h="772062">
                <a:tc>
                  <a:txBody>
                    <a:bodyPr/>
                    <a:lstStyle/>
                    <a:p>
                      <a:r>
                        <a:rPr lang="en-US" sz="1200" b="1" dirty="0" smtClean="0">
                          <a:solidFill>
                            <a:schemeClr val="tx1">
                              <a:lumMod val="75000"/>
                              <a:lumOff val="25000"/>
                            </a:schemeClr>
                          </a:solidFill>
                        </a:rPr>
                        <a:t>Energy Markets Served:</a:t>
                      </a:r>
                    </a:p>
                    <a:p>
                      <a:pPr marL="171450" indent="-171450">
                        <a:buFont typeface="Wingdings" pitchFamily="2" charset="2"/>
                        <a:buChar char="q"/>
                      </a:pPr>
                      <a:r>
                        <a:rPr lang="en-US" sz="1100" b="1" dirty="0" smtClean="0">
                          <a:solidFill>
                            <a:schemeClr val="accent5">
                              <a:lumMod val="75000"/>
                            </a:schemeClr>
                          </a:solidFill>
                        </a:rPr>
                        <a:t>ERCOT</a:t>
                      </a:r>
                      <a:r>
                        <a:rPr lang="en-US" sz="1100" dirty="0" smtClean="0">
                          <a:solidFill>
                            <a:schemeClr val="accent5">
                              <a:lumMod val="50000"/>
                            </a:schemeClr>
                          </a:solidFill>
                        </a:rPr>
                        <a:t> </a:t>
                      </a:r>
                      <a:r>
                        <a:rPr lang="en-US" sz="1100" dirty="0" smtClean="0">
                          <a:solidFill>
                            <a:schemeClr val="tx1">
                              <a:lumMod val="75000"/>
                              <a:lumOff val="25000"/>
                            </a:schemeClr>
                          </a:solidFill>
                        </a:rPr>
                        <a:t>(Texas)</a:t>
                      </a:r>
                    </a:p>
                    <a:p>
                      <a:pPr marL="171450" indent="-171450">
                        <a:buFont typeface="Wingdings" pitchFamily="2" charset="2"/>
                        <a:buChar char="q"/>
                      </a:pPr>
                      <a:r>
                        <a:rPr lang="en-US" sz="1100" b="1" baseline="0" dirty="0" smtClean="0">
                          <a:solidFill>
                            <a:srgbClr val="FF0000"/>
                          </a:solidFill>
                        </a:rPr>
                        <a:t>NYISO</a:t>
                      </a:r>
                      <a:r>
                        <a:rPr lang="en-US" sz="1100" baseline="0" dirty="0" smtClean="0">
                          <a:solidFill>
                            <a:schemeClr val="tx1">
                              <a:lumMod val="75000"/>
                              <a:lumOff val="25000"/>
                            </a:schemeClr>
                          </a:solidFill>
                        </a:rPr>
                        <a:t> (New York)</a:t>
                      </a:r>
                    </a:p>
                    <a:p>
                      <a:pPr marL="171450" indent="-171450">
                        <a:buFont typeface="Wingdings" pitchFamily="2" charset="2"/>
                        <a:buChar char="q"/>
                      </a:pPr>
                      <a:r>
                        <a:rPr lang="en-US" sz="1100" b="1" baseline="0" dirty="0" smtClean="0">
                          <a:solidFill>
                            <a:schemeClr val="tx2"/>
                          </a:solidFill>
                        </a:rPr>
                        <a:t>PJM</a:t>
                      </a:r>
                      <a:r>
                        <a:rPr lang="en-US" sz="1100" baseline="0" dirty="0" smtClean="0">
                          <a:solidFill>
                            <a:schemeClr val="tx1">
                              <a:lumMod val="75000"/>
                              <a:lumOff val="25000"/>
                            </a:schemeClr>
                          </a:solidFill>
                        </a:rPr>
                        <a:t> (13 states covering mid-Atlantic region)</a:t>
                      </a:r>
                      <a:endParaRPr lang="en-US" sz="1100" dirty="0" smtClean="0">
                        <a:solidFill>
                          <a:schemeClr val="tx1">
                            <a:lumMod val="75000"/>
                            <a:lumOff val="25000"/>
                          </a:schemeClr>
                        </a:solidFill>
                      </a:endParaRPr>
                    </a:p>
                  </a:txBody>
                  <a:tcPr>
                    <a:lnL w="6350" cap="flat" cmpd="sng" algn="ctr">
                      <a:solidFill>
                        <a:srgbClr val="9BBB59">
                          <a:lumMod val="50000"/>
                        </a:srgbClr>
                      </a:solidFill>
                      <a:prstDash val="dash"/>
                      <a:round/>
                      <a:headEnd type="none" w="med" len="med"/>
                      <a:tailEnd type="none" w="med" len="med"/>
                    </a:lnL>
                    <a:lnR w="6350" cap="flat" cmpd="sng" algn="ctr">
                      <a:solidFill>
                        <a:srgbClr val="9BBB59">
                          <a:lumMod val="50000"/>
                        </a:srgbClr>
                      </a:solidFill>
                      <a:prstDash val="dash"/>
                      <a:round/>
                      <a:headEnd type="none" w="med" len="med"/>
                      <a:tailEnd type="none" w="med" len="med"/>
                    </a:lnR>
                  </a:tcPr>
                </a:tc>
              </a:tr>
            </a:tbl>
          </a:graphicData>
        </a:graphic>
      </p:graphicFrame>
      <p:pic>
        <p:nvPicPr>
          <p:cNvPr id="1026" name="Picture 2" descr="C:\Users\jlawlor\AppData\Local\Microsoft\Windows\Temporary Internet Files\Content.IE5\H92DQ0P6\MC90020256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3240" y="2809314"/>
            <a:ext cx="1239300" cy="63326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6960163" y="3489653"/>
            <a:ext cx="1219200" cy="307777"/>
          </a:xfrm>
          <a:prstGeom prst="rect">
            <a:avLst/>
          </a:prstGeom>
        </p:spPr>
        <p:txBody>
          <a:bodyPr wrap="square">
            <a:spAutoFit/>
          </a:bodyPr>
          <a:lstStyle/>
          <a:p>
            <a:pPr algn="ctr"/>
            <a:r>
              <a:rPr lang="en-US" sz="1400" dirty="0" smtClean="0">
                <a:solidFill>
                  <a:schemeClr val="tx1">
                    <a:lumMod val="50000"/>
                    <a:lumOff val="50000"/>
                  </a:schemeClr>
                </a:solidFill>
              </a:rPr>
              <a:t>Campus </a:t>
            </a:r>
            <a:endParaRPr lang="en-US" sz="1400" dirty="0">
              <a:solidFill>
                <a:schemeClr val="tx1">
                  <a:lumMod val="50000"/>
                  <a:lumOff val="50000"/>
                </a:schemeClr>
              </a:solidFill>
            </a:endParaRPr>
          </a:p>
        </p:txBody>
      </p:sp>
      <p:grpSp>
        <p:nvGrpSpPr>
          <p:cNvPr id="35" name="Group 19"/>
          <p:cNvGrpSpPr/>
          <p:nvPr/>
        </p:nvGrpSpPr>
        <p:grpSpPr>
          <a:xfrm>
            <a:off x="5864737" y="5292159"/>
            <a:ext cx="2966881" cy="977124"/>
            <a:chOff x="4904157" y="6248400"/>
            <a:chExt cx="1900182" cy="1497180"/>
          </a:xfrm>
        </p:grpSpPr>
        <p:pic>
          <p:nvPicPr>
            <p:cNvPr id="36" name="Picture 35" descr="http://altenergyllc.com/images/logo.gif"/>
            <p:cNvPicPr>
              <a:picLocks noChangeAspect="1"/>
            </p:cNvPicPr>
            <p:nvPr/>
          </p:nvPicPr>
          <p:blipFill>
            <a:blip r:embed="rId9" cstate="print"/>
            <a:srcRect/>
            <a:stretch>
              <a:fillRect/>
            </a:stretch>
          </p:blipFill>
          <p:spPr>
            <a:xfrm>
              <a:off x="4953000" y="6248400"/>
              <a:ext cx="651857" cy="371109"/>
            </a:xfrm>
            <a:prstGeom prst="rect">
              <a:avLst/>
            </a:prstGeom>
            <a:solidFill>
              <a:srgbClr val="EDEDED"/>
            </a:solidFill>
            <a:ln>
              <a:noFill/>
            </a:ln>
          </p:spPr>
        </p:pic>
        <p:pic>
          <p:nvPicPr>
            <p:cNvPr id="37" name="Picture 36" descr="http://www.braemarenergy.com/images/logo.gif"/>
            <p:cNvPicPr>
              <a:picLocks noChangeAspect="1"/>
            </p:cNvPicPr>
            <p:nvPr/>
          </p:nvPicPr>
          <p:blipFill>
            <a:blip r:embed="rId10" cstate="print"/>
            <a:srcRect/>
            <a:stretch>
              <a:fillRect/>
            </a:stretch>
          </p:blipFill>
          <p:spPr>
            <a:xfrm>
              <a:off x="5771107" y="6756901"/>
              <a:ext cx="1033232" cy="236618"/>
            </a:xfrm>
            <a:prstGeom prst="rect">
              <a:avLst/>
            </a:prstGeom>
            <a:noFill/>
            <a:ln>
              <a:noFill/>
            </a:ln>
          </p:spPr>
        </p:pic>
        <p:pic>
          <p:nvPicPr>
            <p:cNvPr id="38" name="Picture 37" descr="http://www.iticse08.fi.upm.es/images/intel_rgb_1700.png"/>
            <p:cNvPicPr>
              <a:picLocks noChangeAspect="1"/>
            </p:cNvPicPr>
            <p:nvPr/>
          </p:nvPicPr>
          <p:blipFill>
            <a:blip r:embed="rId11" cstate="print"/>
            <a:srcRect/>
            <a:stretch>
              <a:fillRect/>
            </a:stretch>
          </p:blipFill>
          <p:spPr>
            <a:xfrm>
              <a:off x="4904157" y="6733640"/>
              <a:ext cx="736681" cy="559287"/>
            </a:xfrm>
            <a:prstGeom prst="rect">
              <a:avLst/>
            </a:prstGeom>
            <a:noFill/>
            <a:ln>
              <a:noFill/>
            </a:ln>
          </p:spPr>
        </p:pic>
        <p:pic>
          <p:nvPicPr>
            <p:cNvPr id="44" name="Picture 43"/>
            <p:cNvPicPr>
              <a:picLocks noChangeAspect="1"/>
            </p:cNvPicPr>
            <p:nvPr/>
          </p:nvPicPr>
          <p:blipFill rotWithShape="1">
            <a:blip r:embed="rId12" cstate="print"/>
            <a:srcRect t="27193" b="28947"/>
            <a:stretch/>
          </p:blipFill>
          <p:spPr>
            <a:xfrm>
              <a:off x="5262849" y="7288379"/>
              <a:ext cx="1268889" cy="457201"/>
            </a:xfrm>
            <a:prstGeom prst="rect">
              <a:avLst/>
            </a:prstGeom>
          </p:spPr>
        </p:pic>
      </p:grpSp>
      <p:pic>
        <p:nvPicPr>
          <p:cNvPr id="46" name="Picture 45"/>
          <p:cNvPicPr>
            <a:picLocks noChangeAspect="1"/>
          </p:cNvPicPr>
          <p:nvPr/>
        </p:nvPicPr>
        <p:blipFill>
          <a:blip r:embed="rId13" cstate="print"/>
          <a:stretch>
            <a:fillRect/>
          </a:stretch>
        </p:blipFill>
        <p:spPr>
          <a:xfrm>
            <a:off x="7048671" y="5205495"/>
            <a:ext cx="1866730" cy="334913"/>
          </a:xfrm>
          <a:prstGeom prst="rect">
            <a:avLst/>
          </a:prstGeom>
        </p:spPr>
      </p:pic>
      <p:sp>
        <p:nvSpPr>
          <p:cNvPr id="2" name="TextBox 1"/>
          <p:cNvSpPr txBox="1"/>
          <p:nvPr/>
        </p:nvSpPr>
        <p:spPr>
          <a:xfrm>
            <a:off x="5959879" y="4902566"/>
            <a:ext cx="2911017" cy="338554"/>
          </a:xfrm>
          <a:prstGeom prst="rect">
            <a:avLst/>
          </a:prstGeom>
          <a:noFill/>
        </p:spPr>
        <p:txBody>
          <a:bodyPr wrap="square" rtlCol="0">
            <a:spAutoFit/>
          </a:bodyPr>
          <a:lstStyle/>
          <a:p>
            <a:pPr algn="ctr"/>
            <a:r>
              <a:rPr lang="en-US" sz="1600" b="1" dirty="0" smtClean="0">
                <a:solidFill>
                  <a:schemeClr val="accent3">
                    <a:lumMod val="75000"/>
                  </a:schemeClr>
                </a:solidFill>
              </a:rPr>
              <a:t>Viridity Energy Investors </a:t>
            </a:r>
            <a:endParaRPr lang="en-US" sz="1600" b="1" dirty="0">
              <a:solidFill>
                <a:schemeClr val="accent3">
                  <a:lumMod val="75000"/>
                </a:schemeClr>
              </a:solidFill>
            </a:endParaRPr>
          </a:p>
        </p:txBody>
      </p:sp>
      <p:cxnSp>
        <p:nvCxnSpPr>
          <p:cNvPr id="45" name="Straight Connector 44"/>
          <p:cNvCxnSpPr/>
          <p:nvPr/>
        </p:nvCxnSpPr>
        <p:spPr>
          <a:xfrm>
            <a:off x="5821812" y="4920930"/>
            <a:ext cx="3169788"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p:nvSpPr>
        <p:spPr>
          <a:xfrm>
            <a:off x="550292" y="89848"/>
            <a:ext cx="8365107" cy="762000"/>
          </a:xfrm>
          <a:prstGeom prst="rect">
            <a:avLst/>
          </a:prstGeom>
          <a:noFill/>
          <a:ln>
            <a:noFill/>
          </a:ln>
        </p:spPr>
        <p:txBody>
          <a:bodyPr vert="horz" wrap="square" lIns="91440" tIns="45720" rIns="91440" bIns="45720" anchor="t" anchorCtr="0" compatLnSpc="1"/>
          <a:lstStyle>
            <a:lvl1pPr algn="l" defTabSz="457200" rtl="0" eaLnBrk="1" latinLnBrk="0" hangingPunct="1">
              <a:spcBef>
                <a:spcPct val="0"/>
              </a:spcBef>
              <a:buNone/>
              <a:defRPr sz="2000" b="1" kern="1200">
                <a:solidFill>
                  <a:schemeClr val="tx1"/>
                </a:solidFill>
                <a:latin typeface="Trebuchet MS"/>
                <a:ea typeface="+mj-ea"/>
                <a:cs typeface="Trebuchet MS"/>
              </a:defRPr>
            </a:lvl1pPr>
          </a:lstStyle>
          <a:p>
            <a:pPr fontAlgn="auto">
              <a:spcAft>
                <a:spcPts val="0"/>
              </a:spcAft>
            </a:pPr>
            <a:r>
              <a:rPr lang="en-US" sz="2400" dirty="0">
                <a:solidFill>
                  <a:schemeClr val="accent6"/>
                </a:solidFill>
                <a:latin typeface="+mj-lt"/>
                <a:cs typeface="+mj-cs"/>
              </a:rPr>
              <a:t>Viridity Energy </a:t>
            </a:r>
            <a:r>
              <a:rPr lang="en-US" sz="2400" dirty="0" smtClean="0">
                <a:solidFill>
                  <a:schemeClr val="accent6"/>
                </a:solidFill>
                <a:latin typeface="+mj-lt"/>
                <a:cs typeface="+mj-cs"/>
              </a:rPr>
              <a:t>Recognized </a:t>
            </a:r>
            <a:r>
              <a:rPr lang="en-US" sz="2400" dirty="0">
                <a:solidFill>
                  <a:schemeClr val="accent6"/>
                </a:solidFill>
                <a:latin typeface="+mj-lt"/>
                <a:cs typeface="+mj-cs"/>
              </a:rPr>
              <a:t>Leader In Smart </a:t>
            </a:r>
            <a:r>
              <a:rPr lang="en-US" sz="2400" dirty="0" smtClean="0">
                <a:solidFill>
                  <a:schemeClr val="accent6"/>
                </a:solidFill>
                <a:latin typeface="+mj-lt"/>
                <a:cs typeface="+mj-cs"/>
              </a:rPr>
              <a:t/>
            </a:r>
            <a:br>
              <a:rPr lang="en-US" sz="2400" dirty="0" smtClean="0">
                <a:solidFill>
                  <a:schemeClr val="accent6"/>
                </a:solidFill>
                <a:latin typeface="+mj-lt"/>
                <a:cs typeface="+mj-cs"/>
              </a:rPr>
            </a:br>
            <a:r>
              <a:rPr lang="en-US" sz="2400" dirty="0" smtClean="0">
                <a:solidFill>
                  <a:schemeClr val="accent6"/>
                </a:solidFill>
                <a:latin typeface="+mj-lt"/>
                <a:cs typeface="+mj-cs"/>
              </a:rPr>
              <a:t>Energy </a:t>
            </a:r>
            <a:r>
              <a:rPr lang="en-US" sz="2400" dirty="0">
                <a:solidFill>
                  <a:schemeClr val="accent6"/>
                </a:solidFill>
                <a:latin typeface="+mj-lt"/>
                <a:cs typeface="+mj-cs"/>
              </a:rPr>
              <a:t>Technology</a:t>
            </a:r>
          </a:p>
        </p:txBody>
      </p:sp>
      <p:cxnSp>
        <p:nvCxnSpPr>
          <p:cNvPr id="48" name="Straight Connector 47"/>
          <p:cNvCxnSpPr/>
          <p:nvPr/>
        </p:nvCxnSpPr>
        <p:spPr>
          <a:xfrm flipV="1">
            <a:off x="95338" y="5201329"/>
            <a:ext cx="5320145" cy="1672"/>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86357" y="5601564"/>
            <a:ext cx="4434562" cy="738664"/>
          </a:xfrm>
          <a:prstGeom prst="rect">
            <a:avLst/>
          </a:prstGeom>
          <a:noFill/>
        </p:spPr>
        <p:txBody>
          <a:bodyPr wrap="square" rtlCol="0">
            <a:spAutoFit/>
          </a:bodyPr>
          <a:lstStyle/>
          <a:p>
            <a:pPr>
              <a:tabLst>
                <a:tab pos="1993900" algn="l"/>
              </a:tabLst>
            </a:pPr>
            <a:r>
              <a:rPr lang="en-US" sz="1400" dirty="0" smtClean="0">
                <a:solidFill>
                  <a:schemeClr val="tx1">
                    <a:lumMod val="50000"/>
                    <a:lumOff val="50000"/>
                  </a:schemeClr>
                </a:solidFill>
              </a:rPr>
              <a:t>Viridity’s partnership with GDF SUEZ creates demand and supply synergies that provide customers with holistic energy solutions</a:t>
            </a:r>
            <a:endParaRPr lang="en-US" sz="1400" dirty="0" smtClean="0"/>
          </a:p>
        </p:txBody>
      </p:sp>
      <p:sp>
        <p:nvSpPr>
          <p:cNvPr id="59" name="TextBox 58"/>
          <p:cNvSpPr txBox="1"/>
          <p:nvPr/>
        </p:nvSpPr>
        <p:spPr>
          <a:xfrm>
            <a:off x="609600" y="5257800"/>
            <a:ext cx="5029481" cy="369332"/>
          </a:xfrm>
          <a:prstGeom prst="rect">
            <a:avLst/>
          </a:prstGeom>
          <a:noFill/>
        </p:spPr>
        <p:txBody>
          <a:bodyPr wrap="square" rtlCol="0">
            <a:spAutoFit/>
          </a:bodyPr>
          <a:lstStyle/>
          <a:p>
            <a:r>
              <a:rPr lang="en-US" b="1" dirty="0" smtClean="0">
                <a:solidFill>
                  <a:schemeClr val="accent3">
                    <a:lumMod val="75000"/>
                  </a:schemeClr>
                </a:solidFill>
              </a:rPr>
              <a:t>Partnership with GDF SUEZ </a:t>
            </a:r>
          </a:p>
        </p:txBody>
      </p:sp>
      <p:pic>
        <p:nvPicPr>
          <p:cNvPr id="102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876" y="5608851"/>
            <a:ext cx="849865" cy="60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15"/>
          <a:stretch>
            <a:fillRect/>
          </a:stretch>
        </p:blipFill>
        <p:spPr>
          <a:xfrm>
            <a:off x="533400" y="3712987"/>
            <a:ext cx="1093062" cy="782813"/>
          </a:xfrm>
          <a:prstGeom prst="rect">
            <a:avLst/>
          </a:prstGeom>
        </p:spPr>
      </p:pic>
      <p:pic>
        <p:nvPicPr>
          <p:cNvPr id="50" name="Picture 49"/>
          <p:cNvPicPr>
            <a:picLocks noChangeAspect="1"/>
          </p:cNvPicPr>
          <p:nvPr/>
        </p:nvPicPr>
        <p:blipFill>
          <a:blip r:embed="rId16"/>
          <a:stretch>
            <a:fillRect/>
          </a:stretch>
        </p:blipFill>
        <p:spPr>
          <a:xfrm>
            <a:off x="533401" y="1874807"/>
            <a:ext cx="990600" cy="863776"/>
          </a:xfrm>
          <a:prstGeom prst="rect">
            <a:avLst/>
          </a:prstGeom>
        </p:spPr>
      </p:pic>
    </p:spTree>
    <p:extLst>
      <p:ext uri="{BB962C8B-B14F-4D97-AF65-F5344CB8AC3E}">
        <p14:creationId xmlns:p14="http://schemas.microsoft.com/office/powerpoint/2010/main" val="312990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8"/>
          </p:nvPr>
        </p:nvSpPr>
        <p:spPr/>
        <p:txBody>
          <a:bodyPr/>
          <a:lstStyle/>
          <a:p>
            <a:fld id="{9847204A-A0BC-4303-8CC6-43490CDE54EA}" type="slidenum">
              <a:rPr lang="en-US" smtClean="0"/>
              <a:pPr/>
              <a:t>4</a:t>
            </a:fld>
            <a:endParaRPr lang="en-US" dirty="0"/>
          </a:p>
        </p:txBody>
      </p:sp>
      <p:sp>
        <p:nvSpPr>
          <p:cNvPr id="5" name="Title 4"/>
          <p:cNvSpPr>
            <a:spLocks noGrp="1"/>
          </p:cNvSpPr>
          <p:nvPr>
            <p:ph type="title"/>
          </p:nvPr>
        </p:nvSpPr>
        <p:spPr>
          <a:xfrm>
            <a:off x="685800" y="228600"/>
            <a:ext cx="6400800" cy="457200"/>
          </a:xfrm>
        </p:spPr>
        <p:txBody>
          <a:bodyPr/>
          <a:lstStyle/>
          <a:p>
            <a:r>
              <a:rPr lang="en-US" sz="2400" dirty="0" smtClean="0">
                <a:solidFill>
                  <a:schemeClr val="accent6"/>
                </a:solidFill>
              </a:rPr>
              <a:t>The Smart Grid and You</a:t>
            </a:r>
            <a:endParaRPr lang="en-US" sz="2400" dirty="0">
              <a:solidFill>
                <a:schemeClr val="accent6"/>
              </a:solidFill>
            </a:endParaRPr>
          </a:p>
        </p:txBody>
      </p:sp>
      <p:sp>
        <p:nvSpPr>
          <p:cNvPr id="7" name="Rectangle 6"/>
          <p:cNvSpPr/>
          <p:nvPr/>
        </p:nvSpPr>
        <p:spPr>
          <a:xfrm>
            <a:off x="762000" y="1143000"/>
            <a:ext cx="1600200" cy="9144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Infrastructure Smart Grid</a:t>
            </a:r>
          </a:p>
          <a:p>
            <a:pPr algn="ctr"/>
            <a:r>
              <a:rPr lang="en-US" sz="1600" b="1" dirty="0" smtClean="0"/>
              <a:t>(ISO/utility)</a:t>
            </a:r>
            <a:endParaRPr lang="en-US" sz="1600" b="1" dirty="0"/>
          </a:p>
        </p:txBody>
      </p:sp>
      <p:sp>
        <p:nvSpPr>
          <p:cNvPr id="8" name="Rectangle 7"/>
          <p:cNvSpPr/>
          <p:nvPr/>
        </p:nvSpPr>
        <p:spPr>
          <a:xfrm>
            <a:off x="5943600" y="2743200"/>
            <a:ext cx="1219200" cy="914400"/>
          </a:xfrm>
          <a:prstGeom prst="rect">
            <a:avLst/>
          </a:prstGeom>
          <a:solidFill>
            <a:srgbClr val="FCE5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403387"/>
                </a:solidFill>
              </a:rPr>
              <a:t>Demand Side Strategies</a:t>
            </a:r>
            <a:endParaRPr lang="en-US" sz="1600" b="1" dirty="0">
              <a:solidFill>
                <a:srgbClr val="403387"/>
              </a:solidFill>
            </a:endParaRPr>
          </a:p>
        </p:txBody>
      </p:sp>
      <p:sp>
        <p:nvSpPr>
          <p:cNvPr id="9" name="Rectangle 8"/>
          <p:cNvSpPr/>
          <p:nvPr/>
        </p:nvSpPr>
        <p:spPr>
          <a:xfrm>
            <a:off x="7620000" y="2743200"/>
            <a:ext cx="1295400" cy="914400"/>
          </a:xfrm>
          <a:prstGeom prst="rect">
            <a:avLst/>
          </a:prstGeom>
          <a:solidFill>
            <a:srgbClr val="FCE5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403387"/>
                </a:solidFill>
              </a:rPr>
              <a:t>Supply Side Strategies</a:t>
            </a:r>
            <a:endParaRPr lang="en-US" sz="1600" b="1" dirty="0">
              <a:solidFill>
                <a:srgbClr val="403387"/>
              </a:solidFill>
            </a:endParaRPr>
          </a:p>
        </p:txBody>
      </p:sp>
      <p:sp>
        <p:nvSpPr>
          <p:cNvPr id="10" name="Rectangle 9"/>
          <p:cNvSpPr/>
          <p:nvPr/>
        </p:nvSpPr>
        <p:spPr>
          <a:xfrm>
            <a:off x="762000" y="3733800"/>
            <a:ext cx="1219200" cy="914400"/>
          </a:xfrm>
          <a:prstGeom prst="rect">
            <a:avLst/>
          </a:prstGeom>
          <a:solidFill>
            <a:srgbClr val="FCE5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403387"/>
                </a:solidFill>
              </a:rPr>
              <a:t>Individual Impact</a:t>
            </a:r>
            <a:endParaRPr lang="en-US" sz="1600" b="1" dirty="0">
              <a:solidFill>
                <a:srgbClr val="403387"/>
              </a:solidFill>
            </a:endParaRPr>
          </a:p>
        </p:txBody>
      </p:sp>
      <p:sp>
        <p:nvSpPr>
          <p:cNvPr id="11" name="Rectangle 10"/>
          <p:cNvSpPr/>
          <p:nvPr/>
        </p:nvSpPr>
        <p:spPr>
          <a:xfrm>
            <a:off x="3581400" y="3733800"/>
            <a:ext cx="1600200" cy="914400"/>
          </a:xfrm>
          <a:prstGeom prst="rect">
            <a:avLst/>
          </a:prstGeom>
          <a:solidFill>
            <a:srgbClr val="FCE5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403387"/>
                </a:solidFill>
              </a:rPr>
              <a:t>Technology Enablement</a:t>
            </a:r>
            <a:endParaRPr lang="en-US" sz="1600" b="1" dirty="0">
              <a:solidFill>
                <a:srgbClr val="403387"/>
              </a:solidFill>
            </a:endParaRPr>
          </a:p>
        </p:txBody>
      </p:sp>
      <p:sp>
        <p:nvSpPr>
          <p:cNvPr id="12" name="TextBox 11"/>
          <p:cNvSpPr txBox="1"/>
          <p:nvPr/>
        </p:nvSpPr>
        <p:spPr>
          <a:xfrm>
            <a:off x="533400" y="2233136"/>
            <a:ext cx="4984057" cy="1384995"/>
          </a:xfrm>
          <a:prstGeom prst="rect">
            <a:avLst/>
          </a:prstGeom>
          <a:noFill/>
        </p:spPr>
        <p:txBody>
          <a:bodyPr wrap="none" rtlCol="0">
            <a:spAutoFit/>
          </a:bodyPr>
          <a:lstStyle/>
          <a:p>
            <a:pPr marL="171450" indent="-171450">
              <a:buFont typeface="Arial"/>
              <a:buChar char="•"/>
            </a:pPr>
            <a:r>
              <a:rPr lang="en-US" sz="1400" dirty="0" smtClean="0"/>
              <a:t>Real Time Metering enables data collection</a:t>
            </a:r>
          </a:p>
          <a:p>
            <a:pPr marL="628650" lvl="1" indent="-171450">
              <a:buFont typeface="Arial"/>
              <a:buChar char="•"/>
            </a:pPr>
            <a:r>
              <a:rPr lang="en-US" sz="1400" dirty="0" smtClean="0"/>
              <a:t>Communication protocols and technology</a:t>
            </a:r>
          </a:p>
          <a:p>
            <a:pPr marL="171450" indent="-171450">
              <a:buFont typeface="Arial"/>
              <a:buChar char="•"/>
            </a:pPr>
            <a:r>
              <a:rPr lang="en-US" sz="1400" dirty="0" smtClean="0"/>
              <a:t>The birth of BIG DATA</a:t>
            </a:r>
          </a:p>
          <a:p>
            <a:pPr marL="171450" indent="-171450">
              <a:buFont typeface="Arial"/>
              <a:buChar char="•"/>
            </a:pPr>
            <a:r>
              <a:rPr lang="en-US" sz="1400" dirty="0" smtClean="0"/>
              <a:t>Handling BIG DATA</a:t>
            </a:r>
          </a:p>
          <a:p>
            <a:pPr marL="171450" indent="-171450">
              <a:buFont typeface="Arial"/>
              <a:buChar char="•"/>
            </a:pPr>
            <a:r>
              <a:rPr lang="en-US" sz="1400" dirty="0"/>
              <a:t>Ability to monitor load creates connection to price </a:t>
            </a:r>
            <a:r>
              <a:rPr lang="en-US" sz="1400" dirty="0" smtClean="0"/>
              <a:t>signals</a:t>
            </a:r>
          </a:p>
          <a:p>
            <a:pPr marL="171450" indent="-171450">
              <a:buFont typeface="Arial"/>
              <a:buChar char="•"/>
            </a:pPr>
            <a:r>
              <a:rPr lang="en-US" sz="1400" dirty="0" smtClean="0"/>
              <a:t>Creating actionable solutions from Smart Grid investments</a:t>
            </a:r>
            <a:endParaRPr lang="en-US" sz="1400" dirty="0"/>
          </a:p>
        </p:txBody>
      </p:sp>
      <p:sp>
        <p:nvSpPr>
          <p:cNvPr id="13" name="TextBox 12"/>
          <p:cNvSpPr txBox="1"/>
          <p:nvPr/>
        </p:nvSpPr>
        <p:spPr>
          <a:xfrm>
            <a:off x="762000" y="4648200"/>
            <a:ext cx="2819400" cy="1384995"/>
          </a:xfrm>
          <a:prstGeom prst="rect">
            <a:avLst/>
          </a:prstGeom>
          <a:noFill/>
        </p:spPr>
        <p:txBody>
          <a:bodyPr wrap="square" rtlCol="0">
            <a:spAutoFit/>
          </a:bodyPr>
          <a:lstStyle/>
          <a:p>
            <a:pPr marL="171450" indent="-171450">
              <a:buFont typeface="Arial"/>
              <a:buChar char="•"/>
            </a:pPr>
            <a:r>
              <a:rPr lang="en-US" sz="1400" dirty="0" smtClean="0"/>
              <a:t>Access to load data</a:t>
            </a:r>
          </a:p>
          <a:p>
            <a:pPr marL="171450" indent="-171450">
              <a:buFont typeface="Arial"/>
              <a:buChar char="•"/>
            </a:pPr>
            <a:r>
              <a:rPr lang="en-US" sz="1400" dirty="0" smtClean="0"/>
              <a:t>Identify load flexibility</a:t>
            </a:r>
          </a:p>
          <a:p>
            <a:pPr marL="171450" indent="-171450">
              <a:buFont typeface="Arial"/>
              <a:buChar char="•"/>
            </a:pPr>
            <a:r>
              <a:rPr lang="en-US" sz="1400" dirty="0" smtClean="0"/>
              <a:t>Manage and control what you </a:t>
            </a:r>
            <a:r>
              <a:rPr lang="en-US" sz="1400" b="1" dirty="0" smtClean="0"/>
              <a:t>can</a:t>
            </a:r>
            <a:r>
              <a:rPr lang="en-US" sz="1400" dirty="0" smtClean="0"/>
              <a:t> control</a:t>
            </a:r>
          </a:p>
          <a:p>
            <a:pPr marL="171450" indent="-171450">
              <a:buFont typeface="Arial"/>
              <a:buChar char="•"/>
            </a:pPr>
            <a:r>
              <a:rPr lang="en-US" sz="1400" dirty="0" smtClean="0"/>
              <a:t>Ability to respond to price signals</a:t>
            </a:r>
          </a:p>
        </p:txBody>
      </p:sp>
      <p:sp>
        <p:nvSpPr>
          <p:cNvPr id="14" name="TextBox 13"/>
          <p:cNvSpPr txBox="1"/>
          <p:nvPr/>
        </p:nvSpPr>
        <p:spPr>
          <a:xfrm>
            <a:off x="3886200" y="4648200"/>
            <a:ext cx="2057400" cy="954107"/>
          </a:xfrm>
          <a:prstGeom prst="rect">
            <a:avLst/>
          </a:prstGeom>
          <a:noFill/>
        </p:spPr>
        <p:txBody>
          <a:bodyPr wrap="square" rtlCol="0">
            <a:spAutoFit/>
          </a:bodyPr>
          <a:lstStyle/>
          <a:p>
            <a:pPr marL="171450" indent="-171450">
              <a:buFont typeface="Arial"/>
              <a:buChar char="•"/>
            </a:pPr>
            <a:r>
              <a:rPr lang="en-US" sz="1400" dirty="0"/>
              <a:t>Vehicle for monetizing load flexibility in wholesale markets</a:t>
            </a:r>
          </a:p>
        </p:txBody>
      </p:sp>
      <p:sp>
        <p:nvSpPr>
          <p:cNvPr id="15" name="Rectangle 14"/>
          <p:cNvSpPr/>
          <p:nvPr/>
        </p:nvSpPr>
        <p:spPr>
          <a:xfrm>
            <a:off x="6629400" y="4419600"/>
            <a:ext cx="1485900" cy="1066800"/>
          </a:xfrm>
          <a:prstGeom prst="rect">
            <a:avLst/>
          </a:prstGeom>
          <a:solidFill>
            <a:srgbClr val="FCE5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403387"/>
                </a:solidFill>
              </a:rPr>
              <a:t>Next</a:t>
            </a:r>
            <a:r>
              <a:rPr lang="en-US" sz="2000" b="1" dirty="0" smtClean="0">
                <a:solidFill>
                  <a:srgbClr val="403387"/>
                </a:solidFill>
              </a:rPr>
              <a:t> </a:t>
            </a:r>
            <a:r>
              <a:rPr lang="en-US" sz="1600" b="1" dirty="0">
                <a:solidFill>
                  <a:srgbClr val="403387"/>
                </a:solidFill>
              </a:rPr>
              <a:t>L</a:t>
            </a:r>
            <a:r>
              <a:rPr lang="en-US" sz="1600" b="1" dirty="0" smtClean="0">
                <a:solidFill>
                  <a:srgbClr val="403387"/>
                </a:solidFill>
              </a:rPr>
              <a:t>evel </a:t>
            </a:r>
            <a:r>
              <a:rPr lang="en-US" sz="1600" b="1" dirty="0">
                <a:solidFill>
                  <a:srgbClr val="403387"/>
                </a:solidFill>
              </a:rPr>
              <a:t>O</a:t>
            </a:r>
            <a:r>
              <a:rPr lang="en-US" sz="1600" b="1" dirty="0" smtClean="0">
                <a:solidFill>
                  <a:srgbClr val="403387"/>
                </a:solidFill>
              </a:rPr>
              <a:t>f Energy Spend Reduction</a:t>
            </a:r>
            <a:endParaRPr lang="en-US" sz="1600" b="1" dirty="0">
              <a:solidFill>
                <a:srgbClr val="403387"/>
              </a:solidFill>
            </a:endParaRPr>
          </a:p>
        </p:txBody>
      </p:sp>
      <p:cxnSp>
        <p:nvCxnSpPr>
          <p:cNvPr id="17" name="Straight Arrow Connector 16"/>
          <p:cNvCxnSpPr>
            <a:stCxn id="10" idx="3"/>
            <a:endCxn id="11" idx="1"/>
          </p:cNvCxnSpPr>
          <p:nvPr/>
        </p:nvCxnSpPr>
        <p:spPr>
          <a:xfrm>
            <a:off x="1981200" y="4191000"/>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1" idx="3"/>
            <a:endCxn id="8" idx="1"/>
          </p:cNvCxnSpPr>
          <p:nvPr/>
        </p:nvCxnSpPr>
        <p:spPr>
          <a:xfrm flipV="1">
            <a:off x="5181600" y="3200400"/>
            <a:ext cx="762000" cy="9906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4038600"/>
            <a:ext cx="17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2"/>
          </p:cNvCxnSpPr>
          <p:nvPr/>
        </p:nvCxnSpPr>
        <p:spPr>
          <a:xfrm>
            <a:off x="6553200" y="3657600"/>
            <a:ext cx="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305800" y="3657600"/>
            <a:ext cx="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5" idx="0"/>
          </p:cNvCxnSpPr>
          <p:nvPr/>
        </p:nvCxnSpPr>
        <p:spPr>
          <a:xfrm>
            <a:off x="7372350" y="4038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8" idx="3"/>
            <a:endCxn id="9" idx="1"/>
          </p:cNvCxnSpPr>
          <p:nvPr/>
        </p:nvCxnSpPr>
        <p:spPr>
          <a:xfrm>
            <a:off x="7162800" y="3200400"/>
            <a:ext cx="4572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430769" y="5486400"/>
            <a:ext cx="2484631" cy="738664"/>
          </a:xfrm>
          <a:prstGeom prst="rect">
            <a:avLst/>
          </a:prstGeom>
          <a:noFill/>
        </p:spPr>
        <p:txBody>
          <a:bodyPr wrap="square" rtlCol="0">
            <a:spAutoFit/>
          </a:bodyPr>
          <a:lstStyle/>
          <a:p>
            <a:pPr marL="177800" indent="-177800">
              <a:buFont typeface="Arial" panose="020B0604020202020204" pitchFamily="34" charset="0"/>
              <a:buChar char="•"/>
            </a:pPr>
            <a:r>
              <a:rPr lang="en-US" sz="1400" dirty="0" smtClean="0"/>
              <a:t>Convergence of supply and demand planning and activities</a:t>
            </a:r>
            <a:endParaRPr lang="en-US" sz="1400" dirty="0"/>
          </a:p>
        </p:txBody>
      </p:sp>
      <p:sp>
        <p:nvSpPr>
          <p:cNvPr id="32" name="TextBox 31"/>
          <p:cNvSpPr txBox="1"/>
          <p:nvPr/>
        </p:nvSpPr>
        <p:spPr>
          <a:xfrm>
            <a:off x="2590800" y="1143000"/>
            <a:ext cx="5546711" cy="897425"/>
          </a:xfrm>
          <a:prstGeom prst="rect">
            <a:avLst/>
          </a:prstGeom>
          <a:solidFill>
            <a:schemeClr val="bg2">
              <a:lumMod val="85000"/>
            </a:schemeClr>
          </a:solidFill>
          <a:ln>
            <a:solidFill>
              <a:schemeClr val="accent6"/>
            </a:solidFill>
          </a:ln>
        </p:spPr>
        <p:txBody>
          <a:bodyPr wrap="none" rtlCol="0">
            <a:spAutoFit/>
          </a:bodyPr>
          <a:lstStyle/>
          <a:p>
            <a:pPr>
              <a:lnSpc>
                <a:spcPct val="112000"/>
              </a:lnSpc>
            </a:pPr>
            <a:r>
              <a:rPr lang="en-US" sz="1600" dirty="0" smtClean="0"/>
              <a:t>Billions of dollars have been spent to create the Smart Grid</a:t>
            </a:r>
          </a:p>
          <a:p>
            <a:pPr marL="171450" indent="-171450">
              <a:lnSpc>
                <a:spcPct val="112000"/>
              </a:lnSpc>
              <a:buFont typeface="Arial"/>
              <a:buChar char="•"/>
            </a:pPr>
            <a:r>
              <a:rPr lang="en-US" sz="1600" dirty="0" smtClean="0"/>
              <a:t>Enhance system reliability</a:t>
            </a:r>
          </a:p>
          <a:p>
            <a:pPr marL="171450" indent="-171450">
              <a:lnSpc>
                <a:spcPct val="112000"/>
              </a:lnSpc>
              <a:buFont typeface="Arial"/>
              <a:buChar char="•"/>
            </a:pPr>
            <a:r>
              <a:rPr lang="en-US" sz="1600" dirty="0" smtClean="0"/>
              <a:t>Create accountability between usage and market value</a:t>
            </a:r>
            <a:endParaRPr lang="en-US" sz="1600" dirty="0"/>
          </a:p>
        </p:txBody>
      </p:sp>
    </p:spTree>
    <p:extLst>
      <p:ext uri="{BB962C8B-B14F-4D97-AF65-F5344CB8AC3E}">
        <p14:creationId xmlns:p14="http://schemas.microsoft.com/office/powerpoint/2010/main" val="191415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2000" y="304800"/>
            <a:ext cx="7434000" cy="377318"/>
          </a:xfrm>
        </p:spPr>
        <p:txBody>
          <a:bodyPr/>
          <a:lstStyle/>
          <a:p>
            <a:r>
              <a:rPr lang="en-US" sz="2400" dirty="0" smtClean="0"/>
              <a:t>The Energy Supply Chain Is Inefficient</a:t>
            </a:r>
            <a:endParaRPr lang="en-US" sz="2400" dirty="0"/>
          </a:p>
        </p:txBody>
      </p:sp>
      <p:sp>
        <p:nvSpPr>
          <p:cNvPr id="5" name="Content Placeholder 4"/>
          <p:cNvSpPr>
            <a:spLocks noGrp="1"/>
          </p:cNvSpPr>
          <p:nvPr>
            <p:ph sz="quarter" idx="1"/>
          </p:nvPr>
        </p:nvSpPr>
        <p:spPr>
          <a:xfrm>
            <a:off x="758952" y="976952"/>
            <a:ext cx="3813048" cy="4572000"/>
          </a:xfrm>
        </p:spPr>
        <p:txBody>
          <a:bodyPr/>
          <a:lstStyle/>
          <a:p>
            <a:pPr>
              <a:spcBef>
                <a:spcPts val="0"/>
              </a:spcBef>
              <a:buFont typeface="Wingdings" panose="05000000000000000000" pitchFamily="2" charset="2"/>
              <a:buChar char="§"/>
            </a:pPr>
            <a:r>
              <a:rPr lang="en-US" sz="2000" dirty="0" smtClean="0"/>
              <a:t>Market</a:t>
            </a:r>
          </a:p>
          <a:p>
            <a:pPr>
              <a:spcBef>
                <a:spcPts val="0"/>
              </a:spcBef>
              <a:buFont typeface="Wingdings" panose="05000000000000000000" pitchFamily="2" charset="2"/>
              <a:buChar char="§"/>
            </a:pPr>
            <a:r>
              <a:rPr lang="en-US" sz="2000" dirty="0" smtClean="0"/>
              <a:t>Commercial &amp; Industrial customers represent $700B in energy assets</a:t>
            </a:r>
          </a:p>
          <a:p>
            <a:pPr>
              <a:spcBef>
                <a:spcPts val="0"/>
              </a:spcBef>
              <a:buFont typeface="Wingdings" panose="05000000000000000000" pitchFamily="2" charset="2"/>
              <a:buChar char="§"/>
            </a:pPr>
            <a:r>
              <a:rPr lang="en-US" sz="2000" dirty="0" smtClean="0"/>
              <a:t>Typical utility model address peak supply needs</a:t>
            </a:r>
          </a:p>
          <a:p>
            <a:pPr>
              <a:spcBef>
                <a:spcPts val="0"/>
              </a:spcBef>
              <a:buFont typeface="Wingdings" panose="05000000000000000000" pitchFamily="2" charset="2"/>
              <a:buChar char="§"/>
            </a:pPr>
            <a:r>
              <a:rPr lang="en-US" sz="2000" dirty="0" smtClean="0"/>
              <a:t>Fractured solutions markets, REPs, ESCO, UDC, Equip, Controls, etc.</a:t>
            </a:r>
            <a:endParaRPr lang="en-US" sz="2000" dirty="0"/>
          </a:p>
        </p:txBody>
      </p:sp>
      <p:sp>
        <p:nvSpPr>
          <p:cNvPr id="6" name="Content Placeholder 5"/>
          <p:cNvSpPr>
            <a:spLocks noGrp="1"/>
          </p:cNvSpPr>
          <p:nvPr>
            <p:ph sz="quarter" idx="2"/>
          </p:nvPr>
        </p:nvSpPr>
        <p:spPr>
          <a:xfrm>
            <a:off x="4572000" y="976952"/>
            <a:ext cx="4191000" cy="4572000"/>
          </a:xfrm>
        </p:spPr>
        <p:txBody>
          <a:bodyPr/>
          <a:lstStyle/>
          <a:p>
            <a:pPr>
              <a:spcBef>
                <a:spcPts val="0"/>
              </a:spcBef>
              <a:buFont typeface="Wingdings" panose="05000000000000000000" pitchFamily="2" charset="2"/>
              <a:buChar char="§"/>
            </a:pPr>
            <a:r>
              <a:rPr lang="en-US" sz="2000" dirty="0" smtClean="0"/>
              <a:t>Customer</a:t>
            </a:r>
          </a:p>
          <a:p>
            <a:pPr>
              <a:spcBef>
                <a:spcPts val="0"/>
              </a:spcBef>
              <a:buFont typeface="Wingdings" panose="05000000000000000000" pitchFamily="2" charset="2"/>
              <a:buChar char="§"/>
            </a:pPr>
            <a:r>
              <a:rPr lang="en-US" sz="2000" dirty="0" smtClean="0"/>
              <a:t>Energy supply is critical to customers</a:t>
            </a:r>
          </a:p>
          <a:p>
            <a:pPr>
              <a:spcBef>
                <a:spcPts val="0"/>
              </a:spcBef>
              <a:buFont typeface="Wingdings" panose="05000000000000000000" pitchFamily="2" charset="2"/>
              <a:buChar char="§"/>
            </a:pPr>
            <a:r>
              <a:rPr lang="en-US" sz="2000" dirty="0" smtClean="0"/>
              <a:t>Non-core to their business focus</a:t>
            </a:r>
          </a:p>
          <a:p>
            <a:pPr>
              <a:spcBef>
                <a:spcPts val="0"/>
              </a:spcBef>
              <a:buFont typeface="Wingdings" panose="05000000000000000000" pitchFamily="2" charset="2"/>
              <a:buChar char="§"/>
            </a:pPr>
            <a:r>
              <a:rPr lang="en-US" sz="2000" dirty="0" smtClean="0"/>
              <a:t>Growing role of technology</a:t>
            </a:r>
          </a:p>
          <a:p>
            <a:pPr>
              <a:spcBef>
                <a:spcPts val="0"/>
              </a:spcBef>
              <a:buFont typeface="Wingdings" panose="05000000000000000000" pitchFamily="2" charset="2"/>
              <a:buChar char="§"/>
            </a:pPr>
            <a:r>
              <a:rPr lang="en-US" sz="2000" dirty="0" smtClean="0"/>
              <a:t>Growing convergence in energy supply and demand</a:t>
            </a:r>
          </a:p>
          <a:p>
            <a:pPr>
              <a:spcBef>
                <a:spcPts val="0"/>
              </a:spcBef>
              <a:buFont typeface="Wingdings" panose="05000000000000000000" pitchFamily="2" charset="2"/>
              <a:buChar char="§"/>
            </a:pPr>
            <a:r>
              <a:rPr lang="en-US" sz="2000" dirty="0" smtClean="0"/>
              <a:t>Split functions between supply procurement, sustainability/efficiency and operational considerations</a:t>
            </a:r>
          </a:p>
        </p:txBody>
      </p:sp>
      <p:sp>
        <p:nvSpPr>
          <p:cNvPr id="2" name="TextBox 1"/>
          <p:cNvSpPr txBox="1"/>
          <p:nvPr/>
        </p:nvSpPr>
        <p:spPr>
          <a:xfrm>
            <a:off x="1524000" y="5122039"/>
            <a:ext cx="5334000" cy="1431161"/>
          </a:xfrm>
          <a:prstGeom prst="rect">
            <a:avLst/>
          </a:prstGeom>
          <a:solidFill>
            <a:schemeClr val="accent6">
              <a:lumMod val="20000"/>
              <a:lumOff val="80000"/>
            </a:schemeClr>
          </a:solidFill>
          <a:ln w="28575">
            <a:solidFill>
              <a:schemeClr val="accent6">
                <a:lumMod val="75000"/>
              </a:schemeClr>
            </a:solidFill>
          </a:ln>
          <a:effectLst/>
        </p:spPr>
        <p:txBody>
          <a:bodyPr wrap="square" rtlCol="0">
            <a:spAutoFit/>
          </a:bodyPr>
          <a:lstStyle/>
          <a:p>
            <a:pPr algn="ctr">
              <a:spcAft>
                <a:spcPts val="600"/>
              </a:spcAft>
            </a:pPr>
            <a:r>
              <a:rPr lang="en-US" b="1" dirty="0"/>
              <a:t>Customers </a:t>
            </a:r>
            <a:r>
              <a:rPr lang="en-US" b="1" dirty="0" smtClean="0"/>
              <a:t>are asking </a:t>
            </a:r>
            <a:r>
              <a:rPr lang="en-US" b="1" dirty="0"/>
              <a:t>for </a:t>
            </a:r>
            <a:r>
              <a:rPr lang="en-US" b="1" dirty="0" smtClean="0"/>
              <a:t>solutions</a:t>
            </a:r>
          </a:p>
          <a:p>
            <a:pPr algn="ctr">
              <a:spcAft>
                <a:spcPts val="600"/>
              </a:spcAft>
            </a:pPr>
            <a:r>
              <a:rPr lang="en-US" b="1" dirty="0" smtClean="0"/>
              <a:t>But</a:t>
            </a:r>
          </a:p>
          <a:p>
            <a:pPr algn="ctr">
              <a:spcAft>
                <a:spcPts val="600"/>
              </a:spcAft>
            </a:pPr>
            <a:r>
              <a:rPr lang="en-US" b="1" dirty="0" smtClean="0"/>
              <a:t>How confusing has it become?</a:t>
            </a:r>
          </a:p>
          <a:p>
            <a:pPr algn="ctr">
              <a:spcAft>
                <a:spcPts val="600"/>
              </a:spcAft>
            </a:pPr>
            <a:r>
              <a:rPr lang="en-US" b="1" dirty="0" smtClean="0"/>
              <a:t>“A picture tells a thousand logos….”</a:t>
            </a:r>
            <a:endParaRPr lang="en-US" b="1" dirty="0"/>
          </a:p>
        </p:txBody>
      </p:sp>
    </p:spTree>
    <p:extLst>
      <p:ext uri="{BB962C8B-B14F-4D97-AF65-F5344CB8AC3E}">
        <p14:creationId xmlns:p14="http://schemas.microsoft.com/office/powerpoint/2010/main" val="56195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2000" y="304800"/>
            <a:ext cx="7434000" cy="457200"/>
          </a:xfrm>
        </p:spPr>
        <p:txBody>
          <a:bodyPr anchor="t">
            <a:normAutofit/>
          </a:bodyPr>
          <a:lstStyle/>
          <a:p>
            <a:r>
              <a:rPr lang="en-US" sz="2400" dirty="0" smtClean="0"/>
              <a:t>From a Customers Perspective</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232" y="1143000"/>
            <a:ext cx="7725568" cy="512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6227624"/>
            <a:ext cx="4876800" cy="215444"/>
          </a:xfrm>
          <a:prstGeom prst="rect">
            <a:avLst/>
          </a:prstGeom>
          <a:noFill/>
        </p:spPr>
        <p:txBody>
          <a:bodyPr wrap="square" rtlCol="0">
            <a:spAutoFit/>
          </a:bodyPr>
          <a:lstStyle/>
          <a:p>
            <a:r>
              <a:rPr lang="en-US" sz="800" dirty="0" smtClean="0"/>
              <a:t>Source: </a:t>
            </a:r>
            <a:r>
              <a:rPr lang="en-US" sz="800" dirty="0" err="1" smtClean="0"/>
              <a:t>Viridity</a:t>
            </a:r>
            <a:r>
              <a:rPr lang="en-US" sz="800" dirty="0" smtClean="0"/>
              <a:t> Energy</a:t>
            </a:r>
            <a:endParaRPr lang="en-US" sz="800" dirty="0"/>
          </a:p>
        </p:txBody>
      </p:sp>
    </p:spTree>
    <p:extLst>
      <p:ext uri="{BB962C8B-B14F-4D97-AF65-F5344CB8AC3E}">
        <p14:creationId xmlns:p14="http://schemas.microsoft.com/office/powerpoint/2010/main" val="303603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82000" y="304800"/>
            <a:ext cx="7434000" cy="457200"/>
          </a:xfrm>
        </p:spPr>
        <p:txBody>
          <a:bodyPr/>
          <a:lstStyle/>
          <a:p>
            <a:r>
              <a:rPr lang="en-US" sz="2400" dirty="0" smtClean="0"/>
              <a:t>Thoughts on Sorting It Out</a:t>
            </a:r>
            <a:endParaRPr lang="en-US" sz="2400" dirty="0"/>
          </a:p>
        </p:txBody>
      </p:sp>
      <p:sp>
        <p:nvSpPr>
          <p:cNvPr id="9" name="Content Placeholder 8"/>
          <p:cNvSpPr>
            <a:spLocks noGrp="1"/>
          </p:cNvSpPr>
          <p:nvPr>
            <p:ph idx="1"/>
          </p:nvPr>
        </p:nvSpPr>
        <p:spPr>
          <a:xfrm>
            <a:off x="882000" y="914400"/>
            <a:ext cx="7804800" cy="4267200"/>
          </a:xfrm>
        </p:spPr>
        <p:txBody>
          <a:bodyPr/>
          <a:lstStyle/>
          <a:p>
            <a:pPr>
              <a:spcAft>
                <a:spcPts val="0"/>
              </a:spcAft>
            </a:pPr>
            <a:r>
              <a:rPr lang="en-US" sz="1800" dirty="0" smtClean="0"/>
              <a:t>Start with what your organization knows:</a:t>
            </a:r>
          </a:p>
          <a:p>
            <a:pPr marL="627063" lvl="1" indent="-231775">
              <a:spcBef>
                <a:spcPts val="0"/>
              </a:spcBef>
              <a:spcAft>
                <a:spcPts val="0"/>
              </a:spcAft>
            </a:pPr>
            <a:r>
              <a:rPr lang="en-US" sz="1600" dirty="0" smtClean="0"/>
              <a:t>Cost </a:t>
            </a:r>
            <a:r>
              <a:rPr lang="en-US" sz="1600" dirty="0"/>
              <a:t>reduction </a:t>
            </a:r>
            <a:r>
              <a:rPr lang="en-US" sz="1600" dirty="0" smtClean="0"/>
              <a:t>targets</a:t>
            </a:r>
          </a:p>
          <a:p>
            <a:pPr marL="627063" lvl="1" indent="-231775">
              <a:spcBef>
                <a:spcPts val="0"/>
              </a:spcBef>
              <a:spcAft>
                <a:spcPts val="0"/>
              </a:spcAft>
            </a:pPr>
            <a:r>
              <a:rPr lang="en-US" sz="1600" dirty="0" smtClean="0"/>
              <a:t>Supply Procurement and commodity purchasing strategies</a:t>
            </a:r>
          </a:p>
          <a:p>
            <a:pPr marL="627063" lvl="1" indent="-231775">
              <a:spcBef>
                <a:spcPts val="0"/>
              </a:spcBef>
              <a:spcAft>
                <a:spcPts val="0"/>
              </a:spcAft>
            </a:pPr>
            <a:r>
              <a:rPr lang="en-US" sz="1600" dirty="0" smtClean="0"/>
              <a:t>Efficiency and sustainability objectives</a:t>
            </a:r>
          </a:p>
          <a:p>
            <a:pPr marL="627063" lvl="1" indent="-231775">
              <a:spcBef>
                <a:spcPts val="0"/>
              </a:spcBef>
              <a:spcAft>
                <a:spcPts val="0"/>
              </a:spcAft>
            </a:pPr>
            <a:r>
              <a:rPr lang="en-US" sz="1600" dirty="0" smtClean="0"/>
              <a:t>Your process and your assets</a:t>
            </a:r>
          </a:p>
          <a:p>
            <a:pPr>
              <a:spcAft>
                <a:spcPts val="0"/>
              </a:spcAft>
            </a:pPr>
            <a:r>
              <a:rPr lang="en-US" sz="1800" dirty="0" smtClean="0"/>
              <a:t>Recognize that the game is changing:</a:t>
            </a:r>
          </a:p>
          <a:p>
            <a:pPr marL="627063" lvl="1" indent="-231775">
              <a:spcBef>
                <a:spcPts val="0"/>
              </a:spcBef>
              <a:spcAft>
                <a:spcPts val="0"/>
              </a:spcAft>
            </a:pPr>
            <a:r>
              <a:rPr lang="en-US" sz="1600" dirty="0"/>
              <a:t>Yesterday’s methods are not likely to deliver against tomorrow’s requirements</a:t>
            </a:r>
          </a:p>
          <a:p>
            <a:pPr marL="627063" lvl="1" indent="-231775">
              <a:spcBef>
                <a:spcPts val="0"/>
              </a:spcBef>
              <a:spcAft>
                <a:spcPts val="0"/>
              </a:spcAft>
            </a:pPr>
            <a:r>
              <a:rPr lang="en-US" sz="1600" dirty="0"/>
              <a:t>New players</a:t>
            </a:r>
          </a:p>
          <a:p>
            <a:pPr marL="627063" lvl="1" indent="-231775">
              <a:spcBef>
                <a:spcPts val="0"/>
              </a:spcBef>
              <a:spcAft>
                <a:spcPts val="0"/>
              </a:spcAft>
            </a:pPr>
            <a:r>
              <a:rPr lang="en-US" sz="1600" dirty="0"/>
              <a:t>New technologies</a:t>
            </a:r>
          </a:p>
          <a:p>
            <a:pPr marL="627063" lvl="1" indent="-231775">
              <a:spcBef>
                <a:spcPts val="0"/>
              </a:spcBef>
              <a:spcAft>
                <a:spcPts val="0"/>
              </a:spcAft>
            </a:pPr>
            <a:r>
              <a:rPr lang="en-US" sz="1600" dirty="0"/>
              <a:t>New solutions</a:t>
            </a:r>
          </a:p>
          <a:p>
            <a:pPr>
              <a:spcAft>
                <a:spcPts val="0"/>
              </a:spcAft>
            </a:pPr>
            <a:r>
              <a:rPr lang="en-US" sz="1800" dirty="0" smtClean="0"/>
              <a:t>Find a well positioned, trusted partner who can deliver:</a:t>
            </a:r>
          </a:p>
          <a:p>
            <a:pPr marL="627063" lvl="1" indent="-231775">
              <a:spcBef>
                <a:spcPts val="0"/>
              </a:spcBef>
              <a:spcAft>
                <a:spcPts val="0"/>
              </a:spcAft>
            </a:pPr>
            <a:r>
              <a:rPr lang="en-US" sz="1600" dirty="0"/>
              <a:t>New value opportunities that get you to your goals</a:t>
            </a:r>
          </a:p>
          <a:p>
            <a:pPr marL="627063" lvl="1" indent="-231775">
              <a:spcBef>
                <a:spcPts val="0"/>
              </a:spcBef>
              <a:spcAft>
                <a:spcPts val="0"/>
              </a:spcAft>
            </a:pPr>
            <a:r>
              <a:rPr lang="en-US" sz="1600" dirty="0"/>
              <a:t>Knowledge transfer</a:t>
            </a:r>
          </a:p>
          <a:p>
            <a:pPr marL="627063" lvl="1" indent="-231775">
              <a:spcBef>
                <a:spcPts val="0"/>
              </a:spcBef>
              <a:spcAft>
                <a:spcPts val="0"/>
              </a:spcAft>
            </a:pPr>
            <a:r>
              <a:rPr lang="en-US" sz="1600" dirty="0"/>
              <a:t>A commitment to understanding your business as a supply and services partner</a:t>
            </a:r>
          </a:p>
          <a:p>
            <a:pPr lvl="3"/>
            <a:endParaRPr lang="en-US" sz="1600" dirty="0"/>
          </a:p>
        </p:txBody>
      </p:sp>
      <p:sp>
        <p:nvSpPr>
          <p:cNvPr id="5" name="Slide Number Placeholder 4"/>
          <p:cNvSpPr>
            <a:spLocks noGrp="1"/>
          </p:cNvSpPr>
          <p:nvPr>
            <p:ph type="sldNum" sz="quarter" idx="11"/>
          </p:nvPr>
        </p:nvSpPr>
        <p:spPr/>
        <p:txBody>
          <a:bodyPr/>
          <a:lstStyle/>
          <a:p>
            <a:fld id="{BED13D99-D98C-419F-81EF-D8C877FCA9C8}" type="slidenum">
              <a:rPr lang="en-US" smtClean="0"/>
              <a:pPr/>
              <a:t>7</a:t>
            </a:fld>
            <a:endParaRPr lang="en-US"/>
          </a:p>
        </p:txBody>
      </p:sp>
      <p:sp>
        <p:nvSpPr>
          <p:cNvPr id="10" name="TextBox 9"/>
          <p:cNvSpPr txBox="1"/>
          <p:nvPr/>
        </p:nvSpPr>
        <p:spPr>
          <a:xfrm>
            <a:off x="1524000" y="5334000"/>
            <a:ext cx="6477000" cy="707886"/>
          </a:xfrm>
          <a:prstGeom prst="rect">
            <a:avLst/>
          </a:prstGeom>
          <a:solidFill>
            <a:schemeClr val="accent5">
              <a:lumMod val="20000"/>
              <a:lumOff val="80000"/>
            </a:schemeClr>
          </a:solidFill>
          <a:effectLst>
            <a:glow rad="101600">
              <a:schemeClr val="accent5">
                <a:lumMod val="60000"/>
                <a:lumOff val="40000"/>
                <a:alpha val="75000"/>
              </a:schemeClr>
            </a:glow>
          </a:effectLst>
        </p:spPr>
        <p:txBody>
          <a:bodyPr wrap="square" rtlCol="0">
            <a:spAutoFit/>
          </a:bodyPr>
          <a:lstStyle/>
          <a:p>
            <a:pPr algn="ctr"/>
            <a:r>
              <a:rPr lang="en-US" sz="2000" dirty="0" smtClean="0"/>
              <a:t>Be willing to explore the art of the possible to determine how to use the new tools at your disposal</a:t>
            </a:r>
            <a:endParaRPr lang="en-US" sz="2000" dirty="0"/>
          </a:p>
        </p:txBody>
      </p:sp>
    </p:spTree>
    <p:extLst>
      <p:ext uri="{BB962C8B-B14F-4D97-AF65-F5344CB8AC3E}">
        <p14:creationId xmlns:p14="http://schemas.microsoft.com/office/powerpoint/2010/main" val="1071431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sz="2800" b="1" dirty="0" smtClean="0"/>
              <a:t>Accessing </a:t>
            </a:r>
            <a:r>
              <a:rPr lang="en-US" sz="2800" b="1" dirty="0"/>
              <a:t>T</a:t>
            </a:r>
            <a:r>
              <a:rPr lang="en-US" sz="2800" b="1" dirty="0" smtClean="0"/>
              <a:t>he Value</a:t>
            </a:r>
            <a:endParaRPr lang="en-US" sz="2800" b="1" dirty="0"/>
          </a:p>
        </p:txBody>
      </p:sp>
      <p:sp>
        <p:nvSpPr>
          <p:cNvPr id="10" name="Title 9"/>
          <p:cNvSpPr>
            <a:spLocks noGrp="1"/>
          </p:cNvSpPr>
          <p:nvPr>
            <p:ph type="ctrTitle"/>
          </p:nvPr>
        </p:nvSpPr>
        <p:spPr/>
        <p:txBody>
          <a:bodyPr/>
          <a:lstStyle/>
          <a:p>
            <a:r>
              <a:rPr lang="en-US" sz="3200" b="1" dirty="0" smtClean="0"/>
              <a:t>Utilizing Load Analytics</a:t>
            </a:r>
            <a:endParaRPr lang="en-US" sz="3200" b="1"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ED13D99-D98C-419F-81EF-D8C877FCA9C8}" type="slidenum">
              <a:rPr lang="en-US" smtClean="0"/>
              <a:pPr/>
              <a:t>8</a:t>
            </a:fld>
            <a:endParaRPr lang="en-US"/>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6664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434000" cy="453518"/>
          </a:xfrm>
        </p:spPr>
        <p:txBody>
          <a:bodyPr>
            <a:noAutofit/>
          </a:bodyPr>
          <a:lstStyle/>
          <a:p>
            <a:r>
              <a:rPr lang="en-US" sz="2400" dirty="0">
                <a:solidFill>
                  <a:srgbClr val="403387"/>
                </a:solidFill>
              </a:rPr>
              <a:t>If </a:t>
            </a:r>
            <a:r>
              <a:rPr lang="en-US" sz="2400" dirty="0" smtClean="0">
                <a:solidFill>
                  <a:srgbClr val="403387"/>
                </a:solidFill>
              </a:rPr>
              <a:t>You </a:t>
            </a:r>
            <a:r>
              <a:rPr lang="en-US" sz="2400" dirty="0">
                <a:solidFill>
                  <a:srgbClr val="403387"/>
                </a:solidFill>
              </a:rPr>
              <a:t>Have Accountability, </a:t>
            </a:r>
            <a:r>
              <a:rPr lang="en-US" sz="2400" dirty="0" smtClean="0">
                <a:solidFill>
                  <a:srgbClr val="403387"/>
                </a:solidFill>
              </a:rPr>
              <a:t/>
            </a:r>
            <a:br>
              <a:rPr lang="en-US" sz="2400" dirty="0" smtClean="0">
                <a:solidFill>
                  <a:srgbClr val="403387"/>
                </a:solidFill>
              </a:rPr>
            </a:br>
            <a:r>
              <a:rPr lang="en-US" sz="2400" dirty="0" smtClean="0">
                <a:solidFill>
                  <a:srgbClr val="403387"/>
                </a:solidFill>
              </a:rPr>
              <a:t>You </a:t>
            </a:r>
            <a:r>
              <a:rPr lang="en-US" sz="2400" dirty="0">
                <a:solidFill>
                  <a:srgbClr val="403387"/>
                </a:solidFill>
              </a:rPr>
              <a:t>Better Figure Out </a:t>
            </a:r>
            <a:r>
              <a:rPr lang="en-US" sz="2400" dirty="0" smtClean="0">
                <a:solidFill>
                  <a:srgbClr val="403387"/>
                </a:solidFill>
              </a:rPr>
              <a:t>What You Can Control</a:t>
            </a:r>
            <a:r>
              <a:rPr lang="en-US" sz="2400" dirty="0">
                <a:solidFill>
                  <a:srgbClr val="403387"/>
                </a:solidFill>
              </a:rPr>
              <a:t/>
            </a:r>
            <a:br>
              <a:rPr lang="en-US" sz="2400" dirty="0">
                <a:solidFill>
                  <a:srgbClr val="403387"/>
                </a:solidFill>
              </a:rPr>
            </a:br>
            <a:endParaRPr lang="en-US" sz="2400" dirty="0">
              <a:solidFill>
                <a:srgbClr val="403387"/>
              </a:solidFill>
            </a:endParaRPr>
          </a:p>
        </p:txBody>
      </p:sp>
      <p:sp>
        <p:nvSpPr>
          <p:cNvPr id="8" name="TextBox 7"/>
          <p:cNvSpPr txBox="1"/>
          <p:nvPr/>
        </p:nvSpPr>
        <p:spPr>
          <a:xfrm>
            <a:off x="735972" y="5284694"/>
            <a:ext cx="4809805" cy="1031051"/>
          </a:xfrm>
          <a:prstGeom prst="rect">
            <a:avLst/>
          </a:prstGeom>
          <a:noFill/>
        </p:spPr>
        <p:txBody>
          <a:bodyPr wrap="square" rtlCol="0">
            <a:spAutoFit/>
          </a:bodyPr>
          <a:lstStyle/>
          <a:p>
            <a:pPr>
              <a:spcAft>
                <a:spcPts val="600"/>
              </a:spcAft>
            </a:pPr>
            <a:r>
              <a:rPr lang="en-US" sz="2000" dirty="0" smtClean="0">
                <a:cs typeface="Helvetica" pitchFamily="34" charset="0"/>
              </a:rPr>
              <a:t>Two Variables Relating to Cost:</a:t>
            </a:r>
          </a:p>
          <a:p>
            <a:pPr marL="577850" indent="-349250">
              <a:buFont typeface="+mj-lt"/>
              <a:buAutoNum type="arabicPeriod"/>
            </a:pPr>
            <a:r>
              <a:rPr lang="en-US" dirty="0" smtClean="0">
                <a:cs typeface="Helvetica" pitchFamily="34" charset="0"/>
              </a:rPr>
              <a:t>Load (what can you control?)</a:t>
            </a:r>
          </a:p>
          <a:p>
            <a:pPr marL="577850" indent="-349250">
              <a:buFont typeface="+mj-lt"/>
              <a:buAutoNum type="arabicPeriod"/>
            </a:pPr>
            <a:r>
              <a:rPr lang="en-US" dirty="0" smtClean="0">
                <a:cs typeface="Helvetica" pitchFamily="34" charset="0"/>
              </a:rPr>
              <a:t>Price (what are your priorities?)</a:t>
            </a:r>
            <a:endParaRPr lang="en-US" dirty="0">
              <a:cs typeface="Helvetica" pitchFamily="34" charset="0"/>
            </a:endParaRPr>
          </a:p>
        </p:txBody>
      </p:sp>
      <p:cxnSp>
        <p:nvCxnSpPr>
          <p:cNvPr id="13" name="Straight Arrow Connector 12"/>
          <p:cNvCxnSpPr/>
          <p:nvPr/>
        </p:nvCxnSpPr>
        <p:spPr>
          <a:xfrm flipV="1">
            <a:off x="3913095" y="2888866"/>
            <a:ext cx="457200" cy="556046"/>
          </a:xfrm>
          <a:prstGeom prst="straightConnector1">
            <a:avLst/>
          </a:prstGeom>
          <a:ln w="28575">
            <a:solidFill>
              <a:schemeClr val="accent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35972" y="1860175"/>
            <a:ext cx="1133168" cy="1069032"/>
          </a:xfrm>
          <a:prstGeom prst="roundRect">
            <a:avLst/>
          </a:prstGeom>
          <a:solidFill>
            <a:schemeClr val="accent5">
              <a:lumMod val="60000"/>
              <a:lumOff val="40000"/>
            </a:schemeClr>
          </a:solid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solidFill>
                  <a:srgbClr val="403387"/>
                </a:solidFill>
                <a:latin typeface="Helvetica" pitchFamily="34" charset="0"/>
                <a:cs typeface="Helvetica" pitchFamily="34" charset="0"/>
              </a:rPr>
              <a:t>Demand Side Strategy</a:t>
            </a:r>
            <a:endParaRPr lang="en-US" sz="1600" b="1" dirty="0">
              <a:solidFill>
                <a:srgbClr val="403387"/>
              </a:solidFill>
              <a:latin typeface="Helvetica" pitchFamily="34" charset="0"/>
              <a:cs typeface="Helvetica" pitchFamily="34" charset="0"/>
            </a:endParaRPr>
          </a:p>
        </p:txBody>
      </p:sp>
      <p:sp>
        <p:nvSpPr>
          <p:cNvPr id="15" name="Rounded Rectangle 14"/>
          <p:cNvSpPr/>
          <p:nvPr/>
        </p:nvSpPr>
        <p:spPr>
          <a:xfrm>
            <a:off x="3872754" y="1860175"/>
            <a:ext cx="1143000" cy="1069032"/>
          </a:xfrm>
          <a:prstGeom prst="roundRect">
            <a:avLst/>
          </a:prstGeom>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latin typeface="Helvetica" pitchFamily="34" charset="0"/>
                <a:cs typeface="Helvetica" pitchFamily="34" charset="0"/>
              </a:rPr>
              <a:t>Supply Side </a:t>
            </a:r>
            <a:r>
              <a:rPr lang="en-US" sz="1600" b="1" dirty="0">
                <a:solidFill>
                  <a:schemeClr val="bg1"/>
                </a:solidFill>
                <a:latin typeface="Helvetica" pitchFamily="34" charset="0"/>
                <a:cs typeface="Helvetica" pitchFamily="34" charset="0"/>
              </a:rPr>
              <a:t>Strategy</a:t>
            </a:r>
          </a:p>
        </p:txBody>
      </p:sp>
      <p:cxnSp>
        <p:nvCxnSpPr>
          <p:cNvPr id="16" name="Straight Arrow Connector 15"/>
          <p:cNvCxnSpPr/>
          <p:nvPr/>
        </p:nvCxnSpPr>
        <p:spPr>
          <a:xfrm flipH="1" flipV="1">
            <a:off x="1299883" y="2929207"/>
            <a:ext cx="424051" cy="498000"/>
          </a:xfrm>
          <a:prstGeom prst="straightConnector1">
            <a:avLst/>
          </a:prstGeom>
          <a:ln w="28575">
            <a:solidFill>
              <a:schemeClr val="accent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Donut 16"/>
          <p:cNvSpPr/>
          <p:nvPr/>
        </p:nvSpPr>
        <p:spPr>
          <a:xfrm>
            <a:off x="1367117" y="3147244"/>
            <a:ext cx="2895600" cy="1824335"/>
          </a:xfrm>
          <a:prstGeom prst="donut">
            <a:avLst/>
          </a:prstGeom>
          <a:solidFill>
            <a:schemeClr val="accent2"/>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058846" y="3859356"/>
            <a:ext cx="1531188" cy="400110"/>
          </a:xfrm>
          <a:prstGeom prst="rect">
            <a:avLst/>
          </a:prstGeom>
          <a:noFill/>
        </p:spPr>
        <p:txBody>
          <a:bodyPr wrap="none" rtlCol="0">
            <a:spAutoFit/>
          </a:bodyPr>
          <a:lstStyle/>
          <a:p>
            <a:pPr algn="ctr"/>
            <a:r>
              <a:rPr lang="en-US" sz="2000" b="1" dirty="0" smtClean="0">
                <a:solidFill>
                  <a:srgbClr val="75180A"/>
                </a:solidFill>
                <a:cs typeface="Helvetica" pitchFamily="34" charset="0"/>
              </a:rPr>
              <a:t>ISO/Market</a:t>
            </a:r>
            <a:endParaRPr lang="en-US" sz="2000" b="1" dirty="0">
              <a:solidFill>
                <a:srgbClr val="75180A"/>
              </a:solidFill>
              <a:cs typeface="Helvetica" pitchFamily="34" charset="0"/>
            </a:endParaRPr>
          </a:p>
        </p:txBody>
      </p:sp>
      <p:sp>
        <p:nvSpPr>
          <p:cNvPr id="19" name="TextBox 18"/>
          <p:cNvSpPr txBox="1"/>
          <p:nvPr/>
        </p:nvSpPr>
        <p:spPr>
          <a:xfrm>
            <a:off x="1882586" y="2147661"/>
            <a:ext cx="798617" cy="400110"/>
          </a:xfrm>
          <a:prstGeom prst="rect">
            <a:avLst/>
          </a:prstGeom>
          <a:noFill/>
        </p:spPr>
        <p:txBody>
          <a:bodyPr wrap="none" rtlCol="0">
            <a:spAutoFit/>
          </a:bodyPr>
          <a:lstStyle/>
          <a:p>
            <a:r>
              <a:rPr lang="en-US" sz="2000" b="1" dirty="0" smtClean="0">
                <a:solidFill>
                  <a:srgbClr val="75180A"/>
                </a:solidFill>
                <a:cs typeface="Helvetica" pitchFamily="34" charset="0"/>
              </a:rPr>
              <a:t>Load</a:t>
            </a:r>
            <a:endParaRPr lang="en-US" sz="2000" b="1" dirty="0">
              <a:solidFill>
                <a:srgbClr val="75180A"/>
              </a:solidFill>
              <a:cs typeface="Helvetica" pitchFamily="34" charset="0"/>
            </a:endParaRPr>
          </a:p>
        </p:txBody>
      </p:sp>
      <p:sp>
        <p:nvSpPr>
          <p:cNvPr id="20" name="TextBox 19"/>
          <p:cNvSpPr txBox="1"/>
          <p:nvPr/>
        </p:nvSpPr>
        <p:spPr>
          <a:xfrm>
            <a:off x="3048000" y="2131995"/>
            <a:ext cx="811441" cy="400110"/>
          </a:xfrm>
          <a:prstGeom prst="rect">
            <a:avLst/>
          </a:prstGeom>
          <a:noFill/>
        </p:spPr>
        <p:txBody>
          <a:bodyPr wrap="none" rtlCol="0">
            <a:spAutoFit/>
          </a:bodyPr>
          <a:lstStyle/>
          <a:p>
            <a:r>
              <a:rPr lang="en-US" sz="2000" b="1" dirty="0" smtClean="0">
                <a:solidFill>
                  <a:srgbClr val="75180A"/>
                </a:solidFill>
                <a:cs typeface="Helvetica" pitchFamily="34" charset="0"/>
              </a:rPr>
              <a:t>Price</a:t>
            </a:r>
            <a:endParaRPr lang="en-US" sz="2000" b="1" dirty="0">
              <a:solidFill>
                <a:srgbClr val="75180A"/>
              </a:solidFill>
              <a:cs typeface="Helvetica" pitchFamily="34" charset="0"/>
            </a:endParaRPr>
          </a:p>
        </p:txBody>
      </p:sp>
      <p:sp>
        <p:nvSpPr>
          <p:cNvPr id="22" name="TextBox 21"/>
          <p:cNvSpPr txBox="1"/>
          <p:nvPr/>
        </p:nvSpPr>
        <p:spPr>
          <a:xfrm>
            <a:off x="5715000" y="1295400"/>
            <a:ext cx="2865682" cy="4708982"/>
          </a:xfrm>
          <a:prstGeom prst="rect">
            <a:avLst/>
          </a:prstGeom>
          <a:noFill/>
          <a:ln>
            <a:solidFill>
              <a:schemeClr val="accent3">
                <a:lumMod val="75000"/>
              </a:schemeClr>
            </a:solidFill>
          </a:ln>
        </p:spPr>
        <p:txBody>
          <a:bodyPr wrap="none" rtlCol="0">
            <a:spAutoFit/>
          </a:bodyPr>
          <a:lstStyle/>
          <a:p>
            <a:r>
              <a:rPr lang="en-US" sz="2000" b="1" u="sng" dirty="0" smtClean="0">
                <a:cs typeface="Helvetica" pitchFamily="34" charset="0"/>
              </a:rPr>
              <a:t>Tool Box</a:t>
            </a:r>
          </a:p>
          <a:p>
            <a:endParaRPr lang="en-US" sz="1200" dirty="0" smtClean="0">
              <a:cs typeface="Helvetica" pitchFamily="34" charset="0"/>
            </a:endParaRPr>
          </a:p>
          <a:p>
            <a:r>
              <a:rPr lang="en-US" u="sng" dirty="0" smtClean="0">
                <a:cs typeface="Helvetica" pitchFamily="34" charset="0"/>
              </a:rPr>
              <a:t>Supply Side</a:t>
            </a:r>
          </a:p>
          <a:p>
            <a:pPr marL="285750" indent="-176213">
              <a:buClr>
                <a:schemeClr val="accent1"/>
              </a:buClr>
              <a:buFont typeface="Wingdings" panose="05000000000000000000" pitchFamily="2" charset="2"/>
              <a:buChar char="§"/>
            </a:pPr>
            <a:r>
              <a:rPr lang="en-US" sz="1600" dirty="0" smtClean="0">
                <a:cs typeface="Helvetica" pitchFamily="34" charset="0"/>
              </a:rPr>
              <a:t>Procurement Strategy</a:t>
            </a:r>
          </a:p>
          <a:p>
            <a:pPr marL="285750" indent="-176213">
              <a:buClr>
                <a:schemeClr val="accent1"/>
              </a:buClr>
              <a:buFont typeface="Wingdings" panose="05000000000000000000" pitchFamily="2" charset="2"/>
              <a:buChar char="§"/>
            </a:pPr>
            <a:r>
              <a:rPr lang="en-US" sz="1600" dirty="0" smtClean="0">
                <a:cs typeface="Helvetica" pitchFamily="34" charset="0"/>
              </a:rPr>
              <a:t>Products</a:t>
            </a:r>
          </a:p>
          <a:p>
            <a:pPr marL="285750" indent="-176213">
              <a:buClr>
                <a:schemeClr val="accent1"/>
              </a:buClr>
              <a:buFont typeface="Wingdings" panose="05000000000000000000" pitchFamily="2" charset="2"/>
              <a:buChar char="§"/>
            </a:pPr>
            <a:r>
              <a:rPr lang="en-US" sz="1600" dirty="0" smtClean="0">
                <a:cs typeface="Helvetica" pitchFamily="34" charset="0"/>
              </a:rPr>
              <a:t>Liquid wholesale market</a:t>
            </a:r>
          </a:p>
          <a:p>
            <a:endParaRPr lang="en-US" dirty="0" smtClean="0">
              <a:cs typeface="Helvetica" pitchFamily="34" charset="0"/>
            </a:endParaRPr>
          </a:p>
          <a:p>
            <a:r>
              <a:rPr lang="en-US" u="sng" dirty="0" smtClean="0">
                <a:cs typeface="Helvetica" pitchFamily="34" charset="0"/>
              </a:rPr>
              <a:t>Demand Side</a:t>
            </a:r>
          </a:p>
          <a:p>
            <a:pPr marL="285750" indent="-176213">
              <a:buClr>
                <a:schemeClr val="accent1"/>
              </a:buClr>
              <a:buFont typeface="Wingdings" panose="05000000000000000000" pitchFamily="2" charset="2"/>
              <a:buChar char="§"/>
            </a:pPr>
            <a:r>
              <a:rPr lang="en-US" sz="1600" dirty="0" smtClean="0">
                <a:cs typeface="Helvetica" pitchFamily="34" charset="0"/>
              </a:rPr>
              <a:t>Load analytics</a:t>
            </a:r>
            <a:endParaRPr lang="en-US" sz="1600" dirty="0">
              <a:cs typeface="Helvetica" pitchFamily="34" charset="0"/>
            </a:endParaRPr>
          </a:p>
          <a:p>
            <a:pPr marL="285750" indent="-176213">
              <a:buClr>
                <a:schemeClr val="accent1"/>
              </a:buClr>
              <a:buFont typeface="Wingdings" panose="05000000000000000000" pitchFamily="2" charset="2"/>
              <a:buChar char="§"/>
            </a:pPr>
            <a:r>
              <a:rPr lang="en-US" sz="1600" dirty="0" smtClean="0">
                <a:cs typeface="Helvetica" pitchFamily="34" charset="0"/>
              </a:rPr>
              <a:t>Demand Response</a:t>
            </a:r>
          </a:p>
          <a:p>
            <a:pPr marL="285750" indent="-176213">
              <a:buClr>
                <a:schemeClr val="accent1"/>
              </a:buClr>
              <a:buFont typeface="Wingdings" panose="05000000000000000000" pitchFamily="2" charset="2"/>
              <a:buChar char="§"/>
            </a:pPr>
            <a:r>
              <a:rPr lang="en-US" sz="1600" dirty="0">
                <a:cs typeface="Helvetica" pitchFamily="34" charset="0"/>
              </a:rPr>
              <a:t>Generation</a:t>
            </a:r>
          </a:p>
          <a:p>
            <a:pPr marL="285750" indent="-176213">
              <a:buClr>
                <a:schemeClr val="accent1"/>
              </a:buClr>
              <a:buFont typeface="Wingdings" panose="05000000000000000000" pitchFamily="2" charset="2"/>
              <a:buChar char="§"/>
            </a:pPr>
            <a:r>
              <a:rPr lang="en-US" sz="1600" dirty="0" smtClean="0">
                <a:cs typeface="Helvetica" pitchFamily="34" charset="0"/>
              </a:rPr>
              <a:t>Storage/renewables</a:t>
            </a:r>
          </a:p>
          <a:p>
            <a:pPr marL="285750" indent="-176213">
              <a:buClr>
                <a:schemeClr val="accent1"/>
              </a:buClr>
              <a:buFont typeface="Wingdings" panose="05000000000000000000" pitchFamily="2" charset="2"/>
              <a:buChar char="§"/>
            </a:pPr>
            <a:r>
              <a:rPr lang="en-US" sz="1600" dirty="0">
                <a:cs typeface="Helvetica" pitchFamily="34" charset="0"/>
              </a:rPr>
              <a:t>Energy Efficiency </a:t>
            </a:r>
            <a:r>
              <a:rPr lang="en-US" sz="1600" dirty="0" smtClean="0">
                <a:cs typeface="Helvetica" pitchFamily="34" charset="0"/>
              </a:rPr>
              <a:t>Projects</a:t>
            </a:r>
          </a:p>
          <a:p>
            <a:pPr marL="285750" indent="-176213">
              <a:buClr>
                <a:schemeClr val="accent1"/>
              </a:buClr>
              <a:buFont typeface="Wingdings" panose="05000000000000000000" pitchFamily="2" charset="2"/>
              <a:buChar char="§"/>
            </a:pPr>
            <a:r>
              <a:rPr lang="en-US" sz="1600" dirty="0" smtClean="0">
                <a:cs typeface="Helvetica" pitchFamily="34" charset="0"/>
              </a:rPr>
              <a:t>Green credits</a:t>
            </a:r>
          </a:p>
          <a:p>
            <a:pPr marL="285750" indent="-176213">
              <a:buClr>
                <a:schemeClr val="accent1"/>
              </a:buClr>
              <a:buFont typeface="Wingdings" panose="05000000000000000000" pitchFamily="2" charset="2"/>
              <a:buChar char="§"/>
            </a:pPr>
            <a:r>
              <a:rPr lang="en-US" sz="1600" dirty="0" smtClean="0">
                <a:cs typeface="Helvetica" pitchFamily="34" charset="0"/>
              </a:rPr>
              <a:t>Incentives</a:t>
            </a:r>
          </a:p>
          <a:p>
            <a:pPr marL="285750" indent="-176213">
              <a:buClr>
                <a:schemeClr val="accent1"/>
              </a:buClr>
              <a:buFont typeface="Wingdings" panose="05000000000000000000" pitchFamily="2" charset="2"/>
              <a:buChar char="§"/>
            </a:pPr>
            <a:r>
              <a:rPr lang="en-US" sz="1600" dirty="0" smtClean="0">
                <a:cs typeface="Helvetica" pitchFamily="34" charset="0"/>
              </a:rPr>
              <a:t>Tax credits</a:t>
            </a:r>
          </a:p>
          <a:p>
            <a:pPr marL="285750" indent="-176213">
              <a:buClr>
                <a:schemeClr val="accent1"/>
              </a:buClr>
              <a:buFont typeface="Wingdings" panose="05000000000000000000" pitchFamily="2" charset="2"/>
              <a:buChar char="§"/>
            </a:pPr>
            <a:r>
              <a:rPr lang="en-US" sz="1600" dirty="0" smtClean="0">
                <a:cs typeface="Helvetica" pitchFamily="34" charset="0"/>
              </a:rPr>
              <a:t>Capital</a:t>
            </a:r>
          </a:p>
          <a:p>
            <a:pPr marL="285750" indent="-285750">
              <a:buFont typeface="Arial" pitchFamily="34" charset="0"/>
              <a:buChar char="•"/>
            </a:pPr>
            <a:endParaRPr lang="en-US" sz="2000" dirty="0">
              <a:cs typeface="Helvetica" pitchFamily="34" charset="0"/>
            </a:endParaRPr>
          </a:p>
        </p:txBody>
      </p:sp>
    </p:spTree>
    <p:extLst>
      <p:ext uri="{BB962C8B-B14F-4D97-AF65-F5344CB8AC3E}">
        <p14:creationId xmlns:p14="http://schemas.microsoft.com/office/powerpoint/2010/main" val="220209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orth American PPT Template">
  <a:themeElements>
    <a:clrScheme name="GDF MULTI ENERGIE">
      <a:dk1>
        <a:sysClr val="windowText" lastClr="000000"/>
      </a:dk1>
      <a:lt1>
        <a:sysClr val="window" lastClr="FFFFFF"/>
      </a:lt1>
      <a:dk2>
        <a:srgbClr val="5F5F5F"/>
      </a:dk2>
      <a:lt2>
        <a:srgbClr val="FFFFFF"/>
      </a:lt2>
      <a:accent1>
        <a:srgbClr val="E10019"/>
      </a:accent1>
      <a:accent2>
        <a:srgbClr val="403387"/>
      </a:accent2>
      <a:accent3>
        <a:srgbClr val="8C85B7"/>
      </a:accent3>
      <a:accent4>
        <a:srgbClr val="D2D700"/>
      </a:accent4>
      <a:accent5>
        <a:srgbClr val="0086CD"/>
      </a:accent5>
      <a:accent6>
        <a:srgbClr val="403387"/>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F4620A85C8FB46967FC77EDEAA07B0" ma:contentTypeVersion="1" ma:contentTypeDescription="Create a new document." ma:contentTypeScope="" ma:versionID="6425c92e9a3562cb592bdb4bee8b270d">
  <xsd:schema xmlns:xsd="http://www.w3.org/2001/XMLSchema" xmlns:p="http://schemas.microsoft.com/office/2006/metadata/properties" xmlns:ns1="http://schemas.microsoft.com/sharepoint/v3" targetNamespace="http://schemas.microsoft.com/office/2006/metadata/properties" ma:root="true" ma:fieldsID="b929325612f187bb4f85b18130d01a7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76EB08-4940-4C09-B34C-8112F75BC866}">
  <ds:schemaRefs>
    <ds:schemaRef ds:uri="http://schemas.microsoft.com/sharepoint/v3/contenttype/forms"/>
  </ds:schemaRefs>
</ds:datastoreItem>
</file>

<file path=customXml/itemProps2.xml><?xml version="1.0" encoding="utf-8"?>
<ds:datastoreItem xmlns:ds="http://schemas.openxmlformats.org/officeDocument/2006/customXml" ds:itemID="{2FF57591-4D06-4937-B0DB-8231687AC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2608064-37A5-41E9-BA2C-1143AB8FE74F}">
  <ds:schemaRefs>
    <ds:schemaRef ds:uri="http://purl.org/dc/dcmitype/"/>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North American PPT Template</Template>
  <TotalTime>6958</TotalTime>
  <Words>1915</Words>
  <Application>Microsoft Office PowerPoint</Application>
  <PresentationFormat>On-screen Show (4:3)</PresentationFormat>
  <Paragraphs>329</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North American PPT Template</vt:lpstr>
      <vt:lpstr>PowerPoint Presentation</vt:lpstr>
      <vt:lpstr>PowerPoint Presentation</vt:lpstr>
      <vt:lpstr>PowerPoint Presentation</vt:lpstr>
      <vt:lpstr>The Smart Grid and You</vt:lpstr>
      <vt:lpstr>The Energy Supply Chain Is Inefficient</vt:lpstr>
      <vt:lpstr>From a Customers Perspective</vt:lpstr>
      <vt:lpstr>Thoughts on Sorting It Out</vt:lpstr>
      <vt:lpstr>Utilizing Load Analytics</vt:lpstr>
      <vt:lpstr>If You Have Accountability,  You Better Figure Out What You Can Control </vt:lpstr>
      <vt:lpstr>The Pieces</vt:lpstr>
      <vt:lpstr>Load Flexibility Creates Value</vt:lpstr>
      <vt:lpstr>PowerPoint Presentation</vt:lpstr>
      <vt:lpstr>What Is The Opportunity? </vt:lpstr>
      <vt:lpstr> </vt:lpstr>
      <vt:lpstr>Curtailment Strategies: Asset vs. Process Management</vt:lpstr>
      <vt:lpstr>Value in Load Strategies</vt:lpstr>
      <vt:lpstr>Utilizing Load Analytics</vt:lpstr>
      <vt:lpstr>What Does This Mean for Customers?</vt:lpstr>
      <vt:lpstr>Bringing it All Together: An Integrated View</vt:lpstr>
      <vt:lpstr>Need More Specifics?</vt:lpstr>
      <vt:lpstr>Great!! How??!!!</vt:lpstr>
      <vt:lpstr>PowerPoint Presentation</vt:lpstr>
      <vt:lpstr>PowerPoint Presentation</vt:lpstr>
      <vt:lpstr>PowerPoint Presentation</vt:lpstr>
      <vt:lpstr>Questions and Answers</vt:lpstr>
    </vt:vector>
  </TitlesOfParts>
  <Company>GDF SUEZ Energy 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dc:title>
  <dc:creator>Sabota, Danni</dc:creator>
  <cp:lastModifiedBy>gguice</cp:lastModifiedBy>
  <cp:revision>106</cp:revision>
  <dcterms:created xsi:type="dcterms:W3CDTF">2014-02-12T16:54:12Z</dcterms:created>
  <dcterms:modified xsi:type="dcterms:W3CDTF">2014-07-11T19:19:37Z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0x01010009F4620A85C8FB46967FC77EDEAA07B0</vt:lpwstr>
  </property>
</Properties>
</file>