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drawings/drawing1.xml" ContentType="application/vnd.openxmlformats-officedocument.drawingml.chartshapes+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drawings/drawing2.xml" ContentType="application/vnd.openxmlformats-officedocument.drawingml.chartshapes+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drawings/drawing3.xml" ContentType="application/vnd.openxmlformats-officedocument.drawingml.chartshapes+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drawings/drawing4.xml" ContentType="application/vnd.openxmlformats-officedocument.drawingml.chartshapes+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drawings/drawing5.xml" ContentType="application/vnd.openxmlformats-officedocument.drawingml.chartshapes+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drawings/drawing6.xml" ContentType="application/vnd.openxmlformats-officedocument.drawingml.chartshapes+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drawings/drawing7.xml" ContentType="application/vnd.openxmlformats-officedocument.drawingml.chartshapes+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drawings/drawing8.xml" ContentType="application/vnd.openxmlformats-officedocument.drawingml.chartshapes+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drawings/drawing9.xml" ContentType="application/vnd.openxmlformats-officedocument.drawingml.chartshapes+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drawings/drawing10.xml" ContentType="application/vnd.openxmlformats-officedocument.drawingml.chartshapes+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drawings/drawing11.xml" ContentType="application/vnd.openxmlformats-officedocument.drawingml.chartshapes+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drawings/drawing12.xml" ContentType="application/vnd.openxmlformats-officedocument.drawingml.chartshapes+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drawings/drawing13.xml" ContentType="application/vnd.openxmlformats-officedocument.drawingml.chartshapes+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drawings/drawing14.xml" ContentType="application/vnd.openxmlformats-officedocument.drawingml.chartshapes+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drawings/drawing15.xml" ContentType="application/vnd.openxmlformats-officedocument.drawingml.chartshapes+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drawings/drawing16.xml" ContentType="application/vnd.openxmlformats-officedocument.drawingml.chartshapes+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drawings/drawing17.xml" ContentType="application/vnd.openxmlformats-officedocument.drawingml.chartshapes+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drawings/drawing18.xml" ContentType="application/vnd.openxmlformats-officedocument.drawingml.chartshapes+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drawings/drawing19.xml" ContentType="application/vnd.openxmlformats-officedocument.drawingml.chartshapes+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drawings/drawing20.xml" ContentType="application/vnd.openxmlformats-officedocument.drawingml.chartshapes+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drawings/drawing21.xml" ContentType="application/vnd.openxmlformats-officedocument.drawingml.chartshapes+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drawings/drawing22.xml" ContentType="application/vnd.openxmlformats-officedocument.drawingml.chartshapes+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drawings/drawing23.xml" ContentType="application/vnd.openxmlformats-officedocument.drawingml.chartshapes+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drawings/drawing24.xml" ContentType="application/vnd.openxmlformats-officedocument.drawingml.chartshapes+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drawings/drawing25.xml" ContentType="application/vnd.openxmlformats-officedocument.drawingml.chartshapes+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drawings/drawing26.xml" ContentType="application/vnd.openxmlformats-officedocument.drawingml.chartshapes+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drawings/drawing27.xml" ContentType="application/vnd.openxmlformats-officedocument.drawingml.chartshapes+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drawings/drawing28.xml" ContentType="application/vnd.openxmlformats-officedocument.drawingml.chartshapes+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drawings/drawing29.xml" ContentType="application/vnd.openxmlformats-officedocument.drawingml.chartshapes+xml"/>
  <Override PartName="/ppt/charts/chart36.xml" ContentType="application/vnd.openxmlformats-officedocument.drawingml.chart+xml"/>
  <Override PartName="/ppt/charts/style36.xml" ContentType="application/vnd.ms-office.chartstyle+xml"/>
  <Override PartName="/ppt/charts/colors36.xml" ContentType="application/vnd.ms-office.chartcolorstyle+xml"/>
  <Override PartName="/ppt/drawings/drawing30.xml" ContentType="application/vnd.openxmlformats-officedocument.drawingml.chartshapes+xml"/>
  <Override PartName="/ppt/charts/chart37.xml" ContentType="application/vnd.openxmlformats-officedocument.drawingml.chart+xml"/>
  <Override PartName="/ppt/charts/style37.xml" ContentType="application/vnd.ms-office.chartstyle+xml"/>
  <Override PartName="/ppt/charts/colors37.xml" ContentType="application/vnd.ms-office.chartcolorstyle+xml"/>
  <Override PartName="/ppt/drawings/drawing31.xml" ContentType="application/vnd.openxmlformats-officedocument.drawingml.chartshapes+xml"/>
  <Override PartName="/ppt/charts/chart38.xml" ContentType="application/vnd.openxmlformats-officedocument.drawingml.chart+xml"/>
  <Override PartName="/ppt/charts/style38.xml" ContentType="application/vnd.ms-office.chartstyle+xml"/>
  <Override PartName="/ppt/charts/colors38.xml" ContentType="application/vnd.ms-office.chartcolorstyle+xml"/>
  <Override PartName="/ppt/drawings/drawing32.xml" ContentType="application/vnd.openxmlformats-officedocument.drawingml.chartshapes+xml"/>
  <Override PartName="/ppt/charts/chart39.xml" ContentType="application/vnd.openxmlformats-officedocument.drawingml.chart+xml"/>
  <Override PartName="/ppt/charts/style39.xml" ContentType="application/vnd.ms-office.chartstyle+xml"/>
  <Override PartName="/ppt/charts/colors39.xml" ContentType="application/vnd.ms-office.chartcolorstyle+xml"/>
  <Override PartName="/ppt/drawings/drawing33.xml" ContentType="application/vnd.openxmlformats-officedocument.drawingml.chartshapes+xml"/>
  <Override PartName="/ppt/charts/chart40.xml" ContentType="application/vnd.openxmlformats-officedocument.drawingml.chart+xml"/>
  <Override PartName="/ppt/charts/style40.xml" ContentType="application/vnd.ms-office.chartstyle+xml"/>
  <Override PartName="/ppt/charts/colors40.xml" ContentType="application/vnd.ms-office.chartcolorstyle+xml"/>
  <Override PartName="/ppt/drawings/drawing34.xml" ContentType="application/vnd.openxmlformats-officedocument.drawingml.chartshapes+xml"/>
  <Override PartName="/ppt/charts/chart41.xml" ContentType="application/vnd.openxmlformats-officedocument.drawingml.chart+xml"/>
  <Override PartName="/ppt/charts/style41.xml" ContentType="application/vnd.ms-office.chartstyle+xml"/>
  <Override PartName="/ppt/charts/colors41.xml" ContentType="application/vnd.ms-office.chartcolorstyle+xml"/>
  <Override PartName="/ppt/drawings/drawing35.xml" ContentType="application/vnd.openxmlformats-officedocument.drawingml.chartshapes+xml"/>
  <Override PartName="/ppt/charts/chart42.xml" ContentType="application/vnd.openxmlformats-officedocument.drawingml.chart+xml"/>
  <Override PartName="/ppt/charts/style42.xml" ContentType="application/vnd.ms-office.chartstyle+xml"/>
  <Override PartName="/ppt/charts/colors42.xml" ContentType="application/vnd.ms-office.chartcolorstyle+xml"/>
  <Override PartName="/ppt/drawings/drawing36.xml" ContentType="application/vnd.openxmlformats-officedocument.drawingml.chartshapes+xml"/>
  <Override PartName="/ppt/charts/chart43.xml" ContentType="application/vnd.openxmlformats-officedocument.drawingml.chart+xml"/>
  <Override PartName="/ppt/charts/style43.xml" ContentType="application/vnd.ms-office.chartstyle+xml"/>
  <Override PartName="/ppt/charts/colors43.xml" ContentType="application/vnd.ms-office.chartcolorstyle+xml"/>
  <Override PartName="/ppt/drawings/drawing37.xml" ContentType="application/vnd.openxmlformats-officedocument.drawingml.chartshapes+xml"/>
  <Override PartName="/ppt/charts/chart44.xml" ContentType="application/vnd.openxmlformats-officedocument.drawingml.chart+xml"/>
  <Override PartName="/ppt/charts/style44.xml" ContentType="application/vnd.ms-office.chartstyle+xml"/>
  <Override PartName="/ppt/charts/colors44.xml" ContentType="application/vnd.ms-office.chartcolorstyle+xml"/>
  <Override PartName="/ppt/drawings/drawing38.xml" ContentType="application/vnd.openxmlformats-officedocument.drawingml.chartshapes+xml"/>
  <Override PartName="/ppt/charts/chart45.xml" ContentType="application/vnd.openxmlformats-officedocument.drawingml.chart+xml"/>
  <Override PartName="/ppt/charts/style45.xml" ContentType="application/vnd.ms-office.chartstyle+xml"/>
  <Override PartName="/ppt/charts/colors45.xml" ContentType="application/vnd.ms-office.chartcolorstyle+xml"/>
  <Override PartName="/ppt/drawings/drawing39.xml" ContentType="application/vnd.openxmlformats-officedocument.drawingml.chartshapes+xml"/>
  <Override PartName="/ppt/charts/chart46.xml" ContentType="application/vnd.openxmlformats-officedocument.drawingml.chart+xml"/>
  <Override PartName="/ppt/charts/style46.xml" ContentType="application/vnd.ms-office.chartstyle+xml"/>
  <Override PartName="/ppt/charts/colors46.xml" ContentType="application/vnd.ms-office.chartcolorstyle+xml"/>
  <Override PartName="/ppt/drawings/drawing40.xml" ContentType="application/vnd.openxmlformats-officedocument.drawingml.chartshapes+xml"/>
  <Override PartName="/ppt/charts/chart47.xml" ContentType="application/vnd.openxmlformats-officedocument.drawingml.chart+xml"/>
  <Override PartName="/ppt/charts/style47.xml" ContentType="application/vnd.ms-office.chartstyle+xml"/>
  <Override PartName="/ppt/charts/colors47.xml" ContentType="application/vnd.ms-office.chartcolorstyle+xml"/>
  <Override PartName="/ppt/drawings/drawing41.xml" ContentType="application/vnd.openxmlformats-officedocument.drawingml.chartshapes+xml"/>
  <Override PartName="/ppt/charts/chart48.xml" ContentType="application/vnd.openxmlformats-officedocument.drawingml.chart+xml"/>
  <Override PartName="/ppt/charts/style48.xml" ContentType="application/vnd.ms-office.chartstyle+xml"/>
  <Override PartName="/ppt/charts/colors48.xml" ContentType="application/vnd.ms-office.chartcolorstyle+xml"/>
  <Override PartName="/ppt/drawings/drawing42.xml" ContentType="application/vnd.openxmlformats-officedocument.drawingml.chartshapes+xml"/>
  <Override PartName="/ppt/charts/chart49.xml" ContentType="application/vnd.openxmlformats-officedocument.drawingml.chart+xml"/>
  <Override PartName="/ppt/charts/style49.xml" ContentType="application/vnd.ms-office.chartstyle+xml"/>
  <Override PartName="/ppt/charts/colors49.xml" ContentType="application/vnd.ms-office.chartcolorstyle+xml"/>
  <Override PartName="/ppt/drawings/drawing43.xml" ContentType="application/vnd.openxmlformats-officedocument.drawingml.chartshapes+xml"/>
  <Override PartName="/ppt/charts/chart50.xml" ContentType="application/vnd.openxmlformats-officedocument.drawingml.chart+xml"/>
  <Override PartName="/ppt/charts/style50.xml" ContentType="application/vnd.ms-office.chartstyle+xml"/>
  <Override PartName="/ppt/charts/colors50.xml" ContentType="application/vnd.ms-office.chartcolorstyle+xml"/>
  <Override PartName="/ppt/drawings/drawing44.xml" ContentType="application/vnd.openxmlformats-officedocument.drawingml.chartshapes+xml"/>
  <Override PartName="/ppt/charts/chart51.xml" ContentType="application/vnd.openxmlformats-officedocument.drawingml.chart+xml"/>
  <Override PartName="/ppt/charts/style51.xml" ContentType="application/vnd.ms-office.chartstyle+xml"/>
  <Override PartName="/ppt/charts/colors51.xml" ContentType="application/vnd.ms-office.chartcolorstyle+xml"/>
  <Override PartName="/ppt/drawings/drawing45.xml" ContentType="application/vnd.openxmlformats-officedocument.drawingml.chartshapes+xml"/>
  <Override PartName="/ppt/charts/chart52.xml" ContentType="application/vnd.openxmlformats-officedocument.drawingml.chart+xml"/>
  <Override PartName="/ppt/charts/style52.xml" ContentType="application/vnd.ms-office.chartstyle+xml"/>
  <Override PartName="/ppt/charts/colors52.xml" ContentType="application/vnd.ms-office.chartcolorstyle+xml"/>
  <Override PartName="/ppt/drawings/drawing46.xml" ContentType="application/vnd.openxmlformats-officedocument.drawingml.chartshapes+xml"/>
  <Override PartName="/ppt/charts/chart53.xml" ContentType="application/vnd.openxmlformats-officedocument.drawingml.chart+xml"/>
  <Override PartName="/ppt/charts/style53.xml" ContentType="application/vnd.ms-office.chartstyle+xml"/>
  <Override PartName="/ppt/charts/colors53.xml" ContentType="application/vnd.ms-office.chartcolorstyle+xml"/>
  <Override PartName="/ppt/drawings/drawing47.xml" ContentType="application/vnd.openxmlformats-officedocument.drawingml.chartshapes+xml"/>
  <Override PartName="/ppt/charts/chart54.xml" ContentType="application/vnd.openxmlformats-officedocument.drawingml.chart+xml"/>
  <Override PartName="/ppt/charts/style54.xml" ContentType="application/vnd.ms-office.chartstyle+xml"/>
  <Override PartName="/ppt/charts/colors54.xml" ContentType="application/vnd.ms-office.chartcolorstyle+xml"/>
  <Override PartName="/ppt/drawings/drawing48.xml" ContentType="application/vnd.openxmlformats-officedocument.drawingml.chartshapes+xml"/>
  <Override PartName="/ppt/charts/chart55.xml" ContentType="application/vnd.openxmlformats-officedocument.drawingml.chart+xml"/>
  <Override PartName="/ppt/charts/style55.xml" ContentType="application/vnd.ms-office.chartstyle+xml"/>
  <Override PartName="/ppt/charts/colors55.xml" ContentType="application/vnd.ms-office.chartcolorstyle+xml"/>
  <Override PartName="/ppt/drawings/drawing49.xml" ContentType="application/vnd.openxmlformats-officedocument.drawingml.chartshapes+xml"/>
  <Override PartName="/ppt/charts/chart56.xml" ContentType="application/vnd.openxmlformats-officedocument.drawingml.chart+xml"/>
  <Override PartName="/ppt/charts/style56.xml" ContentType="application/vnd.ms-office.chartstyle+xml"/>
  <Override PartName="/ppt/charts/colors56.xml" ContentType="application/vnd.ms-office.chartcolorstyle+xml"/>
  <Override PartName="/ppt/drawings/drawing50.xml" ContentType="application/vnd.openxmlformats-officedocument.drawingml.chartshapes+xml"/>
  <Override PartName="/ppt/charts/chart57.xml" ContentType="application/vnd.openxmlformats-officedocument.drawingml.chart+xml"/>
  <Override PartName="/ppt/charts/style57.xml" ContentType="application/vnd.ms-office.chartstyle+xml"/>
  <Override PartName="/ppt/charts/colors57.xml" ContentType="application/vnd.ms-office.chartcolorstyle+xml"/>
  <Override PartName="/ppt/drawings/drawing51.xml" ContentType="application/vnd.openxmlformats-officedocument.drawingml.chartshapes+xml"/>
  <Override PartName="/ppt/charts/chart58.xml" ContentType="application/vnd.openxmlformats-officedocument.drawingml.chart+xml"/>
  <Override PartName="/ppt/charts/style58.xml" ContentType="application/vnd.ms-office.chartstyle+xml"/>
  <Override PartName="/ppt/charts/colors58.xml" ContentType="application/vnd.ms-office.chartcolorstyle+xml"/>
  <Override PartName="/ppt/drawings/drawing52.xml" ContentType="application/vnd.openxmlformats-officedocument.drawingml.chartshapes+xml"/>
  <Override PartName="/ppt/charts/chart59.xml" ContentType="application/vnd.openxmlformats-officedocument.drawingml.chart+xml"/>
  <Override PartName="/ppt/charts/style59.xml" ContentType="application/vnd.ms-office.chartstyle+xml"/>
  <Override PartName="/ppt/charts/colors59.xml" ContentType="application/vnd.ms-office.chartcolorstyle+xml"/>
  <Override PartName="/ppt/drawings/drawing53.xml" ContentType="application/vnd.openxmlformats-officedocument.drawingml.chartshapes+xml"/>
  <Override PartName="/ppt/charts/chart60.xml" ContentType="application/vnd.openxmlformats-officedocument.drawingml.chart+xml"/>
  <Override PartName="/ppt/charts/style60.xml" ContentType="application/vnd.ms-office.chartstyle+xml"/>
  <Override PartName="/ppt/charts/colors60.xml" ContentType="application/vnd.ms-office.chartcolorstyle+xml"/>
  <Override PartName="/ppt/drawings/drawing54.xml" ContentType="application/vnd.openxmlformats-officedocument.drawingml.chartshapes+xml"/>
  <Override PartName="/ppt/charts/chart61.xml" ContentType="application/vnd.openxmlformats-officedocument.drawingml.chart+xml"/>
  <Override PartName="/ppt/charts/style61.xml" ContentType="application/vnd.ms-office.chartstyle+xml"/>
  <Override PartName="/ppt/charts/colors61.xml" ContentType="application/vnd.ms-office.chartcolorstyle+xml"/>
  <Override PartName="/ppt/drawings/drawing55.xml" ContentType="application/vnd.openxmlformats-officedocument.drawingml.chartshapes+xml"/>
  <Override PartName="/ppt/charts/chart62.xml" ContentType="application/vnd.openxmlformats-officedocument.drawingml.chart+xml"/>
  <Override PartName="/ppt/charts/style62.xml" ContentType="application/vnd.ms-office.chartstyle+xml"/>
  <Override PartName="/ppt/charts/colors62.xml" ContentType="application/vnd.ms-office.chartcolorstyle+xml"/>
  <Override PartName="/ppt/drawings/drawing56.xml" ContentType="application/vnd.openxmlformats-officedocument.drawingml.chartshapes+xml"/>
  <Override PartName="/ppt/charts/chart63.xml" ContentType="application/vnd.openxmlformats-officedocument.drawingml.chart+xml"/>
  <Override PartName="/ppt/charts/style63.xml" ContentType="application/vnd.ms-office.chartstyle+xml"/>
  <Override PartName="/ppt/charts/colors63.xml" ContentType="application/vnd.ms-office.chartcolorstyle+xml"/>
  <Override PartName="/ppt/drawings/drawing57.xml" ContentType="application/vnd.openxmlformats-officedocument.drawingml.chartshapes+xml"/>
  <Override PartName="/ppt/charts/chart64.xml" ContentType="application/vnd.openxmlformats-officedocument.drawingml.chart+xml"/>
  <Override PartName="/ppt/charts/style64.xml" ContentType="application/vnd.ms-office.chartstyle+xml"/>
  <Override PartName="/ppt/charts/colors64.xml" ContentType="application/vnd.ms-office.chartcolorstyle+xml"/>
  <Override PartName="/ppt/drawings/drawing58.xml" ContentType="application/vnd.openxmlformats-officedocument.drawingml.chartshapes+xml"/>
  <Override PartName="/ppt/charts/chart65.xml" ContentType="application/vnd.openxmlformats-officedocument.drawingml.chart+xml"/>
  <Override PartName="/ppt/charts/style65.xml" ContentType="application/vnd.ms-office.chartstyle+xml"/>
  <Override PartName="/ppt/charts/colors65.xml" ContentType="application/vnd.ms-office.chartcolorstyle+xml"/>
  <Override PartName="/ppt/drawings/drawing59.xml" ContentType="application/vnd.openxmlformats-officedocument.drawingml.chartshapes+xml"/>
  <Override PartName="/ppt/charts/chart66.xml" ContentType="application/vnd.openxmlformats-officedocument.drawingml.chart+xml"/>
  <Override PartName="/ppt/charts/style66.xml" ContentType="application/vnd.ms-office.chartstyle+xml"/>
  <Override PartName="/ppt/charts/colors66.xml" ContentType="application/vnd.ms-office.chartcolorstyle+xml"/>
  <Override PartName="/ppt/drawings/drawing60.xml" ContentType="application/vnd.openxmlformats-officedocument.drawingml.chartshapes+xml"/>
  <Override PartName="/ppt/charts/chart67.xml" ContentType="application/vnd.openxmlformats-officedocument.drawingml.chart+xml"/>
  <Override PartName="/ppt/charts/style67.xml" ContentType="application/vnd.ms-office.chartstyle+xml"/>
  <Override PartName="/ppt/charts/colors67.xml" ContentType="application/vnd.ms-office.chartcolorstyle+xml"/>
  <Override PartName="/ppt/drawings/drawing61.xml" ContentType="application/vnd.openxmlformats-officedocument.drawingml.chartshapes+xml"/>
  <Override PartName="/ppt/charts/chart68.xml" ContentType="application/vnd.openxmlformats-officedocument.drawingml.chart+xml"/>
  <Override PartName="/ppt/charts/style68.xml" ContentType="application/vnd.ms-office.chartstyle+xml"/>
  <Override PartName="/ppt/charts/colors68.xml" ContentType="application/vnd.ms-office.chartcolorstyle+xml"/>
  <Override PartName="/ppt/drawings/drawing62.xml" ContentType="application/vnd.openxmlformats-officedocument.drawingml.chartshapes+xml"/>
  <Override PartName="/ppt/charts/chart69.xml" ContentType="application/vnd.openxmlformats-officedocument.drawingml.chart+xml"/>
  <Override PartName="/ppt/charts/style69.xml" ContentType="application/vnd.ms-office.chartstyle+xml"/>
  <Override PartName="/ppt/charts/colors69.xml" ContentType="application/vnd.ms-office.chartcolorstyle+xml"/>
  <Override PartName="/ppt/charts/chart70.xml" ContentType="application/vnd.openxmlformats-officedocument.drawingml.chart+xml"/>
  <Override PartName="/ppt/charts/style70.xml" ContentType="application/vnd.ms-office.chartstyle+xml"/>
  <Override PartName="/ppt/charts/colors70.xml" ContentType="application/vnd.ms-office.chartcolorstyle+xml"/>
  <Override PartName="/ppt/charts/chart71.xml" ContentType="application/vnd.openxmlformats-officedocument.drawingml.chart+xml"/>
  <Override PartName="/ppt/charts/style71.xml" ContentType="application/vnd.ms-office.chartstyle+xml"/>
  <Override PartName="/ppt/charts/colors71.xml" ContentType="application/vnd.ms-office.chartcolorstyle+xml"/>
  <Override PartName="/ppt/charts/chart72.xml" ContentType="application/vnd.openxmlformats-officedocument.drawingml.chart+xml"/>
  <Override PartName="/ppt/charts/style72.xml" ContentType="application/vnd.ms-office.chartstyle+xml"/>
  <Override PartName="/ppt/charts/colors72.xml" ContentType="application/vnd.ms-office.chartcolorstyle+xml"/>
  <Override PartName="/ppt/drawings/drawing63.xml" ContentType="application/vnd.openxmlformats-officedocument.drawingml.chartshapes+xml"/>
  <Override PartName="/ppt/charts/chart73.xml" ContentType="application/vnd.openxmlformats-officedocument.drawingml.chart+xml"/>
  <Override PartName="/ppt/charts/style73.xml" ContentType="application/vnd.ms-office.chartstyle+xml"/>
  <Override PartName="/ppt/charts/colors73.xml" ContentType="application/vnd.ms-office.chartcolorstyle+xml"/>
  <Override PartName="/ppt/drawings/drawing64.xml" ContentType="application/vnd.openxmlformats-officedocument.drawingml.chartshapes+xml"/>
  <Override PartName="/ppt/charts/chart74.xml" ContentType="application/vnd.openxmlformats-officedocument.drawingml.chart+xml"/>
  <Override PartName="/ppt/charts/style74.xml" ContentType="application/vnd.ms-office.chartstyle+xml"/>
  <Override PartName="/ppt/charts/colors74.xml" ContentType="application/vnd.ms-office.chartcolorstyle+xml"/>
  <Override PartName="/ppt/drawings/drawing65.xml" ContentType="application/vnd.openxmlformats-officedocument.drawingml.chartshapes+xml"/>
  <Override PartName="/ppt/charts/chart75.xml" ContentType="application/vnd.openxmlformats-officedocument.drawingml.chart+xml"/>
  <Override PartName="/ppt/charts/style75.xml" ContentType="application/vnd.ms-office.chartstyle+xml"/>
  <Override PartName="/ppt/charts/colors75.xml" ContentType="application/vnd.ms-office.chartcolorstyle+xml"/>
  <Override PartName="/ppt/drawings/drawing66.xml" ContentType="application/vnd.openxmlformats-officedocument.drawingml.chartshapes+xml"/>
  <Override PartName="/ppt/charts/chart76.xml" ContentType="application/vnd.openxmlformats-officedocument.drawingml.chart+xml"/>
  <Override PartName="/ppt/charts/style76.xml" ContentType="application/vnd.ms-office.chartstyle+xml"/>
  <Override PartName="/ppt/charts/colors76.xml" ContentType="application/vnd.ms-office.chartcolorstyle+xml"/>
  <Override PartName="/ppt/drawings/drawing67.xml" ContentType="application/vnd.openxmlformats-officedocument.drawingml.chartshapes+xml"/>
  <Override PartName="/ppt/charts/chart77.xml" ContentType="application/vnd.openxmlformats-officedocument.drawingml.chart+xml"/>
  <Override PartName="/ppt/charts/style77.xml" ContentType="application/vnd.ms-office.chartstyle+xml"/>
  <Override PartName="/ppt/charts/colors77.xml" ContentType="application/vnd.ms-office.chartcolorstyle+xml"/>
  <Override PartName="/ppt/drawings/drawing68.xml" ContentType="application/vnd.openxmlformats-officedocument.drawingml.chartshapes+xml"/>
  <Override PartName="/ppt/charts/chart78.xml" ContentType="application/vnd.openxmlformats-officedocument.drawingml.chart+xml"/>
  <Override PartName="/ppt/charts/style78.xml" ContentType="application/vnd.ms-office.chartstyle+xml"/>
  <Override PartName="/ppt/charts/colors78.xml" ContentType="application/vnd.ms-office.chartcolorstyle+xml"/>
  <Override PartName="/ppt/drawings/drawing69.xml" ContentType="application/vnd.openxmlformats-officedocument.drawingml.chartshapes+xml"/>
  <Override PartName="/ppt/charts/chart79.xml" ContentType="application/vnd.openxmlformats-officedocument.drawingml.chart+xml"/>
  <Override PartName="/ppt/charts/style79.xml" ContentType="application/vnd.ms-office.chartstyle+xml"/>
  <Override PartName="/ppt/charts/colors79.xml" ContentType="application/vnd.ms-office.chartcolorstyle+xml"/>
  <Override PartName="/ppt/drawings/drawing70.xml" ContentType="application/vnd.openxmlformats-officedocument.drawingml.chartshapes+xml"/>
  <Override PartName="/ppt/charts/chart80.xml" ContentType="application/vnd.openxmlformats-officedocument.drawingml.chart+xml"/>
  <Override PartName="/ppt/charts/style80.xml" ContentType="application/vnd.ms-office.chartstyle+xml"/>
  <Override PartName="/ppt/charts/colors80.xml" ContentType="application/vnd.ms-office.chartcolorstyle+xml"/>
  <Override PartName="/ppt/drawings/drawing71.xml" ContentType="application/vnd.openxmlformats-officedocument.drawingml.chartshapes+xml"/>
  <Override PartName="/ppt/charts/chart81.xml" ContentType="application/vnd.openxmlformats-officedocument.drawingml.chart+xml"/>
  <Override PartName="/ppt/charts/style81.xml" ContentType="application/vnd.ms-office.chartstyle+xml"/>
  <Override PartName="/ppt/charts/colors81.xml" ContentType="application/vnd.ms-office.chartcolorstyle+xml"/>
  <Override PartName="/ppt/drawings/drawing72.xml" ContentType="application/vnd.openxmlformats-officedocument.drawingml.chartshapes+xml"/>
  <Override PartName="/ppt/charts/chart82.xml" ContentType="application/vnd.openxmlformats-officedocument.drawingml.chart+xml"/>
  <Override PartName="/ppt/charts/style82.xml" ContentType="application/vnd.ms-office.chartstyle+xml"/>
  <Override PartName="/ppt/charts/colors82.xml" ContentType="application/vnd.ms-office.chartcolorstyle+xml"/>
  <Override PartName="/ppt/drawings/drawing73.xml" ContentType="application/vnd.openxmlformats-officedocument.drawingml.chartshapes+xml"/>
  <Override PartName="/ppt/charts/chart83.xml" ContentType="application/vnd.openxmlformats-officedocument.drawingml.chart+xml"/>
  <Override PartName="/ppt/charts/style83.xml" ContentType="application/vnd.ms-office.chartstyle+xml"/>
  <Override PartName="/ppt/charts/colors83.xml" ContentType="application/vnd.ms-office.chartcolorstyle+xml"/>
  <Override PartName="/ppt/drawings/drawing74.xml" ContentType="application/vnd.openxmlformats-officedocument.drawingml.chartshapes+xml"/>
  <Override PartName="/ppt/charts/chart84.xml" ContentType="application/vnd.openxmlformats-officedocument.drawingml.chart+xml"/>
  <Override PartName="/ppt/charts/style84.xml" ContentType="application/vnd.ms-office.chartstyle+xml"/>
  <Override PartName="/ppt/charts/colors84.xml" ContentType="application/vnd.ms-office.chartcolorstyle+xml"/>
  <Override PartName="/ppt/drawings/drawing75.xml" ContentType="application/vnd.openxmlformats-officedocument.drawingml.chartshapes+xml"/>
  <Override PartName="/ppt/charts/chart85.xml" ContentType="application/vnd.openxmlformats-officedocument.drawingml.chart+xml"/>
  <Override PartName="/ppt/charts/style85.xml" ContentType="application/vnd.ms-office.chartstyle+xml"/>
  <Override PartName="/ppt/charts/colors85.xml" ContentType="application/vnd.ms-office.chartcolorstyle+xml"/>
  <Override PartName="/ppt/drawings/drawing76.xml" ContentType="application/vnd.openxmlformats-officedocument.drawingml.chartshapes+xml"/>
  <Override PartName="/ppt/charts/chart86.xml" ContentType="application/vnd.openxmlformats-officedocument.drawingml.chart+xml"/>
  <Override PartName="/ppt/charts/style86.xml" ContentType="application/vnd.ms-office.chartstyle+xml"/>
  <Override PartName="/ppt/charts/colors86.xml" ContentType="application/vnd.ms-office.chartcolorstyle+xml"/>
  <Override PartName="/ppt/drawings/drawing77.xml" ContentType="application/vnd.openxmlformats-officedocument.drawingml.chartshapes+xml"/>
  <Override PartName="/ppt/charts/chart87.xml" ContentType="application/vnd.openxmlformats-officedocument.drawingml.chart+xml"/>
  <Override PartName="/ppt/charts/style87.xml" ContentType="application/vnd.ms-office.chartstyle+xml"/>
  <Override PartName="/ppt/charts/colors87.xml" ContentType="application/vnd.ms-office.chartcolorstyle+xml"/>
  <Override PartName="/ppt/drawings/drawing78.xml" ContentType="application/vnd.openxmlformats-officedocument.drawingml.chartshapes+xml"/>
  <Override PartName="/ppt/charts/chart88.xml" ContentType="application/vnd.openxmlformats-officedocument.drawingml.chart+xml"/>
  <Override PartName="/ppt/charts/style88.xml" ContentType="application/vnd.ms-office.chartstyle+xml"/>
  <Override PartName="/ppt/charts/colors88.xml" ContentType="application/vnd.ms-office.chartcolorstyle+xml"/>
  <Override PartName="/ppt/drawings/drawing79.xml" ContentType="application/vnd.openxmlformats-officedocument.drawingml.chartshapes+xml"/>
  <Override PartName="/ppt/charts/chart89.xml" ContentType="application/vnd.openxmlformats-officedocument.drawingml.chart+xml"/>
  <Override PartName="/ppt/charts/style89.xml" ContentType="application/vnd.ms-office.chartstyle+xml"/>
  <Override PartName="/ppt/charts/colors89.xml" ContentType="application/vnd.ms-office.chartcolorstyle+xml"/>
  <Override PartName="/ppt/drawings/drawing80.xml" ContentType="application/vnd.openxmlformats-officedocument.drawingml.chartshapes+xml"/>
  <Override PartName="/ppt/charts/chart90.xml" ContentType="application/vnd.openxmlformats-officedocument.drawingml.chart+xml"/>
  <Override PartName="/ppt/charts/style90.xml" ContentType="application/vnd.ms-office.chartstyle+xml"/>
  <Override PartName="/ppt/charts/colors90.xml" ContentType="application/vnd.ms-office.chartcolorstyle+xml"/>
  <Override PartName="/ppt/drawings/drawing81.xml" ContentType="application/vnd.openxmlformats-officedocument.drawingml.chartshapes+xml"/>
  <Override PartName="/ppt/charts/chart91.xml" ContentType="application/vnd.openxmlformats-officedocument.drawingml.chart+xml"/>
  <Override PartName="/ppt/charts/style91.xml" ContentType="application/vnd.ms-office.chartstyle+xml"/>
  <Override PartName="/ppt/charts/colors91.xml" ContentType="application/vnd.ms-office.chartcolorstyle+xml"/>
  <Override PartName="/ppt/drawings/drawing82.xml" ContentType="application/vnd.openxmlformats-officedocument.drawingml.chartshapes+xml"/>
  <Override PartName="/ppt/charts/chart92.xml" ContentType="application/vnd.openxmlformats-officedocument.drawingml.chart+xml"/>
  <Override PartName="/ppt/charts/style92.xml" ContentType="application/vnd.ms-office.chartstyle+xml"/>
  <Override PartName="/ppt/charts/colors92.xml" ContentType="application/vnd.ms-office.chartcolorstyle+xml"/>
  <Override PartName="/ppt/drawings/drawing83.xml" ContentType="application/vnd.openxmlformats-officedocument.drawingml.chartshapes+xml"/>
  <Override PartName="/ppt/charts/chart93.xml" ContentType="application/vnd.openxmlformats-officedocument.drawingml.chart+xml"/>
  <Override PartName="/ppt/charts/style93.xml" ContentType="application/vnd.ms-office.chartstyle+xml"/>
  <Override PartName="/ppt/charts/colors93.xml" ContentType="application/vnd.ms-office.chartcolorstyle+xml"/>
  <Override PartName="/ppt/drawings/drawing84.xml" ContentType="application/vnd.openxmlformats-officedocument.drawingml.chartshapes+xml"/>
  <Override PartName="/ppt/charts/chart94.xml" ContentType="application/vnd.openxmlformats-officedocument.drawingml.chart+xml"/>
  <Override PartName="/ppt/charts/style94.xml" ContentType="application/vnd.ms-office.chartstyle+xml"/>
  <Override PartName="/ppt/charts/colors94.xml" ContentType="application/vnd.ms-office.chartcolorstyle+xml"/>
  <Override PartName="/ppt/drawings/drawing85.xml" ContentType="application/vnd.openxmlformats-officedocument.drawingml.chartshapes+xml"/>
  <Override PartName="/ppt/charts/chart95.xml" ContentType="application/vnd.openxmlformats-officedocument.drawingml.chart+xml"/>
  <Override PartName="/ppt/charts/style95.xml" ContentType="application/vnd.ms-office.chartstyle+xml"/>
  <Override PartName="/ppt/charts/colors95.xml" ContentType="application/vnd.ms-office.chartcolorstyle+xml"/>
  <Override PartName="/ppt/drawings/drawing86.xml" ContentType="application/vnd.openxmlformats-officedocument.drawingml.chartshapes+xml"/>
  <Override PartName="/ppt/charts/chart96.xml" ContentType="application/vnd.openxmlformats-officedocument.drawingml.chart+xml"/>
  <Override PartName="/ppt/charts/style96.xml" ContentType="application/vnd.ms-office.chartstyle+xml"/>
  <Override PartName="/ppt/charts/colors96.xml" ContentType="application/vnd.ms-office.chartcolorstyle+xml"/>
  <Override PartName="/ppt/drawings/drawing87.xml" ContentType="application/vnd.openxmlformats-officedocument.drawingml.chartshapes+xml"/>
  <Override PartName="/ppt/charts/chart97.xml" ContentType="application/vnd.openxmlformats-officedocument.drawingml.chart+xml"/>
  <Override PartName="/ppt/charts/style97.xml" ContentType="application/vnd.ms-office.chartstyle+xml"/>
  <Override PartName="/ppt/charts/colors97.xml" ContentType="application/vnd.ms-office.chartcolorstyle+xml"/>
  <Override PartName="/ppt/drawings/drawing88.xml" ContentType="application/vnd.openxmlformats-officedocument.drawingml.chartshapes+xml"/>
  <Override PartName="/ppt/charts/chart98.xml" ContentType="application/vnd.openxmlformats-officedocument.drawingml.chart+xml"/>
  <Override PartName="/ppt/charts/style98.xml" ContentType="application/vnd.ms-office.chartstyle+xml"/>
  <Override PartName="/ppt/charts/colors98.xml" ContentType="application/vnd.ms-office.chartcolorstyle+xml"/>
  <Override PartName="/ppt/drawings/drawing89.xml" ContentType="application/vnd.openxmlformats-officedocument.drawingml.chartshapes+xml"/>
  <Override PartName="/ppt/charts/chart99.xml" ContentType="application/vnd.openxmlformats-officedocument.drawingml.chart+xml"/>
  <Override PartName="/ppt/charts/style99.xml" ContentType="application/vnd.ms-office.chartstyle+xml"/>
  <Override PartName="/ppt/charts/colors99.xml" ContentType="application/vnd.ms-office.chartcolorstyle+xml"/>
  <Override PartName="/ppt/drawings/drawing90.xml" ContentType="application/vnd.openxmlformats-officedocument.drawingml.chartshapes+xml"/>
  <Override PartName="/ppt/charts/chart100.xml" ContentType="application/vnd.openxmlformats-officedocument.drawingml.chart+xml"/>
  <Override PartName="/ppt/charts/style100.xml" ContentType="application/vnd.ms-office.chartstyle+xml"/>
  <Override PartName="/ppt/charts/colors100.xml" ContentType="application/vnd.ms-office.chartcolorstyle+xml"/>
  <Override PartName="/ppt/drawings/drawing91.xml" ContentType="application/vnd.openxmlformats-officedocument.drawingml.chartshapes+xml"/>
  <Override PartName="/ppt/charts/chart101.xml" ContentType="application/vnd.openxmlformats-officedocument.drawingml.chart+xml"/>
  <Override PartName="/ppt/charts/style101.xml" ContentType="application/vnd.ms-office.chartstyle+xml"/>
  <Override PartName="/ppt/charts/colors101.xml" ContentType="application/vnd.ms-office.chartcolorstyle+xml"/>
  <Override PartName="/ppt/drawings/drawing92.xml" ContentType="application/vnd.openxmlformats-officedocument.drawingml.chartshapes+xml"/>
  <Override PartName="/ppt/charts/chart102.xml" ContentType="application/vnd.openxmlformats-officedocument.drawingml.chart+xml"/>
  <Override PartName="/ppt/charts/style102.xml" ContentType="application/vnd.ms-office.chartstyle+xml"/>
  <Override PartName="/ppt/charts/colors102.xml" ContentType="application/vnd.ms-office.chartcolorstyle+xml"/>
  <Override PartName="/ppt/drawings/drawing93.xml" ContentType="application/vnd.openxmlformats-officedocument.drawingml.chartshapes+xml"/>
  <Override PartName="/ppt/charts/chart103.xml" ContentType="application/vnd.openxmlformats-officedocument.drawingml.chart+xml"/>
  <Override PartName="/ppt/charts/style103.xml" ContentType="application/vnd.ms-office.chartstyle+xml"/>
  <Override PartName="/ppt/charts/colors103.xml" ContentType="application/vnd.ms-office.chartcolorstyle+xml"/>
  <Override PartName="/ppt/drawings/drawing94.xml" ContentType="application/vnd.openxmlformats-officedocument.drawingml.chartshapes+xml"/>
  <Override PartName="/ppt/charts/chart104.xml" ContentType="application/vnd.openxmlformats-officedocument.drawingml.chart+xml"/>
  <Override PartName="/ppt/charts/style104.xml" ContentType="application/vnd.ms-office.chartstyle+xml"/>
  <Override PartName="/ppt/charts/colors104.xml" ContentType="application/vnd.ms-office.chartcolorstyle+xml"/>
  <Override PartName="/ppt/drawings/drawing95.xml" ContentType="application/vnd.openxmlformats-officedocument.drawingml.chartshapes+xml"/>
  <Override PartName="/ppt/charts/chart105.xml" ContentType="application/vnd.openxmlformats-officedocument.drawingml.chart+xml"/>
  <Override PartName="/ppt/charts/style105.xml" ContentType="application/vnd.ms-office.chartstyle+xml"/>
  <Override PartName="/ppt/charts/colors105.xml" ContentType="application/vnd.ms-office.chartcolorstyle+xml"/>
  <Override PartName="/ppt/drawings/drawing96.xml" ContentType="application/vnd.openxmlformats-officedocument.drawingml.chartshapes+xml"/>
  <Override PartName="/ppt/charts/chart106.xml" ContentType="application/vnd.openxmlformats-officedocument.drawingml.chart+xml"/>
  <Override PartName="/ppt/charts/style106.xml" ContentType="application/vnd.ms-office.chartstyle+xml"/>
  <Override PartName="/ppt/charts/colors106.xml" ContentType="application/vnd.ms-office.chartcolorstyle+xml"/>
  <Override PartName="/ppt/drawings/drawing97.xml" ContentType="application/vnd.openxmlformats-officedocument.drawingml.chartshapes+xml"/>
  <Override PartName="/ppt/charts/chart107.xml" ContentType="application/vnd.openxmlformats-officedocument.drawingml.chart+xml"/>
  <Override PartName="/ppt/charts/style107.xml" ContentType="application/vnd.ms-office.chartstyle+xml"/>
  <Override PartName="/ppt/charts/colors107.xml" ContentType="application/vnd.ms-office.chartcolorstyle+xml"/>
  <Override PartName="/ppt/drawings/drawing98.xml" ContentType="application/vnd.openxmlformats-officedocument.drawingml.chartshapes+xml"/>
  <Override PartName="/ppt/charts/chart108.xml" ContentType="application/vnd.openxmlformats-officedocument.drawingml.chart+xml"/>
  <Override PartName="/ppt/charts/style108.xml" ContentType="application/vnd.ms-office.chartstyle+xml"/>
  <Override PartName="/ppt/charts/colors108.xml" ContentType="application/vnd.ms-office.chartcolorstyle+xml"/>
  <Override PartName="/ppt/drawings/drawing99.xml" ContentType="application/vnd.openxmlformats-officedocument.drawingml.chartshapes+xml"/>
  <Override PartName="/ppt/charts/chart109.xml" ContentType="application/vnd.openxmlformats-officedocument.drawingml.chart+xml"/>
  <Override PartName="/ppt/charts/style109.xml" ContentType="application/vnd.ms-office.chartstyle+xml"/>
  <Override PartName="/ppt/charts/colors109.xml" ContentType="application/vnd.ms-office.chartcolorstyle+xml"/>
  <Override PartName="/ppt/drawings/drawing100.xml" ContentType="application/vnd.openxmlformats-officedocument.drawingml.chartshapes+xml"/>
  <Override PartName="/ppt/charts/chart110.xml" ContentType="application/vnd.openxmlformats-officedocument.drawingml.chart+xml"/>
  <Override PartName="/ppt/charts/style110.xml" ContentType="application/vnd.ms-office.chartstyle+xml"/>
  <Override PartName="/ppt/charts/colors110.xml" ContentType="application/vnd.ms-office.chartcolorstyle+xml"/>
  <Override PartName="/ppt/drawings/drawing101.xml" ContentType="application/vnd.openxmlformats-officedocument.drawingml.chartshapes+xml"/>
  <Override PartName="/ppt/charts/chart111.xml" ContentType="application/vnd.openxmlformats-officedocument.drawingml.chart+xml"/>
  <Override PartName="/ppt/charts/style111.xml" ContentType="application/vnd.ms-office.chartstyle+xml"/>
  <Override PartName="/ppt/charts/colors111.xml" ContentType="application/vnd.ms-office.chartcolorstyle+xml"/>
  <Override PartName="/ppt/drawings/drawing102.xml" ContentType="application/vnd.openxmlformats-officedocument.drawingml.chartshapes+xml"/>
  <Override PartName="/ppt/charts/chart112.xml" ContentType="application/vnd.openxmlformats-officedocument.drawingml.chart+xml"/>
  <Override PartName="/ppt/charts/style112.xml" ContentType="application/vnd.ms-office.chartstyle+xml"/>
  <Override PartName="/ppt/charts/colors112.xml" ContentType="application/vnd.ms-office.chartcolorstyle+xml"/>
  <Override PartName="/ppt/drawings/drawing103.xml" ContentType="application/vnd.openxmlformats-officedocument.drawingml.chartshapes+xml"/>
  <Override PartName="/ppt/charts/chart113.xml" ContentType="application/vnd.openxmlformats-officedocument.drawingml.chart+xml"/>
  <Override PartName="/ppt/charts/style113.xml" ContentType="application/vnd.ms-office.chartstyle+xml"/>
  <Override PartName="/ppt/charts/colors113.xml" ContentType="application/vnd.ms-office.chartcolorstyle+xml"/>
  <Override PartName="/ppt/drawings/drawing104.xml" ContentType="application/vnd.openxmlformats-officedocument.drawingml.chartshapes+xml"/>
  <Override PartName="/ppt/charts/chart114.xml" ContentType="application/vnd.openxmlformats-officedocument.drawingml.chart+xml"/>
  <Override PartName="/ppt/charts/style114.xml" ContentType="application/vnd.ms-office.chartstyle+xml"/>
  <Override PartName="/ppt/charts/colors114.xml" ContentType="application/vnd.ms-office.chartcolorstyle+xml"/>
  <Override PartName="/ppt/drawings/drawing105.xml" ContentType="application/vnd.openxmlformats-officedocument.drawingml.chartshapes+xml"/>
  <Override PartName="/ppt/charts/chart115.xml" ContentType="application/vnd.openxmlformats-officedocument.drawingml.chart+xml"/>
  <Override PartName="/ppt/charts/style115.xml" ContentType="application/vnd.ms-office.chartstyle+xml"/>
  <Override PartName="/ppt/charts/colors115.xml" ContentType="application/vnd.ms-office.chartcolorstyle+xml"/>
  <Override PartName="/ppt/drawings/drawing106.xml" ContentType="application/vnd.openxmlformats-officedocument.drawingml.chartshapes+xml"/>
  <Override PartName="/ppt/charts/chart116.xml" ContentType="application/vnd.openxmlformats-officedocument.drawingml.chart+xml"/>
  <Override PartName="/ppt/charts/style116.xml" ContentType="application/vnd.ms-office.chartstyle+xml"/>
  <Override PartName="/ppt/charts/colors116.xml" ContentType="application/vnd.ms-office.chartcolorstyle+xml"/>
  <Override PartName="/ppt/drawings/drawing107.xml" ContentType="application/vnd.openxmlformats-officedocument.drawingml.chartshapes+xml"/>
  <Override PartName="/ppt/charts/chart117.xml" ContentType="application/vnd.openxmlformats-officedocument.drawingml.chart+xml"/>
  <Override PartName="/ppt/charts/style117.xml" ContentType="application/vnd.ms-office.chartstyle+xml"/>
  <Override PartName="/ppt/charts/colors117.xml" ContentType="application/vnd.ms-office.chartcolorstyle+xml"/>
  <Override PartName="/ppt/drawings/drawing108.xml" ContentType="application/vnd.openxmlformats-officedocument.drawingml.chartshapes+xml"/>
  <Override PartName="/ppt/charts/chart118.xml" ContentType="application/vnd.openxmlformats-officedocument.drawingml.chart+xml"/>
  <Override PartName="/ppt/charts/style118.xml" ContentType="application/vnd.ms-office.chartstyle+xml"/>
  <Override PartName="/ppt/charts/colors118.xml" ContentType="application/vnd.ms-office.chartcolorstyle+xml"/>
  <Override PartName="/ppt/drawings/drawing109.xml" ContentType="application/vnd.openxmlformats-officedocument.drawingml.chartshapes+xml"/>
  <Override PartName="/ppt/charts/chart119.xml" ContentType="application/vnd.openxmlformats-officedocument.drawingml.chart+xml"/>
  <Override PartName="/ppt/charts/style119.xml" ContentType="application/vnd.ms-office.chartstyle+xml"/>
  <Override PartName="/ppt/charts/colors119.xml" ContentType="application/vnd.ms-office.chartcolorstyle+xml"/>
  <Override PartName="/ppt/charts/chart120.xml" ContentType="application/vnd.openxmlformats-officedocument.drawingml.chart+xml"/>
  <Override PartName="/ppt/charts/style120.xml" ContentType="application/vnd.ms-office.chartstyle+xml"/>
  <Override PartName="/ppt/charts/colors120.xml" ContentType="application/vnd.ms-office.chartcolorstyle+xml"/>
  <Override PartName="/ppt/charts/chart121.xml" ContentType="application/vnd.openxmlformats-officedocument.drawingml.chart+xml"/>
  <Override PartName="/ppt/charts/style121.xml" ContentType="application/vnd.ms-office.chartstyle+xml"/>
  <Override PartName="/ppt/charts/colors121.xml" ContentType="application/vnd.ms-office.chartcolorstyle+xml"/>
  <Override PartName="/ppt/charts/chart122.xml" ContentType="application/vnd.openxmlformats-officedocument.drawingml.chart+xml"/>
  <Override PartName="/ppt/charts/style122.xml" ContentType="application/vnd.ms-office.chartstyle+xml"/>
  <Override PartName="/ppt/charts/colors122.xml" ContentType="application/vnd.ms-office.chartcolorstyle+xml"/>
  <Override PartName="/ppt/drawings/drawing110.xml" ContentType="application/vnd.openxmlformats-officedocument.drawingml.chartshapes+xml"/>
  <Override PartName="/ppt/charts/chart123.xml" ContentType="application/vnd.openxmlformats-officedocument.drawingml.chart+xml"/>
  <Override PartName="/ppt/charts/style123.xml" ContentType="application/vnd.ms-office.chartstyle+xml"/>
  <Override PartName="/ppt/charts/colors123.xml" ContentType="application/vnd.ms-office.chartcolorstyle+xml"/>
  <Override PartName="/ppt/drawings/drawing111.xml" ContentType="application/vnd.openxmlformats-officedocument.drawingml.chartshapes+xml"/>
  <Override PartName="/ppt/charts/chart124.xml" ContentType="application/vnd.openxmlformats-officedocument.drawingml.chart+xml"/>
  <Override PartName="/ppt/charts/style124.xml" ContentType="application/vnd.ms-office.chartstyle+xml"/>
  <Override PartName="/ppt/charts/colors124.xml" ContentType="application/vnd.ms-office.chartcolorstyle+xml"/>
  <Override PartName="/ppt/charts/chart125.xml" ContentType="application/vnd.openxmlformats-officedocument.drawingml.chart+xml"/>
  <Override PartName="/ppt/charts/style125.xml" ContentType="application/vnd.ms-office.chartstyle+xml"/>
  <Override PartName="/ppt/charts/colors125.xml" ContentType="application/vnd.ms-office.chartcolorstyle+xml"/>
  <Override PartName="/ppt/drawings/drawing112.xml" ContentType="application/vnd.openxmlformats-officedocument.drawingml.chartshapes+xml"/>
  <Override PartName="/ppt/charts/chart126.xml" ContentType="application/vnd.openxmlformats-officedocument.drawingml.chart+xml"/>
  <Override PartName="/ppt/charts/style126.xml" ContentType="application/vnd.ms-office.chartstyle+xml"/>
  <Override PartName="/ppt/charts/colors126.xml" ContentType="application/vnd.ms-office.chartcolorstyle+xml"/>
  <Override PartName="/ppt/drawings/drawing113.xml" ContentType="application/vnd.openxmlformats-officedocument.drawingml.chartshapes+xml"/>
  <Override PartName="/ppt/charts/chart127.xml" ContentType="application/vnd.openxmlformats-officedocument.drawingml.chart+xml"/>
  <Override PartName="/ppt/charts/style127.xml" ContentType="application/vnd.ms-office.chartstyle+xml"/>
  <Override PartName="/ppt/charts/colors127.xml" ContentType="application/vnd.ms-office.chartcolorstyle+xml"/>
  <Override PartName="/ppt/drawings/drawing114.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7" r:id="rId1"/>
  </p:sldMasterIdLst>
  <p:notesMasterIdLst>
    <p:notesMasterId r:id="rId65"/>
  </p:notesMasterIdLst>
  <p:sldIdLst>
    <p:sldId id="256" r:id="rId2"/>
    <p:sldId id="257" r:id="rId3"/>
    <p:sldId id="291" r:id="rId4"/>
    <p:sldId id="263" r:id="rId5"/>
    <p:sldId id="258" r:id="rId6"/>
    <p:sldId id="300" r:id="rId7"/>
    <p:sldId id="301" r:id="rId8"/>
    <p:sldId id="297" r:id="rId9"/>
    <p:sldId id="302" r:id="rId10"/>
    <p:sldId id="299" r:id="rId11"/>
    <p:sldId id="303" r:id="rId12"/>
    <p:sldId id="339" r:id="rId13"/>
    <p:sldId id="335" r:id="rId14"/>
    <p:sldId id="349" r:id="rId15"/>
    <p:sldId id="341" r:id="rId16"/>
    <p:sldId id="374" r:id="rId17"/>
    <p:sldId id="342" r:id="rId18"/>
    <p:sldId id="348" r:id="rId19"/>
    <p:sldId id="332" r:id="rId20"/>
    <p:sldId id="325" r:id="rId21"/>
    <p:sldId id="375" r:id="rId22"/>
    <p:sldId id="316" r:id="rId23"/>
    <p:sldId id="326" r:id="rId24"/>
    <p:sldId id="379" r:id="rId25"/>
    <p:sldId id="378" r:id="rId26"/>
    <p:sldId id="327" r:id="rId27"/>
    <p:sldId id="319" r:id="rId28"/>
    <p:sldId id="381" r:id="rId29"/>
    <p:sldId id="334" r:id="rId30"/>
    <p:sldId id="340" r:id="rId31"/>
    <p:sldId id="333" r:id="rId32"/>
    <p:sldId id="347" r:id="rId33"/>
    <p:sldId id="346" r:id="rId34"/>
    <p:sldId id="331" r:id="rId35"/>
    <p:sldId id="321" r:id="rId36"/>
    <p:sldId id="380" r:id="rId37"/>
    <p:sldId id="307" r:id="rId38"/>
    <p:sldId id="308" r:id="rId39"/>
    <p:sldId id="313" r:id="rId40"/>
    <p:sldId id="382" r:id="rId41"/>
    <p:sldId id="322" r:id="rId42"/>
    <p:sldId id="383" r:id="rId43"/>
    <p:sldId id="337" r:id="rId44"/>
    <p:sldId id="343" r:id="rId45"/>
    <p:sldId id="338" r:id="rId46"/>
    <p:sldId id="323" r:id="rId47"/>
    <p:sldId id="351" r:id="rId48"/>
    <p:sldId id="359" r:id="rId49"/>
    <p:sldId id="354" r:id="rId50"/>
    <p:sldId id="355" r:id="rId51"/>
    <p:sldId id="358" r:id="rId52"/>
    <p:sldId id="357" r:id="rId53"/>
    <p:sldId id="361" r:id="rId54"/>
    <p:sldId id="362" r:id="rId55"/>
    <p:sldId id="366" r:id="rId56"/>
    <p:sldId id="370" r:id="rId57"/>
    <p:sldId id="368" r:id="rId58"/>
    <p:sldId id="367" r:id="rId59"/>
    <p:sldId id="369" r:id="rId60"/>
    <p:sldId id="363" r:id="rId61"/>
    <p:sldId id="294" r:id="rId62"/>
    <p:sldId id="295" r:id="rId63"/>
    <p:sldId id="287" r:id="rId64"/>
  </p:sldIdLst>
  <p:sldSz cx="6858000" cy="9144000" type="letter"/>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9BE2"/>
    <a:srgbClr val="D909A3"/>
    <a:srgbClr val="FF696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0510" autoAdjust="0"/>
    <p:restoredTop sz="94660"/>
  </p:normalViewPr>
  <p:slideViewPr>
    <p:cSldViewPr snapToGrid="0">
      <p:cViewPr varScale="1">
        <p:scale>
          <a:sx n="59" d="100"/>
          <a:sy n="59" d="100"/>
        </p:scale>
        <p:origin x="1980" y="72"/>
      </p:cViewPr>
      <p:guideLst/>
    </p:cSldViewPr>
  </p:slideViewPr>
  <p:notesTextViewPr>
    <p:cViewPr>
      <p:scale>
        <a:sx n="1" d="1"/>
        <a:sy n="1" d="1"/>
      </p:scale>
      <p:origin x="0" y="0"/>
    </p:cViewPr>
  </p:notesTextViewPr>
  <p:sorterViewPr>
    <p:cViewPr>
      <p:scale>
        <a:sx n="100" d="100"/>
        <a:sy n="100" d="100"/>
      </p:scale>
      <p:origin x="0" y="-2275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chartUserShapes" Target="../drawings/drawing4.xml"/></Relationships>
</file>

<file path=ppt/charts/_rels/chart100.xml.rels><?xml version="1.0" encoding="UTF-8" standalone="yes"?>
<Relationships xmlns="http://schemas.openxmlformats.org/package/2006/relationships"><Relationship Id="rId3" Type="http://schemas.openxmlformats.org/officeDocument/2006/relationships/package" Target="../embeddings/Microsoft_Excel_Worksheet100.xlsx"/><Relationship Id="rId2" Type="http://schemas.microsoft.com/office/2011/relationships/chartColorStyle" Target="colors100.xml"/><Relationship Id="rId1" Type="http://schemas.microsoft.com/office/2011/relationships/chartStyle" Target="style100.xml"/><Relationship Id="rId4" Type="http://schemas.openxmlformats.org/officeDocument/2006/relationships/chartUserShapes" Target="../drawings/drawing91.xml"/></Relationships>
</file>

<file path=ppt/charts/_rels/chart101.xml.rels><?xml version="1.0" encoding="UTF-8" standalone="yes"?>
<Relationships xmlns="http://schemas.openxmlformats.org/package/2006/relationships"><Relationship Id="rId3" Type="http://schemas.openxmlformats.org/officeDocument/2006/relationships/package" Target="../embeddings/Microsoft_Excel_Worksheet101.xlsx"/><Relationship Id="rId2" Type="http://schemas.microsoft.com/office/2011/relationships/chartColorStyle" Target="colors101.xml"/><Relationship Id="rId1" Type="http://schemas.microsoft.com/office/2011/relationships/chartStyle" Target="style101.xml"/><Relationship Id="rId4" Type="http://schemas.openxmlformats.org/officeDocument/2006/relationships/chartUserShapes" Target="../drawings/drawing92.xml"/></Relationships>
</file>

<file path=ppt/charts/_rels/chart102.xml.rels><?xml version="1.0" encoding="UTF-8" standalone="yes"?>
<Relationships xmlns="http://schemas.openxmlformats.org/package/2006/relationships"><Relationship Id="rId3" Type="http://schemas.openxmlformats.org/officeDocument/2006/relationships/package" Target="../embeddings/Microsoft_Excel_Worksheet102.xlsx"/><Relationship Id="rId2" Type="http://schemas.microsoft.com/office/2011/relationships/chartColorStyle" Target="colors102.xml"/><Relationship Id="rId1" Type="http://schemas.microsoft.com/office/2011/relationships/chartStyle" Target="style102.xml"/><Relationship Id="rId4" Type="http://schemas.openxmlformats.org/officeDocument/2006/relationships/chartUserShapes" Target="../drawings/drawing93.xml"/></Relationships>
</file>

<file path=ppt/charts/_rels/chart103.xml.rels><?xml version="1.0" encoding="UTF-8" standalone="yes"?>
<Relationships xmlns="http://schemas.openxmlformats.org/package/2006/relationships"><Relationship Id="rId3" Type="http://schemas.openxmlformats.org/officeDocument/2006/relationships/package" Target="../embeddings/Microsoft_Excel_Worksheet103.xlsx"/><Relationship Id="rId2" Type="http://schemas.microsoft.com/office/2011/relationships/chartColorStyle" Target="colors103.xml"/><Relationship Id="rId1" Type="http://schemas.microsoft.com/office/2011/relationships/chartStyle" Target="style103.xml"/><Relationship Id="rId4" Type="http://schemas.openxmlformats.org/officeDocument/2006/relationships/chartUserShapes" Target="../drawings/drawing94.xml"/></Relationships>
</file>

<file path=ppt/charts/_rels/chart104.xml.rels><?xml version="1.0" encoding="UTF-8" standalone="yes"?>
<Relationships xmlns="http://schemas.openxmlformats.org/package/2006/relationships"><Relationship Id="rId3" Type="http://schemas.openxmlformats.org/officeDocument/2006/relationships/package" Target="../embeddings/Microsoft_Excel_Worksheet104.xlsx"/><Relationship Id="rId2" Type="http://schemas.microsoft.com/office/2011/relationships/chartColorStyle" Target="colors104.xml"/><Relationship Id="rId1" Type="http://schemas.microsoft.com/office/2011/relationships/chartStyle" Target="style104.xml"/><Relationship Id="rId4" Type="http://schemas.openxmlformats.org/officeDocument/2006/relationships/chartUserShapes" Target="../drawings/drawing95.xml"/></Relationships>
</file>

<file path=ppt/charts/_rels/chart105.xml.rels><?xml version="1.0" encoding="UTF-8" standalone="yes"?>
<Relationships xmlns="http://schemas.openxmlformats.org/package/2006/relationships"><Relationship Id="rId3" Type="http://schemas.openxmlformats.org/officeDocument/2006/relationships/package" Target="../embeddings/Microsoft_Excel_Worksheet105.xlsx"/><Relationship Id="rId2" Type="http://schemas.microsoft.com/office/2011/relationships/chartColorStyle" Target="colors105.xml"/><Relationship Id="rId1" Type="http://schemas.microsoft.com/office/2011/relationships/chartStyle" Target="style105.xml"/><Relationship Id="rId4" Type="http://schemas.openxmlformats.org/officeDocument/2006/relationships/chartUserShapes" Target="../drawings/drawing96.xml"/></Relationships>
</file>

<file path=ppt/charts/_rels/chart106.xml.rels><?xml version="1.0" encoding="UTF-8" standalone="yes"?>
<Relationships xmlns="http://schemas.openxmlformats.org/package/2006/relationships"><Relationship Id="rId3" Type="http://schemas.openxmlformats.org/officeDocument/2006/relationships/package" Target="../embeddings/Microsoft_Excel_Worksheet106.xlsx"/><Relationship Id="rId2" Type="http://schemas.microsoft.com/office/2011/relationships/chartColorStyle" Target="colors106.xml"/><Relationship Id="rId1" Type="http://schemas.microsoft.com/office/2011/relationships/chartStyle" Target="style106.xml"/><Relationship Id="rId4" Type="http://schemas.openxmlformats.org/officeDocument/2006/relationships/chartUserShapes" Target="../drawings/drawing97.xml"/></Relationships>
</file>

<file path=ppt/charts/_rels/chart107.xml.rels><?xml version="1.0" encoding="UTF-8" standalone="yes"?>
<Relationships xmlns="http://schemas.openxmlformats.org/package/2006/relationships"><Relationship Id="rId3" Type="http://schemas.openxmlformats.org/officeDocument/2006/relationships/package" Target="../embeddings/Microsoft_Excel_Worksheet107.xlsx"/><Relationship Id="rId2" Type="http://schemas.microsoft.com/office/2011/relationships/chartColorStyle" Target="colors107.xml"/><Relationship Id="rId1" Type="http://schemas.microsoft.com/office/2011/relationships/chartStyle" Target="style107.xml"/><Relationship Id="rId4" Type="http://schemas.openxmlformats.org/officeDocument/2006/relationships/chartUserShapes" Target="../drawings/drawing98.xml"/></Relationships>
</file>

<file path=ppt/charts/_rels/chart108.xml.rels><?xml version="1.0" encoding="UTF-8" standalone="yes"?>
<Relationships xmlns="http://schemas.openxmlformats.org/package/2006/relationships"><Relationship Id="rId3" Type="http://schemas.openxmlformats.org/officeDocument/2006/relationships/package" Target="../embeddings/Microsoft_Excel_Worksheet108.xlsx"/><Relationship Id="rId2" Type="http://schemas.microsoft.com/office/2011/relationships/chartColorStyle" Target="colors108.xml"/><Relationship Id="rId1" Type="http://schemas.microsoft.com/office/2011/relationships/chartStyle" Target="style108.xml"/><Relationship Id="rId4" Type="http://schemas.openxmlformats.org/officeDocument/2006/relationships/chartUserShapes" Target="../drawings/drawing99.xml"/></Relationships>
</file>

<file path=ppt/charts/_rels/chart109.xml.rels><?xml version="1.0" encoding="UTF-8" standalone="yes"?>
<Relationships xmlns="http://schemas.openxmlformats.org/package/2006/relationships"><Relationship Id="rId3" Type="http://schemas.openxmlformats.org/officeDocument/2006/relationships/package" Target="../embeddings/Microsoft_Excel_Worksheet109.xlsx"/><Relationship Id="rId2" Type="http://schemas.microsoft.com/office/2011/relationships/chartColorStyle" Target="colors109.xml"/><Relationship Id="rId1" Type="http://schemas.microsoft.com/office/2011/relationships/chartStyle" Target="style109.xml"/><Relationship Id="rId4" Type="http://schemas.openxmlformats.org/officeDocument/2006/relationships/chartUserShapes" Target="../drawings/drawing10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chartUserShapes" Target="../drawings/drawing5.xml"/></Relationships>
</file>

<file path=ppt/charts/_rels/chart110.xml.rels><?xml version="1.0" encoding="UTF-8" standalone="yes"?>
<Relationships xmlns="http://schemas.openxmlformats.org/package/2006/relationships"><Relationship Id="rId3" Type="http://schemas.openxmlformats.org/officeDocument/2006/relationships/package" Target="../embeddings/Microsoft_Excel_Worksheet110.xlsx"/><Relationship Id="rId2" Type="http://schemas.microsoft.com/office/2011/relationships/chartColorStyle" Target="colors110.xml"/><Relationship Id="rId1" Type="http://schemas.microsoft.com/office/2011/relationships/chartStyle" Target="style110.xml"/><Relationship Id="rId4" Type="http://schemas.openxmlformats.org/officeDocument/2006/relationships/chartUserShapes" Target="../drawings/drawing101.xml"/></Relationships>
</file>

<file path=ppt/charts/_rels/chart111.xml.rels><?xml version="1.0" encoding="UTF-8" standalone="yes"?>
<Relationships xmlns="http://schemas.openxmlformats.org/package/2006/relationships"><Relationship Id="rId3" Type="http://schemas.openxmlformats.org/officeDocument/2006/relationships/package" Target="../embeddings/Microsoft_Excel_Worksheet111.xlsx"/><Relationship Id="rId2" Type="http://schemas.microsoft.com/office/2011/relationships/chartColorStyle" Target="colors111.xml"/><Relationship Id="rId1" Type="http://schemas.microsoft.com/office/2011/relationships/chartStyle" Target="style111.xml"/><Relationship Id="rId4" Type="http://schemas.openxmlformats.org/officeDocument/2006/relationships/chartUserShapes" Target="../drawings/drawing102.xml"/></Relationships>
</file>

<file path=ppt/charts/_rels/chart112.xml.rels><?xml version="1.0" encoding="UTF-8" standalone="yes"?>
<Relationships xmlns="http://schemas.openxmlformats.org/package/2006/relationships"><Relationship Id="rId3" Type="http://schemas.openxmlformats.org/officeDocument/2006/relationships/package" Target="../embeddings/Microsoft_Excel_Worksheet112.xlsx"/><Relationship Id="rId2" Type="http://schemas.microsoft.com/office/2011/relationships/chartColorStyle" Target="colors112.xml"/><Relationship Id="rId1" Type="http://schemas.microsoft.com/office/2011/relationships/chartStyle" Target="style112.xml"/><Relationship Id="rId4" Type="http://schemas.openxmlformats.org/officeDocument/2006/relationships/chartUserShapes" Target="../drawings/drawing103.xml"/></Relationships>
</file>

<file path=ppt/charts/_rels/chart113.xml.rels><?xml version="1.0" encoding="UTF-8" standalone="yes"?>
<Relationships xmlns="http://schemas.openxmlformats.org/package/2006/relationships"><Relationship Id="rId3" Type="http://schemas.openxmlformats.org/officeDocument/2006/relationships/package" Target="../embeddings/Microsoft_Excel_Worksheet113.xlsx"/><Relationship Id="rId2" Type="http://schemas.microsoft.com/office/2011/relationships/chartColorStyle" Target="colors113.xml"/><Relationship Id="rId1" Type="http://schemas.microsoft.com/office/2011/relationships/chartStyle" Target="style113.xml"/><Relationship Id="rId4" Type="http://schemas.openxmlformats.org/officeDocument/2006/relationships/chartUserShapes" Target="../drawings/drawing104.xml"/></Relationships>
</file>

<file path=ppt/charts/_rels/chart114.xml.rels><?xml version="1.0" encoding="UTF-8" standalone="yes"?>
<Relationships xmlns="http://schemas.openxmlformats.org/package/2006/relationships"><Relationship Id="rId3" Type="http://schemas.openxmlformats.org/officeDocument/2006/relationships/package" Target="../embeddings/Microsoft_Excel_Worksheet114.xlsx"/><Relationship Id="rId2" Type="http://schemas.microsoft.com/office/2011/relationships/chartColorStyle" Target="colors114.xml"/><Relationship Id="rId1" Type="http://schemas.microsoft.com/office/2011/relationships/chartStyle" Target="style114.xml"/><Relationship Id="rId4" Type="http://schemas.openxmlformats.org/officeDocument/2006/relationships/chartUserShapes" Target="../drawings/drawing105.xml"/></Relationships>
</file>

<file path=ppt/charts/_rels/chart115.xml.rels><?xml version="1.0" encoding="UTF-8" standalone="yes"?>
<Relationships xmlns="http://schemas.openxmlformats.org/package/2006/relationships"><Relationship Id="rId3" Type="http://schemas.openxmlformats.org/officeDocument/2006/relationships/package" Target="../embeddings/Microsoft_Excel_Worksheet115.xlsx"/><Relationship Id="rId2" Type="http://schemas.microsoft.com/office/2011/relationships/chartColorStyle" Target="colors115.xml"/><Relationship Id="rId1" Type="http://schemas.microsoft.com/office/2011/relationships/chartStyle" Target="style115.xml"/><Relationship Id="rId4" Type="http://schemas.openxmlformats.org/officeDocument/2006/relationships/chartUserShapes" Target="../drawings/drawing106.xml"/></Relationships>
</file>

<file path=ppt/charts/_rels/chart116.xml.rels><?xml version="1.0" encoding="UTF-8" standalone="yes"?>
<Relationships xmlns="http://schemas.openxmlformats.org/package/2006/relationships"><Relationship Id="rId3" Type="http://schemas.openxmlformats.org/officeDocument/2006/relationships/package" Target="../embeddings/Microsoft_Excel_Worksheet116.xlsx"/><Relationship Id="rId2" Type="http://schemas.microsoft.com/office/2011/relationships/chartColorStyle" Target="colors116.xml"/><Relationship Id="rId1" Type="http://schemas.microsoft.com/office/2011/relationships/chartStyle" Target="style116.xml"/><Relationship Id="rId4" Type="http://schemas.openxmlformats.org/officeDocument/2006/relationships/chartUserShapes" Target="../drawings/drawing107.xml"/></Relationships>
</file>

<file path=ppt/charts/_rels/chart117.xml.rels><?xml version="1.0" encoding="UTF-8" standalone="yes"?>
<Relationships xmlns="http://schemas.openxmlformats.org/package/2006/relationships"><Relationship Id="rId3" Type="http://schemas.openxmlformats.org/officeDocument/2006/relationships/package" Target="../embeddings/Microsoft_Excel_Worksheet117.xlsx"/><Relationship Id="rId2" Type="http://schemas.microsoft.com/office/2011/relationships/chartColorStyle" Target="colors117.xml"/><Relationship Id="rId1" Type="http://schemas.microsoft.com/office/2011/relationships/chartStyle" Target="style117.xml"/><Relationship Id="rId4" Type="http://schemas.openxmlformats.org/officeDocument/2006/relationships/chartUserShapes" Target="../drawings/drawing108.xml"/></Relationships>
</file>

<file path=ppt/charts/_rels/chart118.xml.rels><?xml version="1.0" encoding="UTF-8" standalone="yes"?>
<Relationships xmlns="http://schemas.openxmlformats.org/package/2006/relationships"><Relationship Id="rId3" Type="http://schemas.openxmlformats.org/officeDocument/2006/relationships/package" Target="../embeddings/Microsoft_Excel_Worksheet118.xlsx"/><Relationship Id="rId2" Type="http://schemas.microsoft.com/office/2011/relationships/chartColorStyle" Target="colors118.xml"/><Relationship Id="rId1" Type="http://schemas.microsoft.com/office/2011/relationships/chartStyle" Target="style118.xml"/><Relationship Id="rId4" Type="http://schemas.openxmlformats.org/officeDocument/2006/relationships/chartUserShapes" Target="../drawings/drawing109.xml"/></Relationships>
</file>

<file path=ppt/charts/_rels/chart119.xml.rels><?xml version="1.0" encoding="UTF-8" standalone="yes"?>
<Relationships xmlns="http://schemas.openxmlformats.org/package/2006/relationships"><Relationship Id="rId3" Type="http://schemas.openxmlformats.org/officeDocument/2006/relationships/package" Target="../embeddings/Microsoft_Excel_Worksheet119.xlsx"/><Relationship Id="rId2" Type="http://schemas.microsoft.com/office/2011/relationships/chartColorStyle" Target="colors119.xml"/><Relationship Id="rId1" Type="http://schemas.microsoft.com/office/2011/relationships/chartStyle" Target="style119.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chartUserShapes" Target="../drawings/drawing6.xml"/></Relationships>
</file>

<file path=ppt/charts/_rels/chart120.xml.rels><?xml version="1.0" encoding="UTF-8" standalone="yes"?>
<Relationships xmlns="http://schemas.openxmlformats.org/package/2006/relationships"><Relationship Id="rId3" Type="http://schemas.openxmlformats.org/officeDocument/2006/relationships/package" Target="../embeddings/Microsoft_Excel_Worksheet120.xlsx"/><Relationship Id="rId2" Type="http://schemas.microsoft.com/office/2011/relationships/chartColorStyle" Target="colors120.xml"/><Relationship Id="rId1" Type="http://schemas.microsoft.com/office/2011/relationships/chartStyle" Target="style120.xml"/></Relationships>
</file>

<file path=ppt/charts/_rels/chart121.xml.rels><?xml version="1.0" encoding="UTF-8" standalone="yes"?>
<Relationships xmlns="http://schemas.openxmlformats.org/package/2006/relationships"><Relationship Id="rId3" Type="http://schemas.openxmlformats.org/officeDocument/2006/relationships/package" Target="../embeddings/Microsoft_Excel_Worksheet121.xlsx"/><Relationship Id="rId2" Type="http://schemas.microsoft.com/office/2011/relationships/chartColorStyle" Target="colors121.xml"/><Relationship Id="rId1" Type="http://schemas.microsoft.com/office/2011/relationships/chartStyle" Target="style121.xml"/></Relationships>
</file>

<file path=ppt/charts/_rels/chart122.xml.rels><?xml version="1.0" encoding="UTF-8" standalone="yes"?>
<Relationships xmlns="http://schemas.openxmlformats.org/package/2006/relationships"><Relationship Id="rId3" Type="http://schemas.openxmlformats.org/officeDocument/2006/relationships/package" Target="../embeddings/Microsoft_Excel_Worksheet122.xlsx"/><Relationship Id="rId2" Type="http://schemas.microsoft.com/office/2011/relationships/chartColorStyle" Target="colors122.xml"/><Relationship Id="rId1" Type="http://schemas.microsoft.com/office/2011/relationships/chartStyle" Target="style122.xml"/><Relationship Id="rId4" Type="http://schemas.openxmlformats.org/officeDocument/2006/relationships/chartUserShapes" Target="../drawings/drawing110.xml"/></Relationships>
</file>

<file path=ppt/charts/_rels/chart123.xml.rels><?xml version="1.0" encoding="UTF-8" standalone="yes"?>
<Relationships xmlns="http://schemas.openxmlformats.org/package/2006/relationships"><Relationship Id="rId3" Type="http://schemas.openxmlformats.org/officeDocument/2006/relationships/package" Target="../embeddings/Microsoft_Excel_Worksheet123.xlsx"/><Relationship Id="rId2" Type="http://schemas.microsoft.com/office/2011/relationships/chartColorStyle" Target="colors123.xml"/><Relationship Id="rId1" Type="http://schemas.microsoft.com/office/2011/relationships/chartStyle" Target="style123.xml"/><Relationship Id="rId4" Type="http://schemas.openxmlformats.org/officeDocument/2006/relationships/chartUserShapes" Target="../drawings/drawing111.xml"/></Relationships>
</file>

<file path=ppt/charts/_rels/chart124.xml.rels><?xml version="1.0" encoding="UTF-8" standalone="yes"?>
<Relationships xmlns="http://schemas.openxmlformats.org/package/2006/relationships"><Relationship Id="rId3" Type="http://schemas.openxmlformats.org/officeDocument/2006/relationships/package" Target="../embeddings/Microsoft_Excel_Worksheet124.xlsx"/><Relationship Id="rId2" Type="http://schemas.microsoft.com/office/2011/relationships/chartColorStyle" Target="colors124.xml"/><Relationship Id="rId1" Type="http://schemas.microsoft.com/office/2011/relationships/chartStyle" Target="style124.xml"/></Relationships>
</file>

<file path=ppt/charts/_rels/chart125.xml.rels><?xml version="1.0" encoding="UTF-8" standalone="yes"?>
<Relationships xmlns="http://schemas.openxmlformats.org/package/2006/relationships"><Relationship Id="rId3" Type="http://schemas.openxmlformats.org/officeDocument/2006/relationships/package" Target="../embeddings/Microsoft_Excel_Worksheet125.xlsx"/><Relationship Id="rId2" Type="http://schemas.microsoft.com/office/2011/relationships/chartColorStyle" Target="colors125.xml"/><Relationship Id="rId1" Type="http://schemas.microsoft.com/office/2011/relationships/chartStyle" Target="style125.xml"/><Relationship Id="rId4" Type="http://schemas.openxmlformats.org/officeDocument/2006/relationships/chartUserShapes" Target="../drawings/drawing112.xml"/></Relationships>
</file>

<file path=ppt/charts/_rels/chart126.xml.rels><?xml version="1.0" encoding="UTF-8" standalone="yes"?>
<Relationships xmlns="http://schemas.openxmlformats.org/package/2006/relationships"><Relationship Id="rId3" Type="http://schemas.openxmlformats.org/officeDocument/2006/relationships/package" Target="../embeddings/Microsoft_Excel_Worksheet126.xlsx"/><Relationship Id="rId2" Type="http://schemas.microsoft.com/office/2011/relationships/chartColorStyle" Target="colors126.xml"/><Relationship Id="rId1" Type="http://schemas.microsoft.com/office/2011/relationships/chartStyle" Target="style126.xml"/><Relationship Id="rId4" Type="http://schemas.openxmlformats.org/officeDocument/2006/relationships/chartUserShapes" Target="../drawings/drawing113.xml"/></Relationships>
</file>

<file path=ppt/charts/_rels/chart127.xml.rels><?xml version="1.0" encoding="UTF-8" standalone="yes"?>
<Relationships xmlns="http://schemas.openxmlformats.org/package/2006/relationships"><Relationship Id="rId3" Type="http://schemas.openxmlformats.org/officeDocument/2006/relationships/package" Target="../embeddings/Microsoft_Excel_Worksheet127.xlsx"/><Relationship Id="rId2" Type="http://schemas.microsoft.com/office/2011/relationships/chartColorStyle" Target="colors127.xml"/><Relationship Id="rId1" Type="http://schemas.microsoft.com/office/2011/relationships/chartStyle" Target="style127.xml"/><Relationship Id="rId4" Type="http://schemas.openxmlformats.org/officeDocument/2006/relationships/chartUserShapes" Target="../drawings/drawing114.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chartUserShapes" Target="../drawings/drawing7.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chartUserShapes" Target="../drawings/drawing8.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chartUserShapes" Target="../drawings/drawing9.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chartUserShapes" Target="../drawings/drawing10.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7.xml"/><Relationship Id="rId1" Type="http://schemas.microsoft.com/office/2011/relationships/chartStyle" Target="style17.xml"/><Relationship Id="rId4" Type="http://schemas.openxmlformats.org/officeDocument/2006/relationships/chartUserShapes" Target="../drawings/drawing11.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8.xml"/><Relationship Id="rId1" Type="http://schemas.microsoft.com/office/2011/relationships/chartStyle" Target="style18.xml"/><Relationship Id="rId4" Type="http://schemas.openxmlformats.org/officeDocument/2006/relationships/chartUserShapes" Target="../drawings/drawing12.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19.xml"/><Relationship Id="rId1" Type="http://schemas.microsoft.com/office/2011/relationships/chartStyle" Target="style19.xml"/><Relationship Id="rId4" Type="http://schemas.openxmlformats.org/officeDocument/2006/relationships/chartUserShapes" Target="../drawings/drawing13.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0.xml"/><Relationship Id="rId1" Type="http://schemas.microsoft.com/office/2011/relationships/chartStyle" Target="style20.xml"/><Relationship Id="rId4" Type="http://schemas.openxmlformats.org/officeDocument/2006/relationships/chartUserShapes" Target="../drawings/drawing14.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1.xml"/><Relationship Id="rId1" Type="http://schemas.microsoft.com/office/2011/relationships/chartStyle" Target="style21.xml"/><Relationship Id="rId4" Type="http://schemas.openxmlformats.org/officeDocument/2006/relationships/chartUserShapes" Target="../drawings/drawing15.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2.xml"/><Relationship Id="rId1" Type="http://schemas.microsoft.com/office/2011/relationships/chartStyle" Target="style22.xml"/><Relationship Id="rId4" Type="http://schemas.openxmlformats.org/officeDocument/2006/relationships/chartUserShapes" Target="../drawings/drawing16.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3.xml"/><Relationship Id="rId1" Type="http://schemas.microsoft.com/office/2011/relationships/chartStyle" Target="style23.xml"/><Relationship Id="rId4" Type="http://schemas.openxmlformats.org/officeDocument/2006/relationships/chartUserShapes" Target="../drawings/drawing17.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24.xml"/><Relationship Id="rId1" Type="http://schemas.microsoft.com/office/2011/relationships/chartStyle" Target="style24.xml"/><Relationship Id="rId4" Type="http://schemas.openxmlformats.org/officeDocument/2006/relationships/chartUserShapes" Target="../drawings/drawing18.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25.xml"/><Relationship Id="rId1" Type="http://schemas.microsoft.com/office/2011/relationships/chartStyle" Target="style25.xml"/><Relationship Id="rId4" Type="http://schemas.openxmlformats.org/officeDocument/2006/relationships/chartUserShapes" Target="../drawings/drawing19.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26.xml"/><Relationship Id="rId1" Type="http://schemas.microsoft.com/office/2011/relationships/chartStyle" Target="style26.xml"/><Relationship Id="rId4" Type="http://schemas.openxmlformats.org/officeDocument/2006/relationships/chartUserShapes" Target="../drawings/drawing20.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27.xml"/><Relationship Id="rId1" Type="http://schemas.microsoft.com/office/2011/relationships/chartStyle" Target="style27.xml"/><Relationship Id="rId4" Type="http://schemas.openxmlformats.org/officeDocument/2006/relationships/chartUserShapes" Target="../drawings/drawing21.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28.xml"/><Relationship Id="rId1" Type="http://schemas.microsoft.com/office/2011/relationships/chartStyle" Target="style28.xml"/><Relationship Id="rId4" Type="http://schemas.openxmlformats.org/officeDocument/2006/relationships/chartUserShapes" Target="../drawings/drawing22.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29.xml"/><Relationship Id="rId1" Type="http://schemas.microsoft.com/office/2011/relationships/chartStyle" Target="style29.xml"/><Relationship Id="rId4" Type="http://schemas.openxmlformats.org/officeDocument/2006/relationships/chartUserShapes" Target="../drawings/drawing23.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30.xml"/><Relationship Id="rId1" Type="http://schemas.microsoft.com/office/2011/relationships/chartStyle" Target="style30.xml"/><Relationship Id="rId4" Type="http://schemas.openxmlformats.org/officeDocument/2006/relationships/chartUserShapes" Target="../drawings/drawing24.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31.xml"/><Relationship Id="rId1" Type="http://schemas.microsoft.com/office/2011/relationships/chartStyle" Target="style31.xml"/><Relationship Id="rId4" Type="http://schemas.openxmlformats.org/officeDocument/2006/relationships/chartUserShapes" Target="../drawings/drawing25.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32.xml"/><Relationship Id="rId1" Type="http://schemas.microsoft.com/office/2011/relationships/chartStyle" Target="style32.xml"/><Relationship Id="rId4" Type="http://schemas.openxmlformats.org/officeDocument/2006/relationships/chartUserShapes" Target="../drawings/drawing26.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33.xml"/><Relationship Id="rId1" Type="http://schemas.microsoft.com/office/2011/relationships/chartStyle" Target="style33.xml"/><Relationship Id="rId4" Type="http://schemas.openxmlformats.org/officeDocument/2006/relationships/chartUserShapes" Target="../drawings/drawing27.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34.xml"/><Relationship Id="rId1" Type="http://schemas.microsoft.com/office/2011/relationships/chartStyle" Target="style34.xml"/><Relationship Id="rId4" Type="http://schemas.openxmlformats.org/officeDocument/2006/relationships/chartUserShapes" Target="../drawings/drawing28.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35.xml"/><Relationship Id="rId1" Type="http://schemas.microsoft.com/office/2011/relationships/chartStyle" Target="style35.xml"/><Relationship Id="rId4" Type="http://schemas.openxmlformats.org/officeDocument/2006/relationships/chartUserShapes" Target="../drawings/drawing29.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36.xml"/><Relationship Id="rId1" Type="http://schemas.microsoft.com/office/2011/relationships/chartStyle" Target="style36.xml"/><Relationship Id="rId4" Type="http://schemas.openxmlformats.org/officeDocument/2006/relationships/chartUserShapes" Target="../drawings/drawing30.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37.xml"/><Relationship Id="rId1" Type="http://schemas.microsoft.com/office/2011/relationships/chartStyle" Target="style37.xml"/><Relationship Id="rId4" Type="http://schemas.openxmlformats.org/officeDocument/2006/relationships/chartUserShapes" Target="../drawings/drawing31.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38.xml"/><Relationship Id="rId1" Type="http://schemas.microsoft.com/office/2011/relationships/chartStyle" Target="style38.xml"/><Relationship Id="rId4" Type="http://schemas.openxmlformats.org/officeDocument/2006/relationships/chartUserShapes" Target="../drawings/drawing32.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39.xml"/><Relationship Id="rId1" Type="http://schemas.microsoft.com/office/2011/relationships/chartStyle" Target="style39.xml"/><Relationship Id="rId4" Type="http://schemas.openxmlformats.org/officeDocument/2006/relationships/chartUserShapes" Target="../drawings/drawing3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40.xml"/><Relationship Id="rId1" Type="http://schemas.microsoft.com/office/2011/relationships/chartStyle" Target="style40.xml"/><Relationship Id="rId4" Type="http://schemas.openxmlformats.org/officeDocument/2006/relationships/chartUserShapes" Target="../drawings/drawing34.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41.xml"/><Relationship Id="rId1" Type="http://schemas.microsoft.com/office/2011/relationships/chartStyle" Target="style41.xml"/><Relationship Id="rId4" Type="http://schemas.openxmlformats.org/officeDocument/2006/relationships/chartUserShapes" Target="../drawings/drawing35.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42.xml"/><Relationship Id="rId1" Type="http://schemas.microsoft.com/office/2011/relationships/chartStyle" Target="style42.xml"/><Relationship Id="rId4" Type="http://schemas.openxmlformats.org/officeDocument/2006/relationships/chartUserShapes" Target="../drawings/drawing36.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43.xml"/><Relationship Id="rId1" Type="http://schemas.microsoft.com/office/2011/relationships/chartStyle" Target="style43.xml"/><Relationship Id="rId4" Type="http://schemas.openxmlformats.org/officeDocument/2006/relationships/chartUserShapes" Target="../drawings/drawing37.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44.xml"/><Relationship Id="rId1" Type="http://schemas.microsoft.com/office/2011/relationships/chartStyle" Target="style44.xml"/><Relationship Id="rId4" Type="http://schemas.openxmlformats.org/officeDocument/2006/relationships/chartUserShapes" Target="../drawings/drawing38.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45.xml"/><Relationship Id="rId1" Type="http://schemas.microsoft.com/office/2011/relationships/chartStyle" Target="style45.xml"/><Relationship Id="rId4" Type="http://schemas.openxmlformats.org/officeDocument/2006/relationships/chartUserShapes" Target="../drawings/drawing39.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46.xml"/><Relationship Id="rId1" Type="http://schemas.microsoft.com/office/2011/relationships/chartStyle" Target="style46.xml"/><Relationship Id="rId4" Type="http://schemas.openxmlformats.org/officeDocument/2006/relationships/chartUserShapes" Target="../drawings/drawing40.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47.xml"/><Relationship Id="rId1" Type="http://schemas.microsoft.com/office/2011/relationships/chartStyle" Target="style47.xml"/><Relationship Id="rId4" Type="http://schemas.openxmlformats.org/officeDocument/2006/relationships/chartUserShapes" Target="../drawings/drawing41.xml"/></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48.xml"/><Relationship Id="rId1" Type="http://schemas.microsoft.com/office/2011/relationships/chartStyle" Target="style48.xml"/><Relationship Id="rId4" Type="http://schemas.openxmlformats.org/officeDocument/2006/relationships/chartUserShapes" Target="../drawings/drawing42.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49.xml"/><Relationship Id="rId1" Type="http://schemas.microsoft.com/office/2011/relationships/chartStyle" Target="style49.xml"/><Relationship Id="rId4" Type="http://schemas.openxmlformats.org/officeDocument/2006/relationships/chartUserShapes" Target="../drawings/drawing43.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5.xml"/><Relationship Id="rId1" Type="http://schemas.microsoft.com/office/2011/relationships/chartStyle" Target="style5.xml"/></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50.xml"/><Relationship Id="rId1" Type="http://schemas.microsoft.com/office/2011/relationships/chartStyle" Target="style50.xml"/><Relationship Id="rId4" Type="http://schemas.openxmlformats.org/officeDocument/2006/relationships/chartUserShapes" Target="../drawings/drawing44.xml"/></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51.xml"/><Relationship Id="rId1" Type="http://schemas.microsoft.com/office/2011/relationships/chartStyle" Target="style51.xml"/><Relationship Id="rId4" Type="http://schemas.openxmlformats.org/officeDocument/2006/relationships/chartUserShapes" Target="../drawings/drawing45.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52.xml"/><Relationship Id="rId1" Type="http://schemas.microsoft.com/office/2011/relationships/chartStyle" Target="style52.xml"/><Relationship Id="rId4" Type="http://schemas.openxmlformats.org/officeDocument/2006/relationships/chartUserShapes" Target="../drawings/drawing46.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53.xml"/><Relationship Id="rId1" Type="http://schemas.microsoft.com/office/2011/relationships/chartStyle" Target="style53.xml"/><Relationship Id="rId4" Type="http://schemas.openxmlformats.org/officeDocument/2006/relationships/chartUserShapes" Target="../drawings/drawing47.xml"/></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4.xlsx"/><Relationship Id="rId2" Type="http://schemas.microsoft.com/office/2011/relationships/chartColorStyle" Target="colors54.xml"/><Relationship Id="rId1" Type="http://schemas.microsoft.com/office/2011/relationships/chartStyle" Target="style54.xml"/><Relationship Id="rId4" Type="http://schemas.openxmlformats.org/officeDocument/2006/relationships/chartUserShapes" Target="../drawings/drawing48.xml"/></Relationships>
</file>

<file path=ppt/charts/_rels/chart55.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55.xml"/><Relationship Id="rId1" Type="http://schemas.microsoft.com/office/2011/relationships/chartStyle" Target="style55.xml"/><Relationship Id="rId4" Type="http://schemas.openxmlformats.org/officeDocument/2006/relationships/chartUserShapes" Target="../drawings/drawing49.xml"/></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6.xlsx"/><Relationship Id="rId2" Type="http://schemas.microsoft.com/office/2011/relationships/chartColorStyle" Target="colors56.xml"/><Relationship Id="rId1" Type="http://schemas.microsoft.com/office/2011/relationships/chartStyle" Target="style56.xml"/><Relationship Id="rId4" Type="http://schemas.openxmlformats.org/officeDocument/2006/relationships/chartUserShapes" Target="../drawings/drawing50.xml"/></Relationships>
</file>

<file path=ppt/charts/_rels/chart57.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57.xml"/><Relationship Id="rId1" Type="http://schemas.microsoft.com/office/2011/relationships/chartStyle" Target="style57.xml"/><Relationship Id="rId4" Type="http://schemas.openxmlformats.org/officeDocument/2006/relationships/chartUserShapes" Target="../drawings/drawing51.xml"/></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58.xml"/><Relationship Id="rId1" Type="http://schemas.microsoft.com/office/2011/relationships/chartStyle" Target="style58.xml"/><Relationship Id="rId4" Type="http://schemas.openxmlformats.org/officeDocument/2006/relationships/chartUserShapes" Target="../drawings/drawing52.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59.xml"/><Relationship Id="rId1" Type="http://schemas.microsoft.com/office/2011/relationships/chartStyle" Target="style59.xml"/><Relationship Id="rId4" Type="http://schemas.openxmlformats.org/officeDocument/2006/relationships/chartUserShapes" Target="../drawings/drawing53.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6.xml"/><Relationship Id="rId1" Type="http://schemas.microsoft.com/office/2011/relationships/chartStyle" Target="style6.xml"/></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60.xml"/><Relationship Id="rId1" Type="http://schemas.microsoft.com/office/2011/relationships/chartStyle" Target="style60.xml"/><Relationship Id="rId4" Type="http://schemas.openxmlformats.org/officeDocument/2006/relationships/chartUserShapes" Target="../drawings/drawing54.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61.xml"/><Relationship Id="rId1" Type="http://schemas.microsoft.com/office/2011/relationships/chartStyle" Target="style61.xml"/><Relationship Id="rId4" Type="http://schemas.openxmlformats.org/officeDocument/2006/relationships/chartUserShapes" Target="../drawings/drawing55.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62.xml"/><Relationship Id="rId1" Type="http://schemas.microsoft.com/office/2011/relationships/chartStyle" Target="style62.xml"/><Relationship Id="rId4" Type="http://schemas.openxmlformats.org/officeDocument/2006/relationships/chartUserShapes" Target="../drawings/drawing56.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63.xml"/><Relationship Id="rId1" Type="http://schemas.microsoft.com/office/2011/relationships/chartStyle" Target="style63.xml"/><Relationship Id="rId4" Type="http://schemas.openxmlformats.org/officeDocument/2006/relationships/chartUserShapes" Target="../drawings/drawing57.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64.xml"/><Relationship Id="rId1" Type="http://schemas.microsoft.com/office/2011/relationships/chartStyle" Target="style64.xml"/><Relationship Id="rId4" Type="http://schemas.openxmlformats.org/officeDocument/2006/relationships/chartUserShapes" Target="../drawings/drawing58.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5.xlsx"/><Relationship Id="rId2" Type="http://schemas.microsoft.com/office/2011/relationships/chartColorStyle" Target="colors65.xml"/><Relationship Id="rId1" Type="http://schemas.microsoft.com/office/2011/relationships/chartStyle" Target="style65.xml"/><Relationship Id="rId4" Type="http://schemas.openxmlformats.org/officeDocument/2006/relationships/chartUserShapes" Target="../drawings/drawing59.xml"/></Relationships>
</file>

<file path=ppt/charts/_rels/chart66.xml.rels><?xml version="1.0" encoding="UTF-8" standalone="yes"?>
<Relationships xmlns="http://schemas.openxmlformats.org/package/2006/relationships"><Relationship Id="rId3" Type="http://schemas.openxmlformats.org/officeDocument/2006/relationships/package" Target="../embeddings/Microsoft_Excel_Worksheet66.xlsx"/><Relationship Id="rId2" Type="http://schemas.microsoft.com/office/2011/relationships/chartColorStyle" Target="colors66.xml"/><Relationship Id="rId1" Type="http://schemas.microsoft.com/office/2011/relationships/chartStyle" Target="style66.xml"/><Relationship Id="rId4" Type="http://schemas.openxmlformats.org/officeDocument/2006/relationships/chartUserShapes" Target="../drawings/drawing60.xml"/></Relationships>
</file>

<file path=ppt/charts/_rels/chart67.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67.xml"/><Relationship Id="rId1" Type="http://schemas.microsoft.com/office/2011/relationships/chartStyle" Target="style67.xml"/><Relationship Id="rId4" Type="http://schemas.openxmlformats.org/officeDocument/2006/relationships/chartUserShapes" Target="../drawings/drawing61.xml"/></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68.xml"/><Relationship Id="rId1" Type="http://schemas.microsoft.com/office/2011/relationships/chartStyle" Target="style68.xml"/><Relationship Id="rId4" Type="http://schemas.openxmlformats.org/officeDocument/2006/relationships/chartUserShapes" Target="../drawings/drawing62.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69.xml"/><Relationship Id="rId1" Type="http://schemas.microsoft.com/office/2011/relationships/chartStyle" Target="style69.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chartUserShapes" Target="../drawings/drawing1.xml"/></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70.xlsx"/><Relationship Id="rId2" Type="http://schemas.microsoft.com/office/2011/relationships/chartColorStyle" Target="colors70.xml"/><Relationship Id="rId1" Type="http://schemas.microsoft.com/office/2011/relationships/chartStyle" Target="style70.xml"/></Relationships>
</file>

<file path=ppt/charts/_rels/chart71.xml.rels><?xml version="1.0" encoding="UTF-8" standalone="yes"?>
<Relationships xmlns="http://schemas.openxmlformats.org/package/2006/relationships"><Relationship Id="rId3" Type="http://schemas.openxmlformats.org/officeDocument/2006/relationships/package" Target="../embeddings/Microsoft_Excel_Worksheet71.xlsx"/><Relationship Id="rId2" Type="http://schemas.microsoft.com/office/2011/relationships/chartColorStyle" Target="colors71.xml"/><Relationship Id="rId1" Type="http://schemas.microsoft.com/office/2011/relationships/chartStyle" Target="style71.xml"/></Relationships>
</file>

<file path=ppt/charts/_rels/chart72.xml.rels><?xml version="1.0" encoding="UTF-8" standalone="yes"?>
<Relationships xmlns="http://schemas.openxmlformats.org/package/2006/relationships"><Relationship Id="rId3" Type="http://schemas.openxmlformats.org/officeDocument/2006/relationships/package" Target="../embeddings/Microsoft_Excel_Worksheet72.xlsx"/><Relationship Id="rId2" Type="http://schemas.microsoft.com/office/2011/relationships/chartColorStyle" Target="colors72.xml"/><Relationship Id="rId1" Type="http://schemas.microsoft.com/office/2011/relationships/chartStyle" Target="style72.xml"/><Relationship Id="rId4" Type="http://schemas.openxmlformats.org/officeDocument/2006/relationships/chartUserShapes" Target="../drawings/drawing63.xml"/></Relationships>
</file>

<file path=ppt/charts/_rels/chart73.xml.rels><?xml version="1.0" encoding="UTF-8" standalone="yes"?>
<Relationships xmlns="http://schemas.openxmlformats.org/package/2006/relationships"><Relationship Id="rId3" Type="http://schemas.openxmlformats.org/officeDocument/2006/relationships/package" Target="../embeddings/Microsoft_Excel_Worksheet73.xlsx"/><Relationship Id="rId2" Type="http://schemas.microsoft.com/office/2011/relationships/chartColorStyle" Target="colors73.xml"/><Relationship Id="rId1" Type="http://schemas.microsoft.com/office/2011/relationships/chartStyle" Target="style73.xml"/><Relationship Id="rId4" Type="http://schemas.openxmlformats.org/officeDocument/2006/relationships/chartUserShapes" Target="../drawings/drawing64.xml"/></Relationships>
</file>

<file path=ppt/charts/_rels/chart74.xml.rels><?xml version="1.0" encoding="UTF-8" standalone="yes"?>
<Relationships xmlns="http://schemas.openxmlformats.org/package/2006/relationships"><Relationship Id="rId3" Type="http://schemas.openxmlformats.org/officeDocument/2006/relationships/package" Target="../embeddings/Microsoft_Excel_Worksheet74.xlsx"/><Relationship Id="rId2" Type="http://schemas.microsoft.com/office/2011/relationships/chartColorStyle" Target="colors74.xml"/><Relationship Id="rId1" Type="http://schemas.microsoft.com/office/2011/relationships/chartStyle" Target="style74.xml"/><Relationship Id="rId4" Type="http://schemas.openxmlformats.org/officeDocument/2006/relationships/chartUserShapes" Target="../drawings/drawing65.xml"/></Relationships>
</file>

<file path=ppt/charts/_rels/chart75.xml.rels><?xml version="1.0" encoding="UTF-8" standalone="yes"?>
<Relationships xmlns="http://schemas.openxmlformats.org/package/2006/relationships"><Relationship Id="rId3" Type="http://schemas.openxmlformats.org/officeDocument/2006/relationships/package" Target="../embeddings/Microsoft_Excel_Worksheet75.xlsx"/><Relationship Id="rId2" Type="http://schemas.microsoft.com/office/2011/relationships/chartColorStyle" Target="colors75.xml"/><Relationship Id="rId1" Type="http://schemas.microsoft.com/office/2011/relationships/chartStyle" Target="style75.xml"/><Relationship Id="rId4" Type="http://schemas.openxmlformats.org/officeDocument/2006/relationships/chartUserShapes" Target="../drawings/drawing66.xml"/></Relationships>
</file>

<file path=ppt/charts/_rels/chart76.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76.xml"/><Relationship Id="rId1" Type="http://schemas.microsoft.com/office/2011/relationships/chartStyle" Target="style76.xml"/><Relationship Id="rId4" Type="http://schemas.openxmlformats.org/officeDocument/2006/relationships/chartUserShapes" Target="../drawings/drawing67.xml"/></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7.xlsx"/><Relationship Id="rId2" Type="http://schemas.microsoft.com/office/2011/relationships/chartColorStyle" Target="colors77.xml"/><Relationship Id="rId1" Type="http://schemas.microsoft.com/office/2011/relationships/chartStyle" Target="style77.xml"/><Relationship Id="rId4" Type="http://schemas.openxmlformats.org/officeDocument/2006/relationships/chartUserShapes" Target="../drawings/drawing68.xml"/></Relationships>
</file>

<file path=ppt/charts/_rels/chart78.xml.rels><?xml version="1.0" encoding="UTF-8" standalone="yes"?>
<Relationships xmlns="http://schemas.openxmlformats.org/package/2006/relationships"><Relationship Id="rId3" Type="http://schemas.openxmlformats.org/officeDocument/2006/relationships/package" Target="../embeddings/Microsoft_Excel_Worksheet78.xlsx"/><Relationship Id="rId2" Type="http://schemas.microsoft.com/office/2011/relationships/chartColorStyle" Target="colors78.xml"/><Relationship Id="rId1" Type="http://schemas.microsoft.com/office/2011/relationships/chartStyle" Target="style78.xml"/><Relationship Id="rId4" Type="http://schemas.openxmlformats.org/officeDocument/2006/relationships/chartUserShapes" Target="../drawings/drawing69.xml"/></Relationships>
</file>

<file path=ppt/charts/_rels/chart79.xml.rels><?xml version="1.0" encoding="UTF-8" standalone="yes"?>
<Relationships xmlns="http://schemas.openxmlformats.org/package/2006/relationships"><Relationship Id="rId3" Type="http://schemas.openxmlformats.org/officeDocument/2006/relationships/package" Target="../embeddings/Microsoft_Excel_Worksheet79.xlsx"/><Relationship Id="rId2" Type="http://schemas.microsoft.com/office/2011/relationships/chartColorStyle" Target="colors79.xml"/><Relationship Id="rId1" Type="http://schemas.microsoft.com/office/2011/relationships/chartStyle" Target="style79.xml"/><Relationship Id="rId4" Type="http://schemas.openxmlformats.org/officeDocument/2006/relationships/chartUserShapes" Target="../drawings/drawing70.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chartUserShapes" Target="../drawings/drawing2.xml"/></Relationships>
</file>

<file path=ppt/charts/_rels/chart80.xml.rels><?xml version="1.0" encoding="UTF-8" standalone="yes"?>
<Relationships xmlns="http://schemas.openxmlformats.org/package/2006/relationships"><Relationship Id="rId3" Type="http://schemas.openxmlformats.org/officeDocument/2006/relationships/package" Target="../embeddings/Microsoft_Excel_Worksheet80.xlsx"/><Relationship Id="rId2" Type="http://schemas.microsoft.com/office/2011/relationships/chartColorStyle" Target="colors80.xml"/><Relationship Id="rId1" Type="http://schemas.microsoft.com/office/2011/relationships/chartStyle" Target="style80.xml"/><Relationship Id="rId4" Type="http://schemas.openxmlformats.org/officeDocument/2006/relationships/chartUserShapes" Target="../drawings/drawing71.xml"/></Relationships>
</file>

<file path=ppt/charts/_rels/chart81.xml.rels><?xml version="1.0" encoding="UTF-8" standalone="yes"?>
<Relationships xmlns="http://schemas.openxmlformats.org/package/2006/relationships"><Relationship Id="rId3" Type="http://schemas.openxmlformats.org/officeDocument/2006/relationships/package" Target="../embeddings/Microsoft_Excel_Worksheet81.xlsx"/><Relationship Id="rId2" Type="http://schemas.microsoft.com/office/2011/relationships/chartColorStyle" Target="colors81.xml"/><Relationship Id="rId1" Type="http://schemas.microsoft.com/office/2011/relationships/chartStyle" Target="style81.xml"/><Relationship Id="rId4" Type="http://schemas.openxmlformats.org/officeDocument/2006/relationships/chartUserShapes" Target="../drawings/drawing72.xml"/></Relationships>
</file>

<file path=ppt/charts/_rels/chart82.xml.rels><?xml version="1.0" encoding="UTF-8" standalone="yes"?>
<Relationships xmlns="http://schemas.openxmlformats.org/package/2006/relationships"><Relationship Id="rId3" Type="http://schemas.openxmlformats.org/officeDocument/2006/relationships/package" Target="../embeddings/Microsoft_Excel_Worksheet82.xlsx"/><Relationship Id="rId2" Type="http://schemas.microsoft.com/office/2011/relationships/chartColorStyle" Target="colors82.xml"/><Relationship Id="rId1" Type="http://schemas.microsoft.com/office/2011/relationships/chartStyle" Target="style82.xml"/><Relationship Id="rId4" Type="http://schemas.openxmlformats.org/officeDocument/2006/relationships/chartUserShapes" Target="../drawings/drawing73.xml"/></Relationships>
</file>

<file path=ppt/charts/_rels/chart83.xml.rels><?xml version="1.0" encoding="UTF-8" standalone="yes"?>
<Relationships xmlns="http://schemas.openxmlformats.org/package/2006/relationships"><Relationship Id="rId3" Type="http://schemas.openxmlformats.org/officeDocument/2006/relationships/package" Target="../embeddings/Microsoft_Excel_Worksheet83.xlsx"/><Relationship Id="rId2" Type="http://schemas.microsoft.com/office/2011/relationships/chartColorStyle" Target="colors83.xml"/><Relationship Id="rId1" Type="http://schemas.microsoft.com/office/2011/relationships/chartStyle" Target="style83.xml"/><Relationship Id="rId4" Type="http://schemas.openxmlformats.org/officeDocument/2006/relationships/chartUserShapes" Target="../drawings/drawing74.xml"/></Relationships>
</file>

<file path=ppt/charts/_rels/chart84.xml.rels><?xml version="1.0" encoding="UTF-8" standalone="yes"?>
<Relationships xmlns="http://schemas.openxmlformats.org/package/2006/relationships"><Relationship Id="rId3" Type="http://schemas.openxmlformats.org/officeDocument/2006/relationships/package" Target="../embeddings/Microsoft_Excel_Worksheet84.xlsx"/><Relationship Id="rId2" Type="http://schemas.microsoft.com/office/2011/relationships/chartColorStyle" Target="colors84.xml"/><Relationship Id="rId1" Type="http://schemas.microsoft.com/office/2011/relationships/chartStyle" Target="style84.xml"/><Relationship Id="rId4" Type="http://schemas.openxmlformats.org/officeDocument/2006/relationships/chartUserShapes" Target="../drawings/drawing75.xml"/></Relationships>
</file>

<file path=ppt/charts/_rels/chart85.xml.rels><?xml version="1.0" encoding="UTF-8" standalone="yes"?>
<Relationships xmlns="http://schemas.openxmlformats.org/package/2006/relationships"><Relationship Id="rId3" Type="http://schemas.openxmlformats.org/officeDocument/2006/relationships/package" Target="../embeddings/Microsoft_Excel_Worksheet85.xlsx"/><Relationship Id="rId2" Type="http://schemas.microsoft.com/office/2011/relationships/chartColorStyle" Target="colors85.xml"/><Relationship Id="rId1" Type="http://schemas.microsoft.com/office/2011/relationships/chartStyle" Target="style85.xml"/><Relationship Id="rId4" Type="http://schemas.openxmlformats.org/officeDocument/2006/relationships/chartUserShapes" Target="../drawings/drawing76.xml"/></Relationships>
</file>

<file path=ppt/charts/_rels/chart86.xml.rels><?xml version="1.0" encoding="UTF-8" standalone="yes"?>
<Relationships xmlns="http://schemas.openxmlformats.org/package/2006/relationships"><Relationship Id="rId3" Type="http://schemas.openxmlformats.org/officeDocument/2006/relationships/package" Target="../embeddings/Microsoft_Excel_Worksheet86.xlsx"/><Relationship Id="rId2" Type="http://schemas.microsoft.com/office/2011/relationships/chartColorStyle" Target="colors86.xml"/><Relationship Id="rId1" Type="http://schemas.microsoft.com/office/2011/relationships/chartStyle" Target="style86.xml"/><Relationship Id="rId4" Type="http://schemas.openxmlformats.org/officeDocument/2006/relationships/chartUserShapes" Target="../drawings/drawing77.xml"/></Relationships>
</file>

<file path=ppt/charts/_rels/chart87.xml.rels><?xml version="1.0" encoding="UTF-8" standalone="yes"?>
<Relationships xmlns="http://schemas.openxmlformats.org/package/2006/relationships"><Relationship Id="rId3" Type="http://schemas.openxmlformats.org/officeDocument/2006/relationships/package" Target="../embeddings/Microsoft_Excel_Worksheet87.xlsx"/><Relationship Id="rId2" Type="http://schemas.microsoft.com/office/2011/relationships/chartColorStyle" Target="colors87.xml"/><Relationship Id="rId1" Type="http://schemas.microsoft.com/office/2011/relationships/chartStyle" Target="style87.xml"/><Relationship Id="rId4" Type="http://schemas.openxmlformats.org/officeDocument/2006/relationships/chartUserShapes" Target="../drawings/drawing78.xml"/></Relationships>
</file>

<file path=ppt/charts/_rels/chart88.xml.rels><?xml version="1.0" encoding="UTF-8" standalone="yes"?>
<Relationships xmlns="http://schemas.openxmlformats.org/package/2006/relationships"><Relationship Id="rId3" Type="http://schemas.openxmlformats.org/officeDocument/2006/relationships/package" Target="../embeddings/Microsoft_Excel_Worksheet88.xlsx"/><Relationship Id="rId2" Type="http://schemas.microsoft.com/office/2011/relationships/chartColorStyle" Target="colors88.xml"/><Relationship Id="rId1" Type="http://schemas.microsoft.com/office/2011/relationships/chartStyle" Target="style88.xml"/><Relationship Id="rId4" Type="http://schemas.openxmlformats.org/officeDocument/2006/relationships/chartUserShapes" Target="../drawings/drawing79.xml"/></Relationships>
</file>

<file path=ppt/charts/_rels/chart89.xml.rels><?xml version="1.0" encoding="UTF-8" standalone="yes"?>
<Relationships xmlns="http://schemas.openxmlformats.org/package/2006/relationships"><Relationship Id="rId3" Type="http://schemas.openxmlformats.org/officeDocument/2006/relationships/package" Target="../embeddings/Microsoft_Excel_Worksheet89.xlsx"/><Relationship Id="rId2" Type="http://schemas.microsoft.com/office/2011/relationships/chartColorStyle" Target="colors89.xml"/><Relationship Id="rId1" Type="http://schemas.microsoft.com/office/2011/relationships/chartStyle" Target="style89.xml"/><Relationship Id="rId4" Type="http://schemas.openxmlformats.org/officeDocument/2006/relationships/chartUserShapes" Target="../drawings/drawing80.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chartUserShapes" Target="../drawings/drawing3.xml"/></Relationships>
</file>

<file path=ppt/charts/_rels/chart90.xml.rels><?xml version="1.0" encoding="UTF-8" standalone="yes"?>
<Relationships xmlns="http://schemas.openxmlformats.org/package/2006/relationships"><Relationship Id="rId3" Type="http://schemas.openxmlformats.org/officeDocument/2006/relationships/package" Target="../embeddings/Microsoft_Excel_Worksheet90.xlsx"/><Relationship Id="rId2" Type="http://schemas.microsoft.com/office/2011/relationships/chartColorStyle" Target="colors90.xml"/><Relationship Id="rId1" Type="http://schemas.microsoft.com/office/2011/relationships/chartStyle" Target="style90.xml"/><Relationship Id="rId4" Type="http://schemas.openxmlformats.org/officeDocument/2006/relationships/chartUserShapes" Target="../drawings/drawing81.xml"/></Relationships>
</file>

<file path=ppt/charts/_rels/chart91.xml.rels><?xml version="1.0" encoding="UTF-8" standalone="yes"?>
<Relationships xmlns="http://schemas.openxmlformats.org/package/2006/relationships"><Relationship Id="rId3" Type="http://schemas.openxmlformats.org/officeDocument/2006/relationships/package" Target="../embeddings/Microsoft_Excel_Worksheet91.xlsx"/><Relationship Id="rId2" Type="http://schemas.microsoft.com/office/2011/relationships/chartColorStyle" Target="colors91.xml"/><Relationship Id="rId1" Type="http://schemas.microsoft.com/office/2011/relationships/chartStyle" Target="style91.xml"/><Relationship Id="rId4" Type="http://schemas.openxmlformats.org/officeDocument/2006/relationships/chartUserShapes" Target="../drawings/drawing82.xml"/></Relationships>
</file>

<file path=ppt/charts/_rels/chart92.xml.rels><?xml version="1.0" encoding="UTF-8" standalone="yes"?>
<Relationships xmlns="http://schemas.openxmlformats.org/package/2006/relationships"><Relationship Id="rId3" Type="http://schemas.openxmlformats.org/officeDocument/2006/relationships/package" Target="../embeddings/Microsoft_Excel_Worksheet92.xlsx"/><Relationship Id="rId2" Type="http://schemas.microsoft.com/office/2011/relationships/chartColorStyle" Target="colors92.xml"/><Relationship Id="rId1" Type="http://schemas.microsoft.com/office/2011/relationships/chartStyle" Target="style92.xml"/><Relationship Id="rId4" Type="http://schemas.openxmlformats.org/officeDocument/2006/relationships/chartUserShapes" Target="../drawings/drawing83.xml"/></Relationships>
</file>

<file path=ppt/charts/_rels/chart93.xml.rels><?xml version="1.0" encoding="UTF-8" standalone="yes"?>
<Relationships xmlns="http://schemas.openxmlformats.org/package/2006/relationships"><Relationship Id="rId3" Type="http://schemas.openxmlformats.org/officeDocument/2006/relationships/package" Target="../embeddings/Microsoft_Excel_Worksheet93.xlsx"/><Relationship Id="rId2" Type="http://schemas.microsoft.com/office/2011/relationships/chartColorStyle" Target="colors93.xml"/><Relationship Id="rId1" Type="http://schemas.microsoft.com/office/2011/relationships/chartStyle" Target="style93.xml"/><Relationship Id="rId4" Type="http://schemas.openxmlformats.org/officeDocument/2006/relationships/chartUserShapes" Target="../drawings/drawing84.xml"/></Relationships>
</file>

<file path=ppt/charts/_rels/chart94.xml.rels><?xml version="1.0" encoding="UTF-8" standalone="yes"?>
<Relationships xmlns="http://schemas.openxmlformats.org/package/2006/relationships"><Relationship Id="rId3" Type="http://schemas.openxmlformats.org/officeDocument/2006/relationships/package" Target="../embeddings/Microsoft_Excel_Worksheet94.xlsx"/><Relationship Id="rId2" Type="http://schemas.microsoft.com/office/2011/relationships/chartColorStyle" Target="colors94.xml"/><Relationship Id="rId1" Type="http://schemas.microsoft.com/office/2011/relationships/chartStyle" Target="style94.xml"/><Relationship Id="rId4" Type="http://schemas.openxmlformats.org/officeDocument/2006/relationships/chartUserShapes" Target="../drawings/drawing85.xml"/></Relationships>
</file>

<file path=ppt/charts/_rels/chart95.xml.rels><?xml version="1.0" encoding="UTF-8" standalone="yes"?>
<Relationships xmlns="http://schemas.openxmlformats.org/package/2006/relationships"><Relationship Id="rId3" Type="http://schemas.openxmlformats.org/officeDocument/2006/relationships/package" Target="../embeddings/Microsoft_Excel_Worksheet95.xlsx"/><Relationship Id="rId2" Type="http://schemas.microsoft.com/office/2011/relationships/chartColorStyle" Target="colors95.xml"/><Relationship Id="rId1" Type="http://schemas.microsoft.com/office/2011/relationships/chartStyle" Target="style95.xml"/><Relationship Id="rId4" Type="http://schemas.openxmlformats.org/officeDocument/2006/relationships/chartUserShapes" Target="../drawings/drawing86.xml"/></Relationships>
</file>

<file path=ppt/charts/_rels/chart96.xml.rels><?xml version="1.0" encoding="UTF-8" standalone="yes"?>
<Relationships xmlns="http://schemas.openxmlformats.org/package/2006/relationships"><Relationship Id="rId3" Type="http://schemas.openxmlformats.org/officeDocument/2006/relationships/package" Target="../embeddings/Microsoft_Excel_Worksheet96.xlsx"/><Relationship Id="rId2" Type="http://schemas.microsoft.com/office/2011/relationships/chartColorStyle" Target="colors96.xml"/><Relationship Id="rId1" Type="http://schemas.microsoft.com/office/2011/relationships/chartStyle" Target="style96.xml"/><Relationship Id="rId4" Type="http://schemas.openxmlformats.org/officeDocument/2006/relationships/chartUserShapes" Target="../drawings/drawing87.xml"/></Relationships>
</file>

<file path=ppt/charts/_rels/chart97.xml.rels><?xml version="1.0" encoding="UTF-8" standalone="yes"?>
<Relationships xmlns="http://schemas.openxmlformats.org/package/2006/relationships"><Relationship Id="rId3" Type="http://schemas.openxmlformats.org/officeDocument/2006/relationships/package" Target="../embeddings/Microsoft_Excel_Worksheet97.xlsx"/><Relationship Id="rId2" Type="http://schemas.microsoft.com/office/2011/relationships/chartColorStyle" Target="colors97.xml"/><Relationship Id="rId1" Type="http://schemas.microsoft.com/office/2011/relationships/chartStyle" Target="style97.xml"/><Relationship Id="rId4" Type="http://schemas.openxmlformats.org/officeDocument/2006/relationships/chartUserShapes" Target="../drawings/drawing88.xml"/></Relationships>
</file>

<file path=ppt/charts/_rels/chart98.xml.rels><?xml version="1.0" encoding="UTF-8" standalone="yes"?>
<Relationships xmlns="http://schemas.openxmlformats.org/package/2006/relationships"><Relationship Id="rId3" Type="http://schemas.openxmlformats.org/officeDocument/2006/relationships/package" Target="../embeddings/Microsoft_Excel_Worksheet98.xlsx"/><Relationship Id="rId2" Type="http://schemas.microsoft.com/office/2011/relationships/chartColorStyle" Target="colors98.xml"/><Relationship Id="rId1" Type="http://schemas.microsoft.com/office/2011/relationships/chartStyle" Target="style98.xml"/><Relationship Id="rId4" Type="http://schemas.openxmlformats.org/officeDocument/2006/relationships/chartUserShapes" Target="../drawings/drawing89.xml"/></Relationships>
</file>

<file path=ppt/charts/_rels/chart99.xml.rels><?xml version="1.0" encoding="UTF-8" standalone="yes"?>
<Relationships xmlns="http://schemas.openxmlformats.org/package/2006/relationships"><Relationship Id="rId3" Type="http://schemas.openxmlformats.org/officeDocument/2006/relationships/package" Target="../embeddings/Microsoft_Excel_Worksheet99.xlsx"/><Relationship Id="rId2" Type="http://schemas.microsoft.com/office/2011/relationships/chartColorStyle" Target="colors99.xml"/><Relationship Id="rId1" Type="http://schemas.microsoft.com/office/2011/relationships/chartStyle" Target="style99.xml"/><Relationship Id="rId4" Type="http://schemas.openxmlformats.org/officeDocument/2006/relationships/chartUserShapes" Target="../drawings/drawing90.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manualLayout>
          <c:layoutTarget val="inner"/>
          <c:xMode val="edge"/>
          <c:yMode val="edge"/>
          <c:x val="0.29807076385569331"/>
          <c:y val="5.0341953764072016E-2"/>
          <c:w val="0.6699875311026624"/>
          <c:h val="0.86765758201213583"/>
        </c:manualLayout>
      </c:layout>
      <c:barChart>
        <c:barDir val="col"/>
        <c:grouping val="percentStacked"/>
        <c:varyColors val="0"/>
        <c:ser>
          <c:idx val="0"/>
          <c:order val="0"/>
          <c:tx>
            <c:strRef>
              <c:f>Sheet1!$A$2</c:f>
              <c:strCache>
                <c:ptCount val="1"/>
                <c:pt idx="0">
                  <c:v>Not At All Satisfied</c:v>
                </c:pt>
              </c:strCache>
            </c:strRef>
          </c:tx>
          <c:spPr>
            <a:solidFill>
              <a:schemeClr val="accent5"/>
            </a:solidFill>
            <a:ln>
              <a:noFill/>
            </a:ln>
            <a:effectLst/>
          </c:spPr>
          <c:invertIfNegative val="0"/>
          <c:dLbls>
            <c:dLbl>
              <c:idx val="0"/>
              <c:layout>
                <c:manualLayout>
                  <c:x val="0"/>
                  <c:y val="3.8627259899731849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Column1</c:v>
                </c:pt>
              </c:strCache>
            </c:strRef>
          </c:cat>
          <c:val>
            <c:numRef>
              <c:f>Sheet1!$B$2</c:f>
              <c:numCache>
                <c:formatCode>0%</c:formatCode>
                <c:ptCount val="1"/>
                <c:pt idx="0">
                  <c:v>0.01</c:v>
                </c:pt>
              </c:numCache>
            </c:numRef>
          </c:val>
        </c:ser>
        <c:ser>
          <c:idx val="1"/>
          <c:order val="1"/>
          <c:tx>
            <c:strRef>
              <c:f>Sheet1!$A$3</c:f>
              <c:strCache>
                <c:ptCount val="1"/>
                <c:pt idx="0">
                  <c:v>Not Very Satisfied</c:v>
                </c:pt>
              </c:strCache>
            </c:strRef>
          </c:tx>
          <c:spPr>
            <a:solidFill>
              <a:schemeClr val="accent5">
                <a:lumMod val="40000"/>
                <a:lumOff val="60000"/>
              </a:schemeClr>
            </a:solidFill>
            <a:ln>
              <a:noFill/>
            </a:ln>
            <a:effectLst/>
          </c:spPr>
          <c:invertIfNegative val="0"/>
          <c:dLbls>
            <c:dLbl>
              <c:idx val="0"/>
              <c:layout>
                <c:manualLayout>
                  <c:x val="-1.025944548908877E-2"/>
                  <c:y val="-5.5548897463733567E-3"/>
                </c:manualLayout>
              </c:layout>
              <c:spPr>
                <a:noFill/>
                <a:ln>
                  <a:noFill/>
                </a:ln>
                <a:effectLst/>
              </c:spPr>
              <c:txPr>
                <a:bodyPr rot="0" spcFirstLastPara="1" vertOverflow="ellipsis" vert="horz" wrap="square" lIns="38100" tIns="19050" rIns="38100" bIns="19050" anchor="ctr" anchorCtr="1">
                  <a:noAutofit/>
                </a:bodyPr>
                <a:lstStyle/>
                <a:p>
                  <a:pPr>
                    <a:defRPr sz="1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9.5720626413198229E-2"/>
                      <c:h val="8.6031464295180715E-2"/>
                    </c:manualLayout>
                  </c15:layout>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Column1</c:v>
                </c:pt>
              </c:strCache>
            </c:strRef>
          </c:cat>
          <c:val>
            <c:numRef>
              <c:f>Sheet1!$B$3</c:f>
              <c:numCache>
                <c:formatCode>0%</c:formatCode>
                <c:ptCount val="1"/>
                <c:pt idx="0">
                  <c:v>0.05</c:v>
                </c:pt>
              </c:numCache>
            </c:numRef>
          </c:val>
        </c:ser>
        <c:ser>
          <c:idx val="2"/>
          <c:order val="2"/>
          <c:tx>
            <c:strRef>
              <c:f>Sheet1!$A$4</c:f>
              <c:strCache>
                <c:ptCount val="1"/>
                <c:pt idx="0">
                  <c:v>Somewhat Satisfied</c:v>
                </c:pt>
              </c:strCache>
            </c:strRef>
          </c:tx>
          <c:spPr>
            <a:solidFill>
              <a:schemeClr val="accent6">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Column1</c:v>
                </c:pt>
              </c:strCache>
            </c:strRef>
          </c:cat>
          <c:val>
            <c:numRef>
              <c:f>Sheet1!$B$4</c:f>
              <c:numCache>
                <c:formatCode>0%</c:formatCode>
                <c:ptCount val="1"/>
                <c:pt idx="0">
                  <c:v>0.26</c:v>
                </c:pt>
              </c:numCache>
            </c:numRef>
          </c:val>
        </c:ser>
        <c:ser>
          <c:idx val="3"/>
          <c:order val="3"/>
          <c:tx>
            <c:strRef>
              <c:f>Sheet1!$A$5</c:f>
              <c:strCache>
                <c:ptCount val="1"/>
                <c:pt idx="0">
                  <c:v>Very Satisfied</c:v>
                </c:pt>
              </c:strCache>
            </c:strRef>
          </c:tx>
          <c:spPr>
            <a:solidFill>
              <a:schemeClr val="accent6">
                <a:lumMod val="75000"/>
              </a:schemeClr>
            </a:solidFill>
            <a:ln>
              <a:noFill/>
            </a:ln>
            <a:effectLst/>
          </c:spPr>
          <c:invertIfNegative val="0"/>
          <c:dPt>
            <c:idx val="0"/>
            <c:invertIfNegative val="0"/>
            <c:bubble3D val="0"/>
            <c:spPr>
              <a:solidFill>
                <a:schemeClr val="accent6"/>
              </a:solidFill>
              <a:ln>
                <a:noFill/>
              </a:ln>
              <a:effectLst/>
            </c:spPr>
          </c:dPt>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Column1</c:v>
                </c:pt>
              </c:strCache>
            </c:strRef>
          </c:cat>
          <c:val>
            <c:numRef>
              <c:f>Sheet1!$B$5</c:f>
              <c:numCache>
                <c:formatCode>0%</c:formatCode>
                <c:ptCount val="1"/>
                <c:pt idx="0">
                  <c:v>0.68</c:v>
                </c:pt>
              </c:numCache>
            </c:numRef>
          </c:val>
        </c:ser>
        <c:dLbls>
          <c:showLegendKey val="0"/>
          <c:showVal val="0"/>
          <c:showCatName val="0"/>
          <c:showSerName val="0"/>
          <c:showPercent val="0"/>
          <c:showBubbleSize val="0"/>
        </c:dLbls>
        <c:gapWidth val="150"/>
        <c:overlap val="100"/>
        <c:axId val="308593120"/>
        <c:axId val="308593512"/>
      </c:barChart>
      <c:catAx>
        <c:axId val="308593120"/>
        <c:scaling>
          <c:orientation val="minMax"/>
        </c:scaling>
        <c:delete val="1"/>
        <c:axPos val="b"/>
        <c:numFmt formatCode="General" sourceLinked="1"/>
        <c:majorTickMark val="none"/>
        <c:minorTickMark val="none"/>
        <c:tickLblPos val="nextTo"/>
        <c:crossAx val="308593512"/>
        <c:crosses val="autoZero"/>
        <c:auto val="1"/>
        <c:lblAlgn val="ctr"/>
        <c:lblOffset val="100"/>
        <c:noMultiLvlLbl val="0"/>
      </c:catAx>
      <c:valAx>
        <c:axId val="308593512"/>
        <c:scaling>
          <c:orientation val="minMax"/>
        </c:scaling>
        <c:delete val="1"/>
        <c:axPos val="l"/>
        <c:numFmt formatCode="0%" sourceLinked="1"/>
        <c:majorTickMark val="none"/>
        <c:minorTickMark val="none"/>
        <c:tickLblPos val="nextTo"/>
        <c:crossAx val="308593120"/>
        <c:crosses val="autoZero"/>
        <c:crossBetween val="between"/>
      </c:valAx>
      <c:spPr>
        <a:noFill/>
        <a:ln>
          <a:noFill/>
        </a:ln>
        <a:effectLst/>
      </c:spPr>
    </c:plotArea>
    <c:legend>
      <c:legendPos val="l"/>
      <c:layout>
        <c:manualLayout>
          <c:xMode val="edge"/>
          <c:yMode val="edge"/>
          <c:x val="3.2460524349544224E-2"/>
          <c:y val="0.44745467953534879"/>
          <c:w val="0.42106730007747095"/>
          <c:h val="0.37627204788227475"/>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2"/>
              </a:solidFill>
              <a:ln w="19050">
                <a:solidFill>
                  <a:schemeClr val="lt1"/>
                </a:solidFill>
              </a:ln>
              <a:effectLst/>
            </c:spPr>
          </c:dPt>
          <c:dPt>
            <c:idx val="1"/>
            <c:bubble3D val="0"/>
            <c:spPr>
              <a:solidFill>
                <a:schemeClr val="accent3">
                  <a:lumMod val="60000"/>
                  <a:lumOff val="40000"/>
                </a:schemeClr>
              </a:solidFill>
              <a:ln w="19050">
                <a:solidFill>
                  <a:schemeClr val="lt1"/>
                </a:solidFill>
              </a:ln>
              <a:effectLst/>
            </c:spPr>
          </c:dPt>
          <c:cat>
            <c:strRef>
              <c:f>Sheet1!$A$2:$A$3</c:f>
              <c:strCache>
                <c:ptCount val="2"/>
                <c:pt idx="0">
                  <c:v>1st Qtr</c:v>
                </c:pt>
                <c:pt idx="1">
                  <c:v>2nd Qtr</c:v>
                </c:pt>
              </c:strCache>
            </c:strRef>
          </c:cat>
          <c:val>
            <c:numRef>
              <c:f>Sheet1!$B$2:$B$3</c:f>
              <c:numCache>
                <c:formatCode>0%</c:formatCode>
                <c:ptCount val="2"/>
                <c:pt idx="0">
                  <c:v>0.28000000000000003</c:v>
                </c:pt>
                <c:pt idx="1">
                  <c:v>0.72</c:v>
                </c:pt>
              </c:numCache>
            </c:numRef>
          </c:val>
        </c:ser>
        <c:dLbls>
          <c:showLegendKey val="0"/>
          <c:showVal val="0"/>
          <c:showCatName val="0"/>
          <c:showSerName val="0"/>
          <c:showPercent val="0"/>
          <c:showBubbleSize val="0"/>
          <c:showLeaderLines val="1"/>
        </c:dLbls>
        <c:firstSliceAng val="0"/>
        <c:holeSize val="64"/>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0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2015</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dPt>
            <c:idx val="0"/>
            <c:bubble3D val="0"/>
            <c:spPr>
              <a:solidFill>
                <a:schemeClr val="accent6"/>
              </a:solidFill>
              <a:ln w="19050">
                <a:solidFill>
                  <a:schemeClr val="lt1"/>
                </a:solidFill>
              </a:ln>
              <a:effectLst/>
            </c:spPr>
          </c:dPt>
          <c:dPt>
            <c:idx val="1"/>
            <c:bubble3D val="0"/>
            <c:spPr>
              <a:solidFill>
                <a:schemeClr val="accent3">
                  <a:lumMod val="60000"/>
                  <a:lumOff val="40000"/>
                </a:schemeClr>
              </a:solidFill>
              <a:ln w="19050">
                <a:solidFill>
                  <a:schemeClr val="lt1"/>
                </a:solidFill>
              </a:ln>
              <a:effectLst/>
            </c:spPr>
          </c:dPt>
          <c:cat>
            <c:strRef>
              <c:f>Sheet1!$A$2:$A$3</c:f>
              <c:strCache>
                <c:ptCount val="2"/>
                <c:pt idx="0">
                  <c:v>1st Qtr</c:v>
                </c:pt>
                <c:pt idx="1">
                  <c:v>2nd Qtr</c:v>
                </c:pt>
              </c:strCache>
            </c:strRef>
          </c:cat>
          <c:val>
            <c:numRef>
              <c:f>Sheet1!$B$2:$B$3</c:f>
              <c:numCache>
                <c:formatCode>0%</c:formatCode>
                <c:ptCount val="2"/>
                <c:pt idx="0">
                  <c:v>0.47</c:v>
                </c:pt>
                <c:pt idx="1">
                  <c:v>0.53</c:v>
                </c:pt>
              </c:numCache>
            </c:numRef>
          </c:val>
        </c:ser>
        <c:dLbls>
          <c:showLegendKey val="0"/>
          <c:showVal val="0"/>
          <c:showCatName val="0"/>
          <c:showSerName val="0"/>
          <c:showPercent val="0"/>
          <c:showBubbleSize val="0"/>
          <c:showLeaderLines val="1"/>
        </c:dLbls>
        <c:firstSliceAng val="0"/>
        <c:holeSize val="64"/>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0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2016</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dPt>
            <c:idx val="0"/>
            <c:bubble3D val="0"/>
            <c:spPr>
              <a:solidFill>
                <a:schemeClr val="accent5">
                  <a:lumMod val="75000"/>
                </a:schemeClr>
              </a:solidFill>
              <a:ln w="19050">
                <a:solidFill>
                  <a:schemeClr val="lt1"/>
                </a:solidFill>
              </a:ln>
              <a:effectLst/>
            </c:spPr>
          </c:dPt>
          <c:dPt>
            <c:idx val="1"/>
            <c:bubble3D val="0"/>
            <c:spPr>
              <a:solidFill>
                <a:schemeClr val="accent3">
                  <a:lumMod val="60000"/>
                  <a:lumOff val="40000"/>
                </a:schemeClr>
              </a:solidFill>
              <a:ln w="19050">
                <a:solidFill>
                  <a:schemeClr val="lt1"/>
                </a:solidFill>
              </a:ln>
              <a:effectLst/>
            </c:spPr>
          </c:dPt>
          <c:cat>
            <c:strRef>
              <c:f>Sheet1!$A$2:$A$3</c:f>
              <c:strCache>
                <c:ptCount val="2"/>
                <c:pt idx="0">
                  <c:v>1st Qtr</c:v>
                </c:pt>
                <c:pt idx="1">
                  <c:v>2nd Qtr</c:v>
                </c:pt>
              </c:strCache>
            </c:strRef>
          </c:cat>
          <c:val>
            <c:numRef>
              <c:f>Sheet1!$B$2:$B$3</c:f>
              <c:numCache>
                <c:formatCode>0%</c:formatCode>
                <c:ptCount val="2"/>
                <c:pt idx="0">
                  <c:v>0.5</c:v>
                </c:pt>
                <c:pt idx="1">
                  <c:v>0.5</c:v>
                </c:pt>
              </c:numCache>
            </c:numRef>
          </c:val>
        </c:ser>
        <c:dLbls>
          <c:showLegendKey val="0"/>
          <c:showVal val="0"/>
          <c:showCatName val="0"/>
          <c:showSerName val="0"/>
          <c:showPercent val="0"/>
          <c:showBubbleSize val="0"/>
          <c:showLeaderLines val="1"/>
        </c:dLbls>
        <c:firstSliceAng val="0"/>
        <c:holeSize val="64"/>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0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2015</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dPt>
            <c:idx val="0"/>
            <c:bubble3D val="0"/>
            <c:spPr>
              <a:solidFill>
                <a:schemeClr val="accent6"/>
              </a:solidFill>
              <a:ln w="19050">
                <a:solidFill>
                  <a:schemeClr val="lt1"/>
                </a:solidFill>
              </a:ln>
              <a:effectLst/>
            </c:spPr>
          </c:dPt>
          <c:dPt>
            <c:idx val="1"/>
            <c:bubble3D val="0"/>
            <c:spPr>
              <a:solidFill>
                <a:schemeClr val="accent3">
                  <a:lumMod val="60000"/>
                  <a:lumOff val="40000"/>
                </a:schemeClr>
              </a:solidFill>
              <a:ln w="19050">
                <a:solidFill>
                  <a:schemeClr val="lt1"/>
                </a:solidFill>
              </a:ln>
              <a:effectLst/>
            </c:spPr>
          </c:dPt>
          <c:cat>
            <c:strRef>
              <c:f>Sheet1!$A$2:$A$3</c:f>
              <c:strCache>
                <c:ptCount val="2"/>
                <c:pt idx="0">
                  <c:v>1st Qtr</c:v>
                </c:pt>
                <c:pt idx="1">
                  <c:v>2nd Qtr</c:v>
                </c:pt>
              </c:strCache>
            </c:strRef>
          </c:cat>
          <c:val>
            <c:numRef>
              <c:f>Sheet1!$B$2:$B$3</c:f>
              <c:numCache>
                <c:formatCode>0%</c:formatCode>
                <c:ptCount val="2"/>
                <c:pt idx="0">
                  <c:v>0.36</c:v>
                </c:pt>
                <c:pt idx="1">
                  <c:v>0.64</c:v>
                </c:pt>
              </c:numCache>
            </c:numRef>
          </c:val>
        </c:ser>
        <c:dLbls>
          <c:showLegendKey val="0"/>
          <c:showVal val="0"/>
          <c:showCatName val="0"/>
          <c:showSerName val="0"/>
          <c:showPercent val="0"/>
          <c:showBubbleSize val="0"/>
          <c:showLeaderLines val="1"/>
        </c:dLbls>
        <c:firstSliceAng val="0"/>
        <c:holeSize val="64"/>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0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2016</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dPt>
            <c:idx val="0"/>
            <c:bubble3D val="0"/>
            <c:spPr>
              <a:solidFill>
                <a:schemeClr val="accent5">
                  <a:lumMod val="75000"/>
                </a:schemeClr>
              </a:solidFill>
              <a:ln w="19050">
                <a:solidFill>
                  <a:schemeClr val="lt1"/>
                </a:solidFill>
              </a:ln>
              <a:effectLst/>
            </c:spPr>
          </c:dPt>
          <c:dPt>
            <c:idx val="1"/>
            <c:bubble3D val="0"/>
            <c:spPr>
              <a:solidFill>
                <a:schemeClr val="accent3">
                  <a:lumMod val="60000"/>
                  <a:lumOff val="40000"/>
                </a:schemeClr>
              </a:solidFill>
              <a:ln w="19050">
                <a:solidFill>
                  <a:schemeClr val="lt1"/>
                </a:solidFill>
              </a:ln>
              <a:effectLst/>
            </c:spPr>
          </c:dPt>
          <c:cat>
            <c:strRef>
              <c:f>Sheet1!$A$2:$A$3</c:f>
              <c:strCache>
                <c:ptCount val="2"/>
                <c:pt idx="0">
                  <c:v>1st Qtr</c:v>
                </c:pt>
                <c:pt idx="1">
                  <c:v>2nd Qtr</c:v>
                </c:pt>
              </c:strCache>
            </c:strRef>
          </c:cat>
          <c:val>
            <c:numRef>
              <c:f>Sheet1!$B$2:$B$3</c:f>
              <c:numCache>
                <c:formatCode>0%</c:formatCode>
                <c:ptCount val="2"/>
                <c:pt idx="0">
                  <c:v>0.43</c:v>
                </c:pt>
                <c:pt idx="1">
                  <c:v>0.57000000000000006</c:v>
                </c:pt>
              </c:numCache>
            </c:numRef>
          </c:val>
        </c:ser>
        <c:dLbls>
          <c:showLegendKey val="0"/>
          <c:showVal val="0"/>
          <c:showCatName val="0"/>
          <c:showSerName val="0"/>
          <c:showPercent val="0"/>
          <c:showBubbleSize val="0"/>
          <c:showLeaderLines val="1"/>
        </c:dLbls>
        <c:firstSliceAng val="0"/>
        <c:holeSize val="64"/>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0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2015</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dPt>
            <c:idx val="0"/>
            <c:bubble3D val="0"/>
            <c:spPr>
              <a:solidFill>
                <a:schemeClr val="accent6"/>
              </a:solidFill>
              <a:ln w="19050">
                <a:solidFill>
                  <a:schemeClr val="lt1"/>
                </a:solidFill>
              </a:ln>
              <a:effectLst/>
            </c:spPr>
          </c:dPt>
          <c:dPt>
            <c:idx val="1"/>
            <c:bubble3D val="0"/>
            <c:spPr>
              <a:solidFill>
                <a:schemeClr val="accent3">
                  <a:lumMod val="60000"/>
                  <a:lumOff val="40000"/>
                </a:schemeClr>
              </a:solidFill>
              <a:ln w="19050">
                <a:solidFill>
                  <a:schemeClr val="lt1"/>
                </a:solidFill>
              </a:ln>
              <a:effectLst/>
            </c:spPr>
          </c:dPt>
          <c:cat>
            <c:strRef>
              <c:f>Sheet1!$A$2:$A$3</c:f>
              <c:strCache>
                <c:ptCount val="2"/>
                <c:pt idx="0">
                  <c:v>1st Qtr</c:v>
                </c:pt>
                <c:pt idx="1">
                  <c:v>2nd Qtr</c:v>
                </c:pt>
              </c:strCache>
            </c:strRef>
          </c:cat>
          <c:val>
            <c:numRef>
              <c:f>Sheet1!$B$2:$B$3</c:f>
              <c:numCache>
                <c:formatCode>0%</c:formatCode>
                <c:ptCount val="2"/>
                <c:pt idx="0">
                  <c:v>0.47</c:v>
                </c:pt>
                <c:pt idx="1">
                  <c:v>0.53</c:v>
                </c:pt>
              </c:numCache>
            </c:numRef>
          </c:val>
        </c:ser>
        <c:dLbls>
          <c:showLegendKey val="0"/>
          <c:showVal val="0"/>
          <c:showCatName val="0"/>
          <c:showSerName val="0"/>
          <c:showPercent val="0"/>
          <c:showBubbleSize val="0"/>
          <c:showLeaderLines val="1"/>
        </c:dLbls>
        <c:firstSliceAng val="0"/>
        <c:holeSize val="64"/>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0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2016</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dPt>
            <c:idx val="0"/>
            <c:bubble3D val="0"/>
            <c:spPr>
              <a:solidFill>
                <a:schemeClr val="accent5">
                  <a:lumMod val="75000"/>
                </a:schemeClr>
              </a:solidFill>
              <a:ln w="19050">
                <a:solidFill>
                  <a:schemeClr val="lt1"/>
                </a:solidFill>
              </a:ln>
              <a:effectLst/>
            </c:spPr>
          </c:dPt>
          <c:dPt>
            <c:idx val="1"/>
            <c:bubble3D val="0"/>
            <c:spPr>
              <a:solidFill>
                <a:schemeClr val="accent3">
                  <a:lumMod val="60000"/>
                  <a:lumOff val="40000"/>
                </a:schemeClr>
              </a:solidFill>
              <a:ln w="19050">
                <a:solidFill>
                  <a:schemeClr val="lt1"/>
                </a:solidFill>
              </a:ln>
              <a:effectLst/>
            </c:spPr>
          </c:dPt>
          <c:cat>
            <c:strRef>
              <c:f>Sheet1!$A$2:$A$3</c:f>
              <c:strCache>
                <c:ptCount val="2"/>
                <c:pt idx="0">
                  <c:v>1st Qtr</c:v>
                </c:pt>
                <c:pt idx="1">
                  <c:v>2nd Qtr</c:v>
                </c:pt>
              </c:strCache>
            </c:strRef>
          </c:cat>
          <c:val>
            <c:numRef>
              <c:f>Sheet1!$B$2:$B$3</c:f>
              <c:numCache>
                <c:formatCode>0%</c:formatCode>
                <c:ptCount val="2"/>
                <c:pt idx="0">
                  <c:v>0.56000000000000005</c:v>
                </c:pt>
                <c:pt idx="1">
                  <c:v>0.43999999999999995</c:v>
                </c:pt>
              </c:numCache>
            </c:numRef>
          </c:val>
        </c:ser>
        <c:dLbls>
          <c:showLegendKey val="0"/>
          <c:showVal val="0"/>
          <c:showCatName val="0"/>
          <c:showSerName val="0"/>
          <c:showPercent val="0"/>
          <c:showBubbleSize val="0"/>
          <c:showLeaderLines val="1"/>
        </c:dLbls>
        <c:firstSliceAng val="0"/>
        <c:holeSize val="64"/>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0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2015</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dPt>
            <c:idx val="0"/>
            <c:bubble3D val="0"/>
            <c:spPr>
              <a:solidFill>
                <a:schemeClr val="accent6"/>
              </a:solidFill>
              <a:ln w="19050">
                <a:solidFill>
                  <a:schemeClr val="lt1"/>
                </a:solidFill>
              </a:ln>
              <a:effectLst/>
            </c:spPr>
          </c:dPt>
          <c:dPt>
            <c:idx val="1"/>
            <c:bubble3D val="0"/>
            <c:spPr>
              <a:solidFill>
                <a:schemeClr val="accent3">
                  <a:lumMod val="60000"/>
                  <a:lumOff val="40000"/>
                </a:schemeClr>
              </a:solidFill>
              <a:ln w="19050">
                <a:solidFill>
                  <a:schemeClr val="lt1"/>
                </a:solidFill>
              </a:ln>
              <a:effectLst/>
            </c:spPr>
          </c:dPt>
          <c:cat>
            <c:strRef>
              <c:f>Sheet1!$A$2:$A$3</c:f>
              <c:strCache>
                <c:ptCount val="2"/>
                <c:pt idx="0">
                  <c:v>1st Qtr</c:v>
                </c:pt>
                <c:pt idx="1">
                  <c:v>2nd Qtr</c:v>
                </c:pt>
              </c:strCache>
            </c:strRef>
          </c:cat>
          <c:val>
            <c:numRef>
              <c:f>Sheet1!$B$2:$B$3</c:f>
              <c:numCache>
                <c:formatCode>0%</c:formatCode>
                <c:ptCount val="2"/>
                <c:pt idx="0">
                  <c:v>0.4</c:v>
                </c:pt>
                <c:pt idx="1">
                  <c:v>0.6</c:v>
                </c:pt>
              </c:numCache>
            </c:numRef>
          </c:val>
        </c:ser>
        <c:dLbls>
          <c:showLegendKey val="0"/>
          <c:showVal val="0"/>
          <c:showCatName val="0"/>
          <c:showSerName val="0"/>
          <c:showPercent val="0"/>
          <c:showBubbleSize val="0"/>
          <c:showLeaderLines val="1"/>
        </c:dLbls>
        <c:firstSliceAng val="0"/>
        <c:holeSize val="64"/>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0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2016</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dPt>
            <c:idx val="0"/>
            <c:bubble3D val="0"/>
            <c:spPr>
              <a:solidFill>
                <a:schemeClr val="accent5">
                  <a:lumMod val="75000"/>
                </a:schemeClr>
              </a:solidFill>
              <a:ln w="19050">
                <a:solidFill>
                  <a:schemeClr val="lt1"/>
                </a:solidFill>
              </a:ln>
              <a:effectLst/>
            </c:spPr>
          </c:dPt>
          <c:dPt>
            <c:idx val="1"/>
            <c:bubble3D val="0"/>
            <c:spPr>
              <a:solidFill>
                <a:schemeClr val="accent3">
                  <a:lumMod val="60000"/>
                  <a:lumOff val="40000"/>
                </a:schemeClr>
              </a:solidFill>
              <a:ln w="19050">
                <a:solidFill>
                  <a:schemeClr val="lt1"/>
                </a:solidFill>
              </a:ln>
              <a:effectLst/>
            </c:spPr>
          </c:dPt>
          <c:cat>
            <c:strRef>
              <c:f>Sheet1!$A$2:$A$3</c:f>
              <c:strCache>
                <c:ptCount val="2"/>
                <c:pt idx="0">
                  <c:v>1st Qtr</c:v>
                </c:pt>
                <c:pt idx="1">
                  <c:v>2nd Qtr</c:v>
                </c:pt>
              </c:strCache>
            </c:strRef>
          </c:cat>
          <c:val>
            <c:numRef>
              <c:f>Sheet1!$B$2:$B$3</c:f>
              <c:numCache>
                <c:formatCode>0%</c:formatCode>
                <c:ptCount val="2"/>
                <c:pt idx="0">
                  <c:v>0.49</c:v>
                </c:pt>
                <c:pt idx="1">
                  <c:v>0.51</c:v>
                </c:pt>
              </c:numCache>
            </c:numRef>
          </c:val>
        </c:ser>
        <c:dLbls>
          <c:showLegendKey val="0"/>
          <c:showVal val="0"/>
          <c:showCatName val="0"/>
          <c:showSerName val="0"/>
          <c:showPercent val="0"/>
          <c:showBubbleSize val="0"/>
          <c:showLeaderLines val="1"/>
        </c:dLbls>
        <c:firstSliceAng val="0"/>
        <c:holeSize val="64"/>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0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2015</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dPt>
            <c:idx val="0"/>
            <c:bubble3D val="0"/>
            <c:spPr>
              <a:solidFill>
                <a:schemeClr val="accent6"/>
              </a:solidFill>
              <a:ln w="19050">
                <a:solidFill>
                  <a:schemeClr val="lt1"/>
                </a:solidFill>
              </a:ln>
              <a:effectLst/>
            </c:spPr>
          </c:dPt>
          <c:dPt>
            <c:idx val="1"/>
            <c:bubble3D val="0"/>
            <c:spPr>
              <a:solidFill>
                <a:schemeClr val="accent3">
                  <a:lumMod val="60000"/>
                  <a:lumOff val="40000"/>
                </a:schemeClr>
              </a:solidFill>
              <a:ln w="19050">
                <a:solidFill>
                  <a:schemeClr val="lt1"/>
                </a:solidFill>
              </a:ln>
              <a:effectLst/>
            </c:spPr>
          </c:dPt>
          <c:cat>
            <c:strRef>
              <c:f>Sheet1!$A$2:$A$3</c:f>
              <c:strCache>
                <c:ptCount val="2"/>
                <c:pt idx="0">
                  <c:v>1st Qtr</c:v>
                </c:pt>
                <c:pt idx="1">
                  <c:v>2nd Qtr</c:v>
                </c:pt>
              </c:strCache>
            </c:strRef>
          </c:cat>
          <c:val>
            <c:numRef>
              <c:f>Sheet1!$B$2:$B$3</c:f>
              <c:numCache>
                <c:formatCode>0%</c:formatCode>
                <c:ptCount val="2"/>
                <c:pt idx="0">
                  <c:v>0.41</c:v>
                </c:pt>
                <c:pt idx="1">
                  <c:v>0.59000000000000008</c:v>
                </c:pt>
              </c:numCache>
            </c:numRef>
          </c:val>
        </c:ser>
        <c:dLbls>
          <c:showLegendKey val="0"/>
          <c:showVal val="0"/>
          <c:showCatName val="0"/>
          <c:showSerName val="0"/>
          <c:showPercent val="0"/>
          <c:showBubbleSize val="0"/>
          <c:showLeaderLines val="1"/>
        </c:dLbls>
        <c:firstSliceAng val="0"/>
        <c:holeSize val="64"/>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0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2016</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dPt>
            <c:idx val="0"/>
            <c:bubble3D val="0"/>
            <c:spPr>
              <a:solidFill>
                <a:schemeClr val="accent5">
                  <a:lumMod val="75000"/>
                </a:schemeClr>
              </a:solidFill>
              <a:ln w="19050">
                <a:solidFill>
                  <a:schemeClr val="lt1"/>
                </a:solidFill>
              </a:ln>
              <a:effectLst/>
            </c:spPr>
          </c:dPt>
          <c:dPt>
            <c:idx val="1"/>
            <c:bubble3D val="0"/>
            <c:spPr>
              <a:solidFill>
                <a:schemeClr val="accent3">
                  <a:lumMod val="60000"/>
                  <a:lumOff val="40000"/>
                </a:schemeClr>
              </a:solidFill>
              <a:ln w="19050">
                <a:solidFill>
                  <a:schemeClr val="lt1"/>
                </a:solidFill>
              </a:ln>
              <a:effectLst/>
            </c:spPr>
          </c:dPt>
          <c:cat>
            <c:strRef>
              <c:f>Sheet1!$A$2:$A$3</c:f>
              <c:strCache>
                <c:ptCount val="2"/>
                <c:pt idx="0">
                  <c:v>1st Qtr</c:v>
                </c:pt>
                <c:pt idx="1">
                  <c:v>2nd Qtr</c:v>
                </c:pt>
              </c:strCache>
            </c:strRef>
          </c:cat>
          <c:val>
            <c:numRef>
              <c:f>Sheet1!$B$2:$B$3</c:f>
              <c:numCache>
                <c:formatCode>0%</c:formatCode>
                <c:ptCount val="2"/>
                <c:pt idx="0">
                  <c:v>0.42</c:v>
                </c:pt>
                <c:pt idx="1">
                  <c:v>0.58000000000000007</c:v>
                </c:pt>
              </c:numCache>
            </c:numRef>
          </c:val>
        </c:ser>
        <c:dLbls>
          <c:showLegendKey val="0"/>
          <c:showVal val="0"/>
          <c:showCatName val="0"/>
          <c:showSerName val="0"/>
          <c:showPercent val="0"/>
          <c:showBubbleSize val="0"/>
          <c:showLeaderLines val="1"/>
        </c:dLbls>
        <c:firstSliceAng val="0"/>
        <c:holeSize val="64"/>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Men</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dPt>
            <c:idx val="0"/>
            <c:bubble3D val="0"/>
            <c:spPr>
              <a:solidFill>
                <a:schemeClr val="accent6"/>
              </a:solidFill>
              <a:ln w="19050">
                <a:solidFill>
                  <a:schemeClr val="lt1"/>
                </a:solidFill>
              </a:ln>
              <a:effectLst/>
            </c:spPr>
          </c:dPt>
          <c:dPt>
            <c:idx val="1"/>
            <c:bubble3D val="0"/>
            <c:spPr>
              <a:solidFill>
                <a:schemeClr val="accent3">
                  <a:lumMod val="60000"/>
                  <a:lumOff val="40000"/>
                </a:schemeClr>
              </a:solidFill>
              <a:ln w="19050">
                <a:solidFill>
                  <a:schemeClr val="lt1"/>
                </a:solidFill>
              </a:ln>
              <a:effectLst/>
            </c:spPr>
          </c:dPt>
          <c:cat>
            <c:strRef>
              <c:f>Sheet1!$A$2:$A$3</c:f>
              <c:strCache>
                <c:ptCount val="2"/>
                <c:pt idx="0">
                  <c:v>1st Qtr</c:v>
                </c:pt>
                <c:pt idx="1">
                  <c:v>2nd Qtr</c:v>
                </c:pt>
              </c:strCache>
            </c:strRef>
          </c:cat>
          <c:val>
            <c:numRef>
              <c:f>Sheet1!$B$2:$B$3</c:f>
              <c:numCache>
                <c:formatCode>0%</c:formatCode>
                <c:ptCount val="2"/>
                <c:pt idx="0">
                  <c:v>0.35</c:v>
                </c:pt>
                <c:pt idx="1">
                  <c:v>0.65</c:v>
                </c:pt>
              </c:numCache>
            </c:numRef>
          </c:val>
        </c:ser>
        <c:dLbls>
          <c:showLegendKey val="0"/>
          <c:showVal val="0"/>
          <c:showCatName val="0"/>
          <c:showSerName val="0"/>
          <c:showPercent val="0"/>
          <c:showBubbleSize val="0"/>
          <c:showLeaderLines val="1"/>
        </c:dLbls>
        <c:firstSliceAng val="0"/>
        <c:holeSize val="64"/>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2015</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dPt>
            <c:idx val="0"/>
            <c:bubble3D val="0"/>
            <c:spPr>
              <a:solidFill>
                <a:schemeClr val="accent6"/>
              </a:solidFill>
              <a:ln w="19050">
                <a:solidFill>
                  <a:schemeClr val="lt1"/>
                </a:solidFill>
              </a:ln>
              <a:effectLst/>
            </c:spPr>
          </c:dPt>
          <c:dPt>
            <c:idx val="1"/>
            <c:bubble3D val="0"/>
            <c:spPr>
              <a:solidFill>
                <a:schemeClr val="accent3">
                  <a:lumMod val="60000"/>
                  <a:lumOff val="40000"/>
                </a:schemeClr>
              </a:solidFill>
              <a:ln w="19050">
                <a:solidFill>
                  <a:schemeClr val="lt1"/>
                </a:solidFill>
              </a:ln>
              <a:effectLst/>
            </c:spPr>
          </c:dPt>
          <c:cat>
            <c:strRef>
              <c:f>Sheet1!$A$2:$A$3</c:f>
              <c:strCache>
                <c:ptCount val="2"/>
                <c:pt idx="0">
                  <c:v>1st Qtr</c:v>
                </c:pt>
                <c:pt idx="1">
                  <c:v>2nd Qtr</c:v>
                </c:pt>
              </c:strCache>
            </c:strRef>
          </c:cat>
          <c:val>
            <c:numRef>
              <c:f>Sheet1!$B$2:$B$3</c:f>
              <c:numCache>
                <c:formatCode>0%</c:formatCode>
                <c:ptCount val="2"/>
                <c:pt idx="0">
                  <c:v>0.46</c:v>
                </c:pt>
                <c:pt idx="1">
                  <c:v>0.54</c:v>
                </c:pt>
              </c:numCache>
            </c:numRef>
          </c:val>
        </c:ser>
        <c:dLbls>
          <c:showLegendKey val="0"/>
          <c:showVal val="0"/>
          <c:showCatName val="0"/>
          <c:showSerName val="0"/>
          <c:showPercent val="0"/>
          <c:showBubbleSize val="0"/>
          <c:showLeaderLines val="1"/>
        </c:dLbls>
        <c:firstSliceAng val="0"/>
        <c:holeSize val="64"/>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2016</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dPt>
            <c:idx val="0"/>
            <c:bubble3D val="0"/>
            <c:spPr>
              <a:solidFill>
                <a:schemeClr val="accent5">
                  <a:lumMod val="75000"/>
                </a:schemeClr>
              </a:solidFill>
              <a:ln w="19050">
                <a:solidFill>
                  <a:schemeClr val="lt1"/>
                </a:solidFill>
              </a:ln>
              <a:effectLst/>
            </c:spPr>
          </c:dPt>
          <c:dPt>
            <c:idx val="1"/>
            <c:bubble3D val="0"/>
            <c:spPr>
              <a:solidFill>
                <a:schemeClr val="accent3">
                  <a:lumMod val="60000"/>
                  <a:lumOff val="40000"/>
                </a:schemeClr>
              </a:solidFill>
              <a:ln w="19050">
                <a:solidFill>
                  <a:schemeClr val="lt1"/>
                </a:solidFill>
              </a:ln>
              <a:effectLst/>
            </c:spPr>
          </c:dPt>
          <c:cat>
            <c:strRef>
              <c:f>Sheet1!$A$2:$A$3</c:f>
              <c:strCache>
                <c:ptCount val="2"/>
                <c:pt idx="0">
                  <c:v>1st Qtr</c:v>
                </c:pt>
                <c:pt idx="1">
                  <c:v>2nd Qtr</c:v>
                </c:pt>
              </c:strCache>
            </c:strRef>
          </c:cat>
          <c:val>
            <c:numRef>
              <c:f>Sheet1!$B$2:$B$3</c:f>
              <c:numCache>
                <c:formatCode>0%</c:formatCode>
                <c:ptCount val="2"/>
                <c:pt idx="0">
                  <c:v>0.52</c:v>
                </c:pt>
                <c:pt idx="1">
                  <c:v>0.48</c:v>
                </c:pt>
              </c:numCache>
            </c:numRef>
          </c:val>
        </c:ser>
        <c:dLbls>
          <c:showLegendKey val="0"/>
          <c:showVal val="0"/>
          <c:showCatName val="0"/>
          <c:showSerName val="0"/>
          <c:showPercent val="0"/>
          <c:showBubbleSize val="0"/>
          <c:showLeaderLines val="1"/>
        </c:dLbls>
        <c:firstSliceAng val="0"/>
        <c:holeSize val="64"/>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2015</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dPt>
            <c:idx val="0"/>
            <c:bubble3D val="0"/>
            <c:spPr>
              <a:solidFill>
                <a:schemeClr val="accent6"/>
              </a:solidFill>
              <a:ln w="19050">
                <a:solidFill>
                  <a:schemeClr val="lt1"/>
                </a:solidFill>
              </a:ln>
              <a:effectLst/>
            </c:spPr>
          </c:dPt>
          <c:dPt>
            <c:idx val="1"/>
            <c:bubble3D val="0"/>
            <c:spPr>
              <a:solidFill>
                <a:schemeClr val="accent3">
                  <a:lumMod val="60000"/>
                  <a:lumOff val="40000"/>
                </a:schemeClr>
              </a:solidFill>
              <a:ln w="19050">
                <a:solidFill>
                  <a:schemeClr val="lt1"/>
                </a:solidFill>
              </a:ln>
              <a:effectLst/>
            </c:spPr>
          </c:dPt>
          <c:cat>
            <c:strRef>
              <c:f>Sheet1!$A$2:$A$3</c:f>
              <c:strCache>
                <c:ptCount val="2"/>
                <c:pt idx="0">
                  <c:v>1st Qtr</c:v>
                </c:pt>
                <c:pt idx="1">
                  <c:v>2nd Qtr</c:v>
                </c:pt>
              </c:strCache>
            </c:strRef>
          </c:cat>
          <c:val>
            <c:numRef>
              <c:f>Sheet1!$B$2:$B$3</c:f>
              <c:numCache>
                <c:formatCode>0%</c:formatCode>
                <c:ptCount val="2"/>
                <c:pt idx="0">
                  <c:v>0.57999999999999996</c:v>
                </c:pt>
                <c:pt idx="1">
                  <c:v>0.42000000000000004</c:v>
                </c:pt>
              </c:numCache>
            </c:numRef>
          </c:val>
        </c:ser>
        <c:dLbls>
          <c:showLegendKey val="0"/>
          <c:showVal val="0"/>
          <c:showCatName val="0"/>
          <c:showSerName val="0"/>
          <c:showPercent val="0"/>
          <c:showBubbleSize val="0"/>
          <c:showLeaderLines val="1"/>
        </c:dLbls>
        <c:firstSliceAng val="0"/>
        <c:holeSize val="64"/>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2016</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dPt>
            <c:idx val="0"/>
            <c:bubble3D val="0"/>
            <c:spPr>
              <a:solidFill>
                <a:schemeClr val="accent5">
                  <a:lumMod val="75000"/>
                </a:schemeClr>
              </a:solidFill>
              <a:ln w="19050">
                <a:solidFill>
                  <a:schemeClr val="lt1"/>
                </a:solidFill>
              </a:ln>
              <a:effectLst/>
            </c:spPr>
          </c:dPt>
          <c:dPt>
            <c:idx val="1"/>
            <c:bubble3D val="0"/>
            <c:spPr>
              <a:solidFill>
                <a:schemeClr val="accent3">
                  <a:lumMod val="60000"/>
                  <a:lumOff val="40000"/>
                </a:schemeClr>
              </a:solidFill>
              <a:ln w="19050">
                <a:solidFill>
                  <a:schemeClr val="lt1"/>
                </a:solidFill>
              </a:ln>
              <a:effectLst/>
            </c:spPr>
          </c:dPt>
          <c:cat>
            <c:strRef>
              <c:f>Sheet1!$A$2:$A$3</c:f>
              <c:strCache>
                <c:ptCount val="2"/>
                <c:pt idx="0">
                  <c:v>1st Qtr</c:v>
                </c:pt>
                <c:pt idx="1">
                  <c:v>2nd Qtr</c:v>
                </c:pt>
              </c:strCache>
            </c:strRef>
          </c:cat>
          <c:val>
            <c:numRef>
              <c:f>Sheet1!$B$2:$B$3</c:f>
              <c:numCache>
                <c:formatCode>0%</c:formatCode>
                <c:ptCount val="2"/>
                <c:pt idx="0">
                  <c:v>0.68</c:v>
                </c:pt>
                <c:pt idx="1">
                  <c:v>0.31999999999999995</c:v>
                </c:pt>
              </c:numCache>
            </c:numRef>
          </c:val>
        </c:ser>
        <c:dLbls>
          <c:showLegendKey val="0"/>
          <c:showVal val="0"/>
          <c:showCatName val="0"/>
          <c:showSerName val="0"/>
          <c:showPercent val="0"/>
          <c:showBubbleSize val="0"/>
          <c:showLeaderLines val="1"/>
        </c:dLbls>
        <c:firstSliceAng val="0"/>
        <c:holeSize val="64"/>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2015</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dPt>
            <c:idx val="0"/>
            <c:bubble3D val="0"/>
            <c:spPr>
              <a:solidFill>
                <a:schemeClr val="accent6"/>
              </a:solidFill>
              <a:ln w="19050">
                <a:solidFill>
                  <a:schemeClr val="lt1"/>
                </a:solidFill>
              </a:ln>
              <a:effectLst/>
            </c:spPr>
          </c:dPt>
          <c:dPt>
            <c:idx val="1"/>
            <c:bubble3D val="0"/>
            <c:spPr>
              <a:solidFill>
                <a:schemeClr val="accent3">
                  <a:lumMod val="60000"/>
                  <a:lumOff val="40000"/>
                </a:schemeClr>
              </a:solidFill>
              <a:ln w="19050">
                <a:solidFill>
                  <a:schemeClr val="lt1"/>
                </a:solidFill>
              </a:ln>
              <a:effectLst/>
            </c:spPr>
          </c:dPt>
          <c:cat>
            <c:strRef>
              <c:f>Sheet1!$A$2:$A$3</c:f>
              <c:strCache>
                <c:ptCount val="2"/>
                <c:pt idx="0">
                  <c:v>1st Qtr</c:v>
                </c:pt>
                <c:pt idx="1">
                  <c:v>2nd Qtr</c:v>
                </c:pt>
              </c:strCache>
            </c:strRef>
          </c:cat>
          <c:val>
            <c:numRef>
              <c:f>Sheet1!$B$2:$B$3</c:f>
              <c:numCache>
                <c:formatCode>0%</c:formatCode>
                <c:ptCount val="2"/>
                <c:pt idx="0">
                  <c:v>0.22</c:v>
                </c:pt>
                <c:pt idx="1">
                  <c:v>0.78</c:v>
                </c:pt>
              </c:numCache>
            </c:numRef>
          </c:val>
        </c:ser>
        <c:dLbls>
          <c:showLegendKey val="0"/>
          <c:showVal val="0"/>
          <c:showCatName val="0"/>
          <c:showSerName val="0"/>
          <c:showPercent val="0"/>
          <c:showBubbleSize val="0"/>
          <c:showLeaderLines val="1"/>
        </c:dLbls>
        <c:firstSliceAng val="0"/>
        <c:holeSize val="64"/>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2016</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dPt>
            <c:idx val="0"/>
            <c:bubble3D val="0"/>
            <c:spPr>
              <a:solidFill>
                <a:schemeClr val="accent5">
                  <a:lumMod val="75000"/>
                </a:schemeClr>
              </a:solidFill>
              <a:ln w="19050">
                <a:solidFill>
                  <a:schemeClr val="lt1"/>
                </a:solidFill>
              </a:ln>
              <a:effectLst/>
            </c:spPr>
          </c:dPt>
          <c:dPt>
            <c:idx val="1"/>
            <c:bubble3D val="0"/>
            <c:spPr>
              <a:solidFill>
                <a:schemeClr val="accent3">
                  <a:lumMod val="60000"/>
                  <a:lumOff val="40000"/>
                </a:schemeClr>
              </a:solidFill>
              <a:ln w="19050">
                <a:solidFill>
                  <a:schemeClr val="lt1"/>
                </a:solidFill>
              </a:ln>
              <a:effectLst/>
            </c:spPr>
          </c:dPt>
          <c:cat>
            <c:strRef>
              <c:f>Sheet1!$A$2:$A$3</c:f>
              <c:strCache>
                <c:ptCount val="2"/>
                <c:pt idx="0">
                  <c:v>1st Qtr</c:v>
                </c:pt>
                <c:pt idx="1">
                  <c:v>2nd Qtr</c:v>
                </c:pt>
              </c:strCache>
            </c:strRef>
          </c:cat>
          <c:val>
            <c:numRef>
              <c:f>Sheet1!$B$2:$B$3</c:f>
              <c:numCache>
                <c:formatCode>0%</c:formatCode>
                <c:ptCount val="2"/>
                <c:pt idx="0">
                  <c:v>0.26</c:v>
                </c:pt>
                <c:pt idx="1">
                  <c:v>0.74</c:v>
                </c:pt>
              </c:numCache>
            </c:numRef>
          </c:val>
        </c:ser>
        <c:dLbls>
          <c:showLegendKey val="0"/>
          <c:showVal val="0"/>
          <c:showCatName val="0"/>
          <c:showSerName val="0"/>
          <c:showPercent val="0"/>
          <c:showBubbleSize val="0"/>
          <c:showLeaderLines val="1"/>
        </c:dLbls>
        <c:firstSliceAng val="0"/>
        <c:holeSize val="64"/>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Divorced</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dPt>
            <c:idx val="0"/>
            <c:bubble3D val="0"/>
            <c:spPr>
              <a:solidFill>
                <a:schemeClr val="accent6"/>
              </a:solidFill>
              <a:ln w="19050">
                <a:solidFill>
                  <a:schemeClr val="lt1"/>
                </a:solidFill>
              </a:ln>
              <a:effectLst/>
            </c:spPr>
          </c:dPt>
          <c:dPt>
            <c:idx val="1"/>
            <c:bubble3D val="0"/>
            <c:spPr>
              <a:solidFill>
                <a:schemeClr val="accent3">
                  <a:lumMod val="60000"/>
                  <a:lumOff val="40000"/>
                </a:schemeClr>
              </a:solidFill>
              <a:ln w="19050">
                <a:solidFill>
                  <a:schemeClr val="lt1"/>
                </a:solidFill>
              </a:ln>
              <a:effectLst/>
            </c:spPr>
          </c:dPt>
          <c:cat>
            <c:strRef>
              <c:f>Sheet1!$A$2:$A$3</c:f>
              <c:strCache>
                <c:ptCount val="2"/>
                <c:pt idx="0">
                  <c:v>1st Qtr</c:v>
                </c:pt>
                <c:pt idx="1">
                  <c:v>2nd Qtr</c:v>
                </c:pt>
              </c:strCache>
            </c:strRef>
          </c:cat>
          <c:val>
            <c:numRef>
              <c:f>Sheet1!$B$2:$B$3</c:f>
              <c:numCache>
                <c:formatCode>0%</c:formatCode>
                <c:ptCount val="2"/>
                <c:pt idx="0">
                  <c:v>0.47</c:v>
                </c:pt>
                <c:pt idx="1">
                  <c:v>0.53</c:v>
                </c:pt>
              </c:numCache>
            </c:numRef>
          </c:val>
        </c:ser>
        <c:dLbls>
          <c:showLegendKey val="0"/>
          <c:showVal val="0"/>
          <c:showCatName val="0"/>
          <c:showSerName val="0"/>
          <c:showPercent val="0"/>
          <c:showBubbleSize val="0"/>
          <c:showLeaderLines val="1"/>
        </c:dLbls>
        <c:firstSliceAng val="0"/>
        <c:holeSize val="64"/>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Widowed</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15</c:v>
                </c:pt>
              </c:strCache>
            </c:strRef>
          </c:tx>
          <c:dPt>
            <c:idx val="0"/>
            <c:bubble3D val="0"/>
            <c:spPr>
              <a:solidFill>
                <a:schemeClr val="accent5">
                  <a:lumMod val="75000"/>
                </a:schemeClr>
              </a:solidFill>
              <a:ln w="19050">
                <a:solidFill>
                  <a:schemeClr val="lt1"/>
                </a:solidFill>
              </a:ln>
              <a:effectLst/>
            </c:spPr>
          </c:dPt>
          <c:dPt>
            <c:idx val="1"/>
            <c:bubble3D val="0"/>
            <c:spPr>
              <a:solidFill>
                <a:schemeClr val="accent3">
                  <a:lumMod val="60000"/>
                  <a:lumOff val="40000"/>
                </a:schemeClr>
              </a:solidFill>
              <a:ln w="19050">
                <a:solidFill>
                  <a:schemeClr val="lt1"/>
                </a:solidFill>
              </a:ln>
              <a:effectLst/>
            </c:spPr>
          </c:dPt>
          <c:cat>
            <c:strRef>
              <c:f>Sheet1!$A$2:$A$3</c:f>
              <c:strCache>
                <c:ptCount val="2"/>
                <c:pt idx="0">
                  <c:v>1st Qtr</c:v>
                </c:pt>
                <c:pt idx="1">
                  <c:v>2nd Qtr</c:v>
                </c:pt>
              </c:strCache>
            </c:strRef>
          </c:cat>
          <c:val>
            <c:numRef>
              <c:f>Sheet1!$B$2:$B$3</c:f>
              <c:numCache>
                <c:formatCode>0%</c:formatCode>
                <c:ptCount val="2"/>
                <c:pt idx="0">
                  <c:v>0.22</c:v>
                </c:pt>
                <c:pt idx="1">
                  <c:v>0.78</c:v>
                </c:pt>
              </c:numCache>
            </c:numRef>
          </c:val>
        </c:ser>
        <c:dLbls>
          <c:showLegendKey val="0"/>
          <c:showVal val="0"/>
          <c:showCatName val="0"/>
          <c:showSerName val="0"/>
          <c:showPercent val="0"/>
          <c:showBubbleSize val="0"/>
          <c:showLeaderLines val="1"/>
        </c:dLbls>
        <c:firstSliceAng val="0"/>
        <c:holeSize val="64"/>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Never married</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dPt>
            <c:idx val="0"/>
            <c:bubble3D val="0"/>
            <c:spPr>
              <a:solidFill>
                <a:schemeClr val="accent2"/>
              </a:solidFill>
              <a:ln w="19050">
                <a:solidFill>
                  <a:schemeClr val="lt1"/>
                </a:solidFill>
              </a:ln>
              <a:effectLst/>
            </c:spPr>
          </c:dPt>
          <c:dPt>
            <c:idx val="1"/>
            <c:bubble3D val="0"/>
            <c:spPr>
              <a:solidFill>
                <a:schemeClr val="accent3">
                  <a:lumMod val="60000"/>
                  <a:lumOff val="40000"/>
                </a:schemeClr>
              </a:solidFill>
              <a:ln w="19050">
                <a:solidFill>
                  <a:schemeClr val="lt1"/>
                </a:solidFill>
              </a:ln>
              <a:effectLst/>
            </c:spPr>
          </c:dPt>
          <c:cat>
            <c:strRef>
              <c:f>Sheet1!$A$2:$A$3</c:f>
              <c:strCache>
                <c:ptCount val="2"/>
                <c:pt idx="0">
                  <c:v>1st Qtr</c:v>
                </c:pt>
                <c:pt idx="1">
                  <c:v>2nd Qtr</c:v>
                </c:pt>
              </c:strCache>
            </c:strRef>
          </c:cat>
          <c:val>
            <c:numRef>
              <c:f>Sheet1!$B$2:$B$3</c:f>
              <c:numCache>
                <c:formatCode>0%</c:formatCode>
                <c:ptCount val="2"/>
                <c:pt idx="0">
                  <c:v>0.31</c:v>
                </c:pt>
                <c:pt idx="1">
                  <c:v>0.69</c:v>
                </c:pt>
              </c:numCache>
            </c:numRef>
          </c:val>
        </c:ser>
        <c:dLbls>
          <c:showLegendKey val="0"/>
          <c:showVal val="0"/>
          <c:showCatName val="0"/>
          <c:showSerName val="0"/>
          <c:showPercent val="0"/>
          <c:showBubbleSize val="0"/>
          <c:showLeaderLines val="1"/>
        </c:dLbls>
        <c:firstSliceAng val="0"/>
        <c:holeSize val="64"/>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5">
                  <a:lumMod val="75000"/>
                </a:schemeClr>
              </a:solidFill>
              <a:ln w="19050">
                <a:solidFill>
                  <a:schemeClr val="lt1"/>
                </a:solidFill>
              </a:ln>
              <a:effectLst/>
            </c:spPr>
          </c:dPt>
          <c:dPt>
            <c:idx val="1"/>
            <c:bubble3D val="0"/>
            <c:spPr>
              <a:solidFill>
                <a:schemeClr val="accent3">
                  <a:lumMod val="60000"/>
                  <a:lumOff val="40000"/>
                </a:schemeClr>
              </a:solidFill>
              <a:ln w="19050">
                <a:solidFill>
                  <a:schemeClr val="lt1"/>
                </a:solidFill>
              </a:ln>
              <a:effectLst/>
            </c:spPr>
          </c:dPt>
          <c:cat>
            <c:strRef>
              <c:f>Sheet1!$A$2:$A$3</c:f>
              <c:strCache>
                <c:ptCount val="2"/>
                <c:pt idx="0">
                  <c:v>1st Qtr</c:v>
                </c:pt>
                <c:pt idx="1">
                  <c:v>2nd Qtr</c:v>
                </c:pt>
              </c:strCache>
            </c:strRef>
          </c:cat>
          <c:val>
            <c:numRef>
              <c:f>Sheet1!$B$2:$B$3</c:f>
              <c:numCache>
                <c:formatCode>0%</c:formatCode>
                <c:ptCount val="2"/>
                <c:pt idx="0">
                  <c:v>0.28000000000000003</c:v>
                </c:pt>
                <c:pt idx="1">
                  <c:v>0.72</c:v>
                </c:pt>
              </c:numCache>
            </c:numRef>
          </c:val>
        </c:ser>
        <c:dLbls>
          <c:showLegendKey val="0"/>
          <c:showVal val="0"/>
          <c:showCatName val="0"/>
          <c:showSerName val="0"/>
          <c:showPercent val="0"/>
          <c:showBubbleSize val="0"/>
          <c:showLeaderLines val="1"/>
        </c:dLbls>
        <c:firstSliceAng val="0"/>
        <c:holeSize val="64"/>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Women</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dPt>
            <c:idx val="0"/>
            <c:bubble3D val="0"/>
            <c:spPr>
              <a:solidFill>
                <a:schemeClr val="accent5">
                  <a:lumMod val="75000"/>
                </a:schemeClr>
              </a:solidFill>
              <a:ln w="19050">
                <a:solidFill>
                  <a:schemeClr val="lt1"/>
                </a:solidFill>
              </a:ln>
              <a:effectLst/>
            </c:spPr>
          </c:dPt>
          <c:dPt>
            <c:idx val="1"/>
            <c:bubble3D val="0"/>
            <c:spPr>
              <a:solidFill>
                <a:schemeClr val="accent3">
                  <a:lumMod val="60000"/>
                  <a:lumOff val="40000"/>
                </a:schemeClr>
              </a:solidFill>
              <a:ln w="19050">
                <a:solidFill>
                  <a:schemeClr val="lt1"/>
                </a:solidFill>
              </a:ln>
              <a:effectLst/>
            </c:spPr>
          </c:dPt>
          <c:cat>
            <c:strRef>
              <c:f>Sheet1!$A$2:$A$3</c:f>
              <c:strCache>
                <c:ptCount val="2"/>
                <c:pt idx="0">
                  <c:v>1st Qtr</c:v>
                </c:pt>
                <c:pt idx="1">
                  <c:v>2nd Qtr</c:v>
                </c:pt>
              </c:strCache>
            </c:strRef>
          </c:cat>
          <c:val>
            <c:numRef>
              <c:f>Sheet1!$B$2:$B$3</c:f>
              <c:numCache>
                <c:formatCode>0%</c:formatCode>
                <c:ptCount val="2"/>
                <c:pt idx="0">
                  <c:v>0.21</c:v>
                </c:pt>
                <c:pt idx="1">
                  <c:v>0.79</c:v>
                </c:pt>
              </c:numCache>
            </c:numRef>
          </c:val>
        </c:ser>
        <c:dLbls>
          <c:showLegendKey val="0"/>
          <c:showVal val="0"/>
          <c:showCatName val="0"/>
          <c:showSerName val="0"/>
          <c:showPercent val="0"/>
          <c:showBubbleSize val="0"/>
          <c:showLeaderLines val="1"/>
        </c:dLbls>
        <c:firstSliceAng val="0"/>
        <c:holeSize val="64"/>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5">
                  <a:lumMod val="75000"/>
                </a:schemeClr>
              </a:solidFill>
              <a:ln w="19050">
                <a:solidFill>
                  <a:schemeClr val="lt1"/>
                </a:solidFill>
              </a:ln>
              <a:effectLst/>
            </c:spPr>
          </c:dPt>
          <c:dPt>
            <c:idx val="1"/>
            <c:bubble3D val="0"/>
            <c:spPr>
              <a:solidFill>
                <a:schemeClr val="accent3">
                  <a:lumMod val="60000"/>
                  <a:lumOff val="40000"/>
                </a:schemeClr>
              </a:solidFill>
              <a:ln w="19050">
                <a:solidFill>
                  <a:schemeClr val="lt1"/>
                </a:solidFill>
              </a:ln>
              <a:effectLst/>
            </c:spPr>
          </c:dPt>
          <c:cat>
            <c:strRef>
              <c:f>Sheet1!$A$2:$A$3</c:f>
              <c:strCache>
                <c:ptCount val="2"/>
                <c:pt idx="0">
                  <c:v>1st Qtr</c:v>
                </c:pt>
                <c:pt idx="1">
                  <c:v>2nd Qtr</c:v>
                </c:pt>
              </c:strCache>
            </c:strRef>
          </c:cat>
          <c:val>
            <c:numRef>
              <c:f>Sheet1!$B$2:$B$3</c:f>
              <c:numCache>
                <c:formatCode>0%</c:formatCode>
                <c:ptCount val="2"/>
                <c:pt idx="0">
                  <c:v>0.84</c:v>
                </c:pt>
                <c:pt idx="1">
                  <c:v>0.16000000000000003</c:v>
                </c:pt>
              </c:numCache>
            </c:numRef>
          </c:val>
        </c:ser>
        <c:dLbls>
          <c:showLegendKey val="0"/>
          <c:showVal val="0"/>
          <c:showCatName val="0"/>
          <c:showSerName val="0"/>
          <c:showPercent val="0"/>
          <c:showBubbleSize val="0"/>
          <c:showLeaderLines val="1"/>
        </c:dLbls>
        <c:firstSliceAng val="0"/>
        <c:holeSize val="64"/>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5">
                  <a:lumMod val="75000"/>
                </a:schemeClr>
              </a:solidFill>
              <a:ln w="19050">
                <a:solidFill>
                  <a:schemeClr val="lt1"/>
                </a:solidFill>
              </a:ln>
              <a:effectLst/>
            </c:spPr>
          </c:dPt>
          <c:dPt>
            <c:idx val="1"/>
            <c:bubble3D val="0"/>
            <c:spPr>
              <a:solidFill>
                <a:schemeClr val="accent3">
                  <a:lumMod val="60000"/>
                  <a:lumOff val="40000"/>
                </a:schemeClr>
              </a:solidFill>
              <a:ln w="19050">
                <a:solidFill>
                  <a:schemeClr val="lt1"/>
                </a:solidFill>
              </a:ln>
              <a:effectLst/>
            </c:spPr>
          </c:dPt>
          <c:cat>
            <c:strRef>
              <c:f>Sheet1!$A$2:$A$3</c:f>
              <c:strCache>
                <c:ptCount val="2"/>
                <c:pt idx="0">
                  <c:v>1st Qtr</c:v>
                </c:pt>
                <c:pt idx="1">
                  <c:v>2nd Qtr</c:v>
                </c:pt>
              </c:strCache>
            </c:strRef>
          </c:cat>
          <c:val>
            <c:numRef>
              <c:f>Sheet1!$B$2:$B$3</c:f>
              <c:numCache>
                <c:formatCode>0%</c:formatCode>
                <c:ptCount val="2"/>
                <c:pt idx="0">
                  <c:v>0.51</c:v>
                </c:pt>
                <c:pt idx="1">
                  <c:v>0.49</c:v>
                </c:pt>
              </c:numCache>
            </c:numRef>
          </c:val>
        </c:ser>
        <c:dLbls>
          <c:showLegendKey val="0"/>
          <c:showVal val="0"/>
          <c:showCatName val="0"/>
          <c:showSerName val="0"/>
          <c:showPercent val="0"/>
          <c:showBubbleSize val="0"/>
          <c:showLeaderLines val="1"/>
        </c:dLbls>
        <c:firstSliceAng val="0"/>
        <c:holeSize val="64"/>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6"/>
              </a:solidFill>
              <a:ln w="19050">
                <a:solidFill>
                  <a:schemeClr val="lt1"/>
                </a:solidFill>
              </a:ln>
              <a:effectLst/>
            </c:spPr>
          </c:dPt>
          <c:dPt>
            <c:idx val="1"/>
            <c:bubble3D val="0"/>
            <c:spPr>
              <a:solidFill>
                <a:schemeClr val="accent3">
                  <a:lumMod val="60000"/>
                  <a:lumOff val="40000"/>
                </a:schemeClr>
              </a:solidFill>
              <a:ln w="19050">
                <a:solidFill>
                  <a:schemeClr val="lt1"/>
                </a:solidFill>
              </a:ln>
              <a:effectLst/>
            </c:spPr>
          </c:dPt>
          <c:cat>
            <c:strRef>
              <c:f>Sheet1!$A$2:$A$3</c:f>
              <c:strCache>
                <c:ptCount val="2"/>
                <c:pt idx="0">
                  <c:v>1st Qtr</c:v>
                </c:pt>
                <c:pt idx="1">
                  <c:v>2nd Qtr</c:v>
                </c:pt>
              </c:strCache>
            </c:strRef>
          </c:cat>
          <c:val>
            <c:numRef>
              <c:f>Sheet1!$B$2:$B$3</c:f>
              <c:numCache>
                <c:formatCode>0%</c:formatCode>
                <c:ptCount val="2"/>
                <c:pt idx="0">
                  <c:v>0.19</c:v>
                </c:pt>
                <c:pt idx="1">
                  <c:v>0.81</c:v>
                </c:pt>
              </c:numCache>
            </c:numRef>
          </c:val>
        </c:ser>
        <c:dLbls>
          <c:showLegendKey val="0"/>
          <c:showVal val="0"/>
          <c:showCatName val="0"/>
          <c:showSerName val="0"/>
          <c:showPercent val="0"/>
          <c:showBubbleSize val="0"/>
          <c:showLeaderLines val="1"/>
        </c:dLbls>
        <c:firstSliceAng val="0"/>
        <c:holeSize val="64"/>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5">
                  <a:lumMod val="75000"/>
                </a:schemeClr>
              </a:solidFill>
              <a:ln w="19050">
                <a:solidFill>
                  <a:schemeClr val="lt1"/>
                </a:solidFill>
              </a:ln>
              <a:effectLst/>
            </c:spPr>
          </c:dPt>
          <c:dPt>
            <c:idx val="1"/>
            <c:bubble3D val="0"/>
            <c:spPr>
              <a:solidFill>
                <a:schemeClr val="accent3">
                  <a:lumMod val="60000"/>
                  <a:lumOff val="40000"/>
                </a:schemeClr>
              </a:solidFill>
              <a:ln w="19050">
                <a:solidFill>
                  <a:schemeClr val="lt1"/>
                </a:solidFill>
              </a:ln>
              <a:effectLst/>
            </c:spPr>
          </c:dPt>
          <c:cat>
            <c:strRef>
              <c:f>Sheet1!$A$2:$A$3</c:f>
              <c:strCache>
                <c:ptCount val="2"/>
                <c:pt idx="0">
                  <c:v>1st Qtr</c:v>
                </c:pt>
                <c:pt idx="1">
                  <c:v>2nd Qtr</c:v>
                </c:pt>
              </c:strCache>
            </c:strRef>
          </c:cat>
          <c:val>
            <c:numRef>
              <c:f>Sheet1!$B$2:$B$3</c:f>
              <c:numCache>
                <c:formatCode>0%</c:formatCode>
                <c:ptCount val="2"/>
                <c:pt idx="0">
                  <c:v>0.1</c:v>
                </c:pt>
                <c:pt idx="1">
                  <c:v>0.9</c:v>
                </c:pt>
              </c:numCache>
            </c:numRef>
          </c:val>
        </c:ser>
        <c:dLbls>
          <c:showLegendKey val="0"/>
          <c:showVal val="0"/>
          <c:showCatName val="0"/>
          <c:showSerName val="0"/>
          <c:showPercent val="0"/>
          <c:showBubbleSize val="0"/>
          <c:showLeaderLines val="1"/>
        </c:dLbls>
        <c:firstSliceAng val="0"/>
        <c:holeSize val="64"/>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5">
                  <a:lumMod val="75000"/>
                </a:schemeClr>
              </a:solidFill>
              <a:ln w="19050">
                <a:solidFill>
                  <a:schemeClr val="lt1"/>
                </a:solidFill>
              </a:ln>
              <a:effectLst/>
            </c:spPr>
          </c:dPt>
          <c:dPt>
            <c:idx val="1"/>
            <c:bubble3D val="0"/>
            <c:spPr>
              <a:solidFill>
                <a:schemeClr val="accent3">
                  <a:lumMod val="60000"/>
                  <a:lumOff val="40000"/>
                </a:schemeClr>
              </a:solidFill>
              <a:ln w="19050">
                <a:solidFill>
                  <a:schemeClr val="lt1"/>
                </a:solidFill>
              </a:ln>
              <a:effectLst/>
            </c:spPr>
          </c:dPt>
          <c:cat>
            <c:strRef>
              <c:f>Sheet1!$A$2:$A$3</c:f>
              <c:strCache>
                <c:ptCount val="2"/>
                <c:pt idx="0">
                  <c:v>1st Qtr</c:v>
                </c:pt>
                <c:pt idx="1">
                  <c:v>2nd Qtr</c:v>
                </c:pt>
              </c:strCache>
            </c:strRef>
          </c:cat>
          <c:val>
            <c:numRef>
              <c:f>Sheet1!$B$2:$B$3</c:f>
              <c:numCache>
                <c:formatCode>0%</c:formatCode>
                <c:ptCount val="2"/>
                <c:pt idx="0">
                  <c:v>0.26</c:v>
                </c:pt>
                <c:pt idx="1">
                  <c:v>0.74</c:v>
                </c:pt>
              </c:numCache>
            </c:numRef>
          </c:val>
        </c:ser>
        <c:dLbls>
          <c:showLegendKey val="0"/>
          <c:showVal val="0"/>
          <c:showCatName val="0"/>
          <c:showSerName val="0"/>
          <c:showPercent val="0"/>
          <c:showBubbleSize val="0"/>
          <c:showLeaderLines val="1"/>
        </c:dLbls>
        <c:firstSliceAng val="0"/>
        <c:holeSize val="64"/>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Are morally</a:t>
            </a:r>
            <a:r>
              <a:rPr lang="en-US" baseline="0" dirty="0" smtClean="0"/>
              <a:t> opposed to open relationships</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dPt>
            <c:idx val="0"/>
            <c:bubble3D val="0"/>
            <c:spPr>
              <a:solidFill>
                <a:schemeClr val="accent6"/>
              </a:solidFill>
              <a:ln w="19050">
                <a:solidFill>
                  <a:schemeClr val="lt1"/>
                </a:solidFill>
              </a:ln>
              <a:effectLst/>
            </c:spPr>
          </c:dPt>
          <c:dPt>
            <c:idx val="1"/>
            <c:bubble3D val="0"/>
            <c:spPr>
              <a:solidFill>
                <a:schemeClr val="accent3">
                  <a:lumMod val="60000"/>
                  <a:lumOff val="40000"/>
                </a:schemeClr>
              </a:solidFill>
              <a:ln w="19050">
                <a:solidFill>
                  <a:schemeClr val="lt1"/>
                </a:solidFill>
              </a:ln>
              <a:effectLst/>
            </c:spPr>
          </c:dPt>
          <c:cat>
            <c:strRef>
              <c:f>Sheet1!$A$2:$A$3</c:f>
              <c:strCache>
                <c:ptCount val="2"/>
                <c:pt idx="0">
                  <c:v>1st Qtr</c:v>
                </c:pt>
                <c:pt idx="1">
                  <c:v>2nd Qtr</c:v>
                </c:pt>
              </c:strCache>
            </c:strRef>
          </c:cat>
          <c:val>
            <c:numRef>
              <c:f>Sheet1!$B$2:$B$3</c:f>
              <c:numCache>
                <c:formatCode>0%</c:formatCode>
                <c:ptCount val="2"/>
                <c:pt idx="0">
                  <c:v>0.69</c:v>
                </c:pt>
                <c:pt idx="1">
                  <c:v>0.31000000000000005</c:v>
                </c:pt>
              </c:numCache>
            </c:numRef>
          </c:val>
        </c:ser>
        <c:dLbls>
          <c:showLegendKey val="0"/>
          <c:showVal val="0"/>
          <c:showCatName val="0"/>
          <c:showSerName val="0"/>
          <c:showPercent val="0"/>
          <c:showBubbleSize val="0"/>
          <c:showLeaderLines val="1"/>
        </c:dLbls>
        <c:firstSliceAng val="0"/>
        <c:holeSize val="64"/>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Have</a:t>
            </a:r>
            <a:r>
              <a:rPr lang="en-US" baseline="0" dirty="0" smtClean="0"/>
              <a:t> b</a:t>
            </a:r>
            <a:r>
              <a:rPr lang="en-US" dirty="0" smtClean="0"/>
              <a:t>een</a:t>
            </a:r>
            <a:r>
              <a:rPr lang="en-US" baseline="0" dirty="0" smtClean="0"/>
              <a:t> in an open relationship</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dPt>
            <c:idx val="0"/>
            <c:bubble3D val="0"/>
            <c:spPr>
              <a:solidFill>
                <a:schemeClr val="accent2"/>
              </a:solidFill>
              <a:ln w="19050">
                <a:solidFill>
                  <a:schemeClr val="lt1"/>
                </a:solidFill>
              </a:ln>
              <a:effectLst/>
            </c:spPr>
          </c:dPt>
          <c:dPt>
            <c:idx val="1"/>
            <c:bubble3D val="0"/>
            <c:spPr>
              <a:solidFill>
                <a:schemeClr val="accent3">
                  <a:lumMod val="60000"/>
                  <a:lumOff val="40000"/>
                </a:schemeClr>
              </a:solidFill>
              <a:ln w="19050">
                <a:solidFill>
                  <a:schemeClr val="lt1"/>
                </a:solidFill>
              </a:ln>
              <a:effectLst/>
            </c:spPr>
          </c:dPt>
          <c:cat>
            <c:strRef>
              <c:f>Sheet1!$A$2:$A$3</c:f>
              <c:strCache>
                <c:ptCount val="2"/>
                <c:pt idx="0">
                  <c:v>1st Qtr</c:v>
                </c:pt>
                <c:pt idx="1">
                  <c:v>2nd Qtr</c:v>
                </c:pt>
              </c:strCache>
            </c:strRef>
          </c:cat>
          <c:val>
            <c:numRef>
              <c:f>Sheet1!$B$2:$B$3</c:f>
              <c:numCache>
                <c:formatCode>0%</c:formatCode>
                <c:ptCount val="2"/>
                <c:pt idx="0">
                  <c:v>0.01</c:v>
                </c:pt>
                <c:pt idx="1">
                  <c:v>0.99</c:v>
                </c:pt>
              </c:numCache>
            </c:numRef>
          </c:val>
        </c:ser>
        <c:dLbls>
          <c:showLegendKey val="0"/>
          <c:showVal val="0"/>
          <c:showCatName val="0"/>
          <c:showSerName val="0"/>
          <c:showPercent val="0"/>
          <c:showBubbleSize val="0"/>
          <c:showLeaderLines val="1"/>
        </c:dLbls>
        <c:firstSliceAng val="0"/>
        <c:holeSize val="64"/>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2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Would leave</a:t>
            </a:r>
            <a:r>
              <a:rPr lang="en-US" baseline="0" dirty="0" smtClean="0"/>
              <a:t> a partner who wanted to be “open”</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dPt>
            <c:idx val="0"/>
            <c:bubble3D val="0"/>
            <c:spPr>
              <a:solidFill>
                <a:schemeClr val="accent5">
                  <a:lumMod val="75000"/>
                </a:schemeClr>
              </a:solidFill>
              <a:ln w="19050">
                <a:solidFill>
                  <a:schemeClr val="lt1"/>
                </a:solidFill>
              </a:ln>
              <a:effectLst/>
            </c:spPr>
          </c:dPt>
          <c:dPt>
            <c:idx val="1"/>
            <c:bubble3D val="0"/>
            <c:spPr>
              <a:solidFill>
                <a:schemeClr val="accent3">
                  <a:lumMod val="60000"/>
                  <a:lumOff val="40000"/>
                </a:schemeClr>
              </a:solidFill>
              <a:ln w="19050">
                <a:solidFill>
                  <a:schemeClr val="lt1"/>
                </a:solidFill>
              </a:ln>
              <a:effectLst/>
            </c:spPr>
          </c:dPt>
          <c:cat>
            <c:strRef>
              <c:f>Sheet1!$A$2:$A$3</c:f>
              <c:strCache>
                <c:ptCount val="2"/>
                <c:pt idx="0">
                  <c:v>1st Qtr</c:v>
                </c:pt>
                <c:pt idx="1">
                  <c:v>2nd Qtr</c:v>
                </c:pt>
              </c:strCache>
            </c:strRef>
          </c:cat>
          <c:val>
            <c:numRef>
              <c:f>Sheet1!$B$2:$B$3</c:f>
              <c:numCache>
                <c:formatCode>0%</c:formatCode>
                <c:ptCount val="2"/>
                <c:pt idx="0">
                  <c:v>0.71</c:v>
                </c:pt>
                <c:pt idx="1">
                  <c:v>0.29000000000000004</c:v>
                </c:pt>
              </c:numCache>
            </c:numRef>
          </c:val>
        </c:ser>
        <c:dLbls>
          <c:showLegendKey val="0"/>
          <c:showVal val="0"/>
          <c:showCatName val="0"/>
          <c:showSerName val="0"/>
          <c:showPercent val="0"/>
          <c:showBubbleSize val="0"/>
          <c:showLeaderLines val="1"/>
        </c:dLbls>
        <c:firstSliceAng val="0"/>
        <c:holeSize val="64"/>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2"/>
              </a:solidFill>
              <a:ln w="19050">
                <a:solidFill>
                  <a:schemeClr val="lt1"/>
                </a:solidFill>
              </a:ln>
              <a:effectLst/>
            </c:spPr>
          </c:dPt>
          <c:dPt>
            <c:idx val="1"/>
            <c:bubble3D val="0"/>
            <c:spPr>
              <a:solidFill>
                <a:schemeClr val="accent3">
                  <a:lumMod val="60000"/>
                  <a:lumOff val="40000"/>
                </a:schemeClr>
              </a:solidFill>
              <a:ln w="19050">
                <a:solidFill>
                  <a:schemeClr val="lt1"/>
                </a:solidFill>
              </a:ln>
              <a:effectLst/>
            </c:spPr>
          </c:dPt>
          <c:cat>
            <c:strRef>
              <c:f>Sheet1!$A$2:$A$3</c:f>
              <c:strCache>
                <c:ptCount val="2"/>
                <c:pt idx="0">
                  <c:v>1st Qtr</c:v>
                </c:pt>
                <c:pt idx="1">
                  <c:v>2nd Qtr</c:v>
                </c:pt>
              </c:strCache>
            </c:strRef>
          </c:cat>
          <c:val>
            <c:numRef>
              <c:f>Sheet1!$B$2:$B$3</c:f>
              <c:numCache>
                <c:formatCode>0%</c:formatCode>
                <c:ptCount val="2"/>
                <c:pt idx="0">
                  <c:v>0.15</c:v>
                </c:pt>
                <c:pt idx="1">
                  <c:v>0.85</c:v>
                </c:pt>
              </c:numCache>
            </c:numRef>
          </c:val>
        </c:ser>
        <c:dLbls>
          <c:showLegendKey val="0"/>
          <c:showVal val="0"/>
          <c:showCatName val="0"/>
          <c:showSerName val="0"/>
          <c:showPercent val="0"/>
          <c:showBubbleSize val="0"/>
          <c:showLeaderLines val="1"/>
        </c:dLbls>
        <c:firstSliceAng val="0"/>
        <c:holeSize val="64"/>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Men</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dPt>
            <c:idx val="0"/>
            <c:bubble3D val="0"/>
            <c:spPr>
              <a:solidFill>
                <a:schemeClr val="accent6"/>
              </a:solidFill>
              <a:ln w="19050">
                <a:solidFill>
                  <a:schemeClr val="lt1"/>
                </a:solidFill>
              </a:ln>
              <a:effectLst/>
            </c:spPr>
          </c:dPt>
          <c:dPt>
            <c:idx val="1"/>
            <c:bubble3D val="0"/>
            <c:spPr>
              <a:solidFill>
                <a:schemeClr val="accent3">
                  <a:lumMod val="60000"/>
                  <a:lumOff val="40000"/>
                </a:schemeClr>
              </a:solidFill>
              <a:ln w="19050">
                <a:solidFill>
                  <a:schemeClr val="lt1"/>
                </a:solidFill>
              </a:ln>
              <a:effectLst/>
            </c:spPr>
          </c:dPt>
          <c:cat>
            <c:strRef>
              <c:f>Sheet1!$A$2:$A$3</c:f>
              <c:strCache>
                <c:ptCount val="2"/>
                <c:pt idx="0">
                  <c:v>1st Qtr</c:v>
                </c:pt>
                <c:pt idx="1">
                  <c:v>2nd Qtr</c:v>
                </c:pt>
              </c:strCache>
            </c:strRef>
          </c:cat>
          <c:val>
            <c:numRef>
              <c:f>Sheet1!$B$2:$B$3</c:f>
              <c:numCache>
                <c:formatCode>0%</c:formatCode>
                <c:ptCount val="2"/>
                <c:pt idx="0">
                  <c:v>0.17</c:v>
                </c:pt>
                <c:pt idx="1">
                  <c:v>0.83</c:v>
                </c:pt>
              </c:numCache>
            </c:numRef>
          </c:val>
        </c:ser>
        <c:dLbls>
          <c:showLegendKey val="0"/>
          <c:showVal val="0"/>
          <c:showCatName val="0"/>
          <c:showSerName val="0"/>
          <c:showPercent val="0"/>
          <c:showBubbleSize val="0"/>
          <c:showLeaderLines val="1"/>
        </c:dLbls>
        <c:firstSliceAng val="0"/>
        <c:holeSize val="64"/>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Women</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dPt>
            <c:idx val="0"/>
            <c:bubble3D val="0"/>
            <c:spPr>
              <a:solidFill>
                <a:schemeClr val="accent5">
                  <a:lumMod val="75000"/>
                </a:schemeClr>
              </a:solidFill>
              <a:ln w="19050">
                <a:solidFill>
                  <a:schemeClr val="lt1"/>
                </a:solidFill>
              </a:ln>
              <a:effectLst/>
            </c:spPr>
          </c:dPt>
          <c:dPt>
            <c:idx val="1"/>
            <c:bubble3D val="0"/>
            <c:spPr>
              <a:solidFill>
                <a:schemeClr val="accent3">
                  <a:lumMod val="60000"/>
                  <a:lumOff val="40000"/>
                </a:schemeClr>
              </a:solidFill>
              <a:ln w="19050">
                <a:solidFill>
                  <a:schemeClr val="lt1"/>
                </a:solidFill>
              </a:ln>
              <a:effectLst/>
            </c:spPr>
          </c:dPt>
          <c:cat>
            <c:strRef>
              <c:f>Sheet1!$A$2:$A$3</c:f>
              <c:strCache>
                <c:ptCount val="2"/>
                <c:pt idx="0">
                  <c:v>1st Qtr</c:v>
                </c:pt>
                <c:pt idx="1">
                  <c:v>2nd Qtr</c:v>
                </c:pt>
              </c:strCache>
            </c:strRef>
          </c:cat>
          <c:val>
            <c:numRef>
              <c:f>Sheet1!$B$2:$B$3</c:f>
              <c:numCache>
                <c:formatCode>0%</c:formatCode>
                <c:ptCount val="2"/>
                <c:pt idx="0">
                  <c:v>0.13</c:v>
                </c:pt>
                <c:pt idx="1">
                  <c:v>0.87</c:v>
                </c:pt>
              </c:numCache>
            </c:numRef>
          </c:val>
        </c:ser>
        <c:dLbls>
          <c:showLegendKey val="0"/>
          <c:showVal val="0"/>
          <c:showCatName val="0"/>
          <c:showSerName val="0"/>
          <c:showPercent val="0"/>
          <c:showBubbleSize val="0"/>
          <c:showLeaderLines val="1"/>
        </c:dLbls>
        <c:firstSliceAng val="0"/>
        <c:holeSize val="64"/>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2"/>
              </a:solidFill>
              <a:ln w="19050">
                <a:solidFill>
                  <a:schemeClr val="lt1"/>
                </a:solidFill>
              </a:ln>
              <a:effectLst/>
            </c:spPr>
          </c:dPt>
          <c:dPt>
            <c:idx val="1"/>
            <c:bubble3D val="0"/>
            <c:spPr>
              <a:solidFill>
                <a:schemeClr val="accent3">
                  <a:lumMod val="60000"/>
                  <a:lumOff val="40000"/>
                </a:schemeClr>
              </a:solidFill>
              <a:ln w="19050">
                <a:solidFill>
                  <a:schemeClr val="lt1"/>
                </a:solidFill>
              </a:ln>
              <a:effectLst/>
            </c:spPr>
          </c:dPt>
          <c:cat>
            <c:strRef>
              <c:f>Sheet1!$A$2:$A$3</c:f>
              <c:strCache>
                <c:ptCount val="2"/>
                <c:pt idx="0">
                  <c:v>1st Qtr</c:v>
                </c:pt>
                <c:pt idx="1">
                  <c:v>2nd Qtr</c:v>
                </c:pt>
              </c:strCache>
            </c:strRef>
          </c:cat>
          <c:val>
            <c:numRef>
              <c:f>Sheet1!$B$2:$B$3</c:f>
              <c:numCache>
                <c:formatCode>0%</c:formatCode>
                <c:ptCount val="2"/>
                <c:pt idx="0">
                  <c:v>0.19</c:v>
                </c:pt>
                <c:pt idx="1">
                  <c:v>0.81</c:v>
                </c:pt>
              </c:numCache>
            </c:numRef>
          </c:val>
        </c:ser>
        <c:dLbls>
          <c:showLegendKey val="0"/>
          <c:showVal val="0"/>
          <c:showCatName val="0"/>
          <c:showSerName val="0"/>
          <c:showPercent val="0"/>
          <c:showBubbleSize val="0"/>
          <c:showLeaderLines val="1"/>
        </c:dLbls>
        <c:firstSliceAng val="0"/>
        <c:holeSize val="64"/>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Men</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dPt>
            <c:idx val="0"/>
            <c:bubble3D val="0"/>
            <c:spPr>
              <a:solidFill>
                <a:schemeClr val="accent6"/>
              </a:solidFill>
              <a:ln w="19050">
                <a:solidFill>
                  <a:schemeClr val="lt1"/>
                </a:solidFill>
              </a:ln>
              <a:effectLst/>
            </c:spPr>
          </c:dPt>
          <c:dPt>
            <c:idx val="1"/>
            <c:bubble3D val="0"/>
            <c:spPr>
              <a:solidFill>
                <a:schemeClr val="accent3">
                  <a:lumMod val="60000"/>
                  <a:lumOff val="40000"/>
                </a:schemeClr>
              </a:solidFill>
              <a:ln w="19050">
                <a:solidFill>
                  <a:schemeClr val="lt1"/>
                </a:solidFill>
              </a:ln>
              <a:effectLst/>
            </c:spPr>
          </c:dPt>
          <c:cat>
            <c:strRef>
              <c:f>Sheet1!$A$2:$A$3</c:f>
              <c:strCache>
                <c:ptCount val="2"/>
                <c:pt idx="0">
                  <c:v>1st Qtr</c:v>
                </c:pt>
                <c:pt idx="1">
                  <c:v>2nd Qtr</c:v>
                </c:pt>
              </c:strCache>
            </c:strRef>
          </c:cat>
          <c:val>
            <c:numRef>
              <c:f>Sheet1!$B$2:$B$3</c:f>
              <c:numCache>
                <c:formatCode>0%</c:formatCode>
                <c:ptCount val="2"/>
                <c:pt idx="0">
                  <c:v>0.19</c:v>
                </c:pt>
                <c:pt idx="1">
                  <c:v>0.81</c:v>
                </c:pt>
              </c:numCache>
            </c:numRef>
          </c:val>
        </c:ser>
        <c:dLbls>
          <c:showLegendKey val="0"/>
          <c:showVal val="0"/>
          <c:showCatName val="0"/>
          <c:showSerName val="0"/>
          <c:showPercent val="0"/>
          <c:showBubbleSize val="0"/>
          <c:showLeaderLines val="1"/>
        </c:dLbls>
        <c:firstSliceAng val="0"/>
        <c:holeSize val="64"/>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Women</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dPt>
            <c:idx val="0"/>
            <c:bubble3D val="0"/>
            <c:spPr>
              <a:solidFill>
                <a:schemeClr val="accent5">
                  <a:lumMod val="75000"/>
                </a:schemeClr>
              </a:solidFill>
              <a:ln w="19050">
                <a:solidFill>
                  <a:schemeClr val="lt1"/>
                </a:solidFill>
              </a:ln>
              <a:effectLst/>
            </c:spPr>
          </c:dPt>
          <c:dPt>
            <c:idx val="1"/>
            <c:bubble3D val="0"/>
            <c:spPr>
              <a:solidFill>
                <a:schemeClr val="accent3">
                  <a:lumMod val="60000"/>
                  <a:lumOff val="40000"/>
                </a:schemeClr>
              </a:solidFill>
              <a:ln w="19050">
                <a:solidFill>
                  <a:schemeClr val="lt1"/>
                </a:solidFill>
              </a:ln>
              <a:effectLst/>
            </c:spPr>
          </c:dPt>
          <c:cat>
            <c:strRef>
              <c:f>Sheet1!$A$2:$A$3</c:f>
              <c:strCache>
                <c:ptCount val="2"/>
                <c:pt idx="0">
                  <c:v>1st Qtr</c:v>
                </c:pt>
                <c:pt idx="1">
                  <c:v>2nd Qtr</c:v>
                </c:pt>
              </c:strCache>
            </c:strRef>
          </c:cat>
          <c:val>
            <c:numRef>
              <c:f>Sheet1!$B$2:$B$3</c:f>
              <c:numCache>
                <c:formatCode>0%</c:formatCode>
                <c:ptCount val="2"/>
                <c:pt idx="0">
                  <c:v>0.2</c:v>
                </c:pt>
                <c:pt idx="1">
                  <c:v>0.8</c:v>
                </c:pt>
              </c:numCache>
            </c:numRef>
          </c:val>
        </c:ser>
        <c:dLbls>
          <c:showLegendKey val="0"/>
          <c:showVal val="0"/>
          <c:showCatName val="0"/>
          <c:showSerName val="0"/>
          <c:showPercent val="0"/>
          <c:showBubbleSize val="0"/>
          <c:showLeaderLines val="1"/>
        </c:dLbls>
        <c:firstSliceAng val="0"/>
        <c:holeSize val="64"/>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5"/>
              </a:solidFill>
              <a:ln w="19050">
                <a:solidFill>
                  <a:schemeClr val="lt1"/>
                </a:solidFill>
              </a:ln>
              <a:effectLst/>
            </c:spPr>
          </c:dPt>
          <c:dPt>
            <c:idx val="1"/>
            <c:bubble3D val="0"/>
            <c:spPr>
              <a:solidFill>
                <a:schemeClr val="accent3">
                  <a:lumMod val="60000"/>
                  <a:lumOff val="40000"/>
                </a:schemeClr>
              </a:solidFill>
              <a:ln w="19050">
                <a:solidFill>
                  <a:schemeClr val="lt1"/>
                </a:solidFill>
              </a:ln>
              <a:effectLst/>
            </c:spPr>
          </c:dPt>
          <c:cat>
            <c:strRef>
              <c:f>Sheet1!$A$2:$A$3</c:f>
              <c:strCache>
                <c:ptCount val="2"/>
                <c:pt idx="0">
                  <c:v>1st Qtr</c:v>
                </c:pt>
                <c:pt idx="1">
                  <c:v>2nd Qtr</c:v>
                </c:pt>
              </c:strCache>
            </c:strRef>
          </c:cat>
          <c:val>
            <c:numRef>
              <c:f>Sheet1!$B$2:$B$3</c:f>
              <c:numCache>
                <c:formatCode>0%</c:formatCode>
                <c:ptCount val="2"/>
                <c:pt idx="0">
                  <c:v>0.49</c:v>
                </c:pt>
                <c:pt idx="1">
                  <c:v>0.51</c:v>
                </c:pt>
              </c:numCache>
            </c:numRef>
          </c:val>
        </c:ser>
        <c:dLbls>
          <c:showLegendKey val="0"/>
          <c:showVal val="0"/>
          <c:showCatName val="0"/>
          <c:showSerName val="0"/>
          <c:showPercent val="0"/>
          <c:showBubbleSize val="0"/>
          <c:showLeaderLines val="1"/>
        </c:dLbls>
        <c:firstSliceAng val="0"/>
        <c:holeSize val="64"/>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manualLayout>
          <c:layoutTarget val="inner"/>
          <c:xMode val="edge"/>
          <c:yMode val="edge"/>
          <c:x val="0.42292733718833919"/>
          <c:y val="5.0341953764072016E-2"/>
          <c:w val="0.54513100873624609"/>
          <c:h val="0.86765758201213583"/>
        </c:manualLayout>
      </c:layout>
      <c:barChart>
        <c:barDir val="col"/>
        <c:grouping val="percentStacked"/>
        <c:varyColors val="0"/>
        <c:ser>
          <c:idx val="0"/>
          <c:order val="0"/>
          <c:tx>
            <c:strRef>
              <c:f>Sheet1!$A$2</c:f>
              <c:strCache>
                <c:ptCount val="1"/>
                <c:pt idx="0">
                  <c:v>Not at all satisfied</c:v>
                </c:pt>
              </c:strCache>
            </c:strRef>
          </c:tx>
          <c:spPr>
            <a:solidFill>
              <a:schemeClr val="accent5"/>
            </a:solidFill>
            <a:ln>
              <a:noFill/>
            </a:ln>
            <a:effectLst/>
          </c:spPr>
          <c:invertIfNegative val="0"/>
          <c:dLbls>
            <c:dLbl>
              <c:idx val="0"/>
              <c:layout>
                <c:manualLayout>
                  <c:x val="9.1561487110606979E-2"/>
                  <c:y val="-5.5548897463733567E-3"/>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9.4336077629110324E-2"/>
                  <c:y val="-5.5548897463733567E-3"/>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Men</c:v>
                </c:pt>
                <c:pt idx="1">
                  <c:v>Women</c:v>
                </c:pt>
              </c:strCache>
            </c:strRef>
          </c:cat>
          <c:val>
            <c:numRef>
              <c:f>Sheet1!$B$2:$C$2</c:f>
              <c:numCache>
                <c:formatCode>0%</c:formatCode>
                <c:ptCount val="2"/>
                <c:pt idx="0">
                  <c:v>1.23E-2</c:v>
                </c:pt>
                <c:pt idx="1">
                  <c:v>1.5100000000000001E-2</c:v>
                </c:pt>
              </c:numCache>
            </c:numRef>
          </c:val>
        </c:ser>
        <c:ser>
          <c:idx val="1"/>
          <c:order val="1"/>
          <c:tx>
            <c:strRef>
              <c:f>Sheet1!$A$3</c:f>
              <c:strCache>
                <c:ptCount val="1"/>
                <c:pt idx="0">
                  <c:v>Somewhat dissatisfied</c:v>
                </c:pt>
              </c:strCache>
            </c:strRef>
          </c:tx>
          <c:spPr>
            <a:solidFill>
              <a:schemeClr val="accent5">
                <a:lumMod val="40000"/>
                <a:lumOff val="60000"/>
              </a:schemeClr>
            </a:solidFill>
            <a:ln>
              <a:noFill/>
            </a:ln>
            <a:effectLst/>
          </c:spPr>
          <c:invertIfNegative val="0"/>
          <c:dLbls>
            <c:dLbl>
              <c:idx val="0"/>
              <c:layout>
                <c:manualLayout>
                  <c:x val="-1.025944548908877E-2"/>
                  <c:y val="-5.5548897463733567E-3"/>
                </c:manualLayout>
              </c:layout>
              <c:spPr>
                <a:noFill/>
                <a:ln>
                  <a:noFill/>
                </a:ln>
                <a:effectLst/>
              </c:spPr>
              <c:txPr>
                <a:bodyPr rot="0" spcFirstLastPara="1" vertOverflow="ellipsis" vert="horz" wrap="square" lIns="38100" tIns="19050" rIns="38100" bIns="19050" anchor="ctr" anchorCtr="1">
                  <a:noAutofit/>
                </a:bodyPr>
                <a:lstStyle/>
                <a:p>
                  <a:pPr>
                    <a:defRPr sz="1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9.5720626413198229E-2"/>
                      <c:h val="8.6031464295180715E-2"/>
                    </c:manualLayout>
                  </c15:layout>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Men</c:v>
                </c:pt>
                <c:pt idx="1">
                  <c:v>Women</c:v>
                </c:pt>
              </c:strCache>
            </c:strRef>
          </c:cat>
          <c:val>
            <c:numRef>
              <c:f>Sheet1!$B$3:$C$3</c:f>
              <c:numCache>
                <c:formatCode>0%</c:formatCode>
                <c:ptCount val="2"/>
                <c:pt idx="0">
                  <c:v>4.0300000000000002E-2</c:v>
                </c:pt>
                <c:pt idx="1">
                  <c:v>5.0900000000000001E-2</c:v>
                </c:pt>
              </c:numCache>
            </c:numRef>
          </c:val>
        </c:ser>
        <c:ser>
          <c:idx val="2"/>
          <c:order val="2"/>
          <c:tx>
            <c:strRef>
              <c:f>Sheet1!$A$4</c:f>
              <c:strCache>
                <c:ptCount val="1"/>
                <c:pt idx="0">
                  <c:v>Somewhat satisfied</c:v>
                </c:pt>
              </c:strCache>
            </c:strRef>
          </c:tx>
          <c:spPr>
            <a:solidFill>
              <a:schemeClr val="accent6">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Men</c:v>
                </c:pt>
                <c:pt idx="1">
                  <c:v>Women</c:v>
                </c:pt>
              </c:strCache>
            </c:strRef>
          </c:cat>
          <c:val>
            <c:numRef>
              <c:f>Sheet1!$B$4:$C$4</c:f>
              <c:numCache>
                <c:formatCode>0%</c:formatCode>
                <c:ptCount val="2"/>
                <c:pt idx="0">
                  <c:v>0.23350000000000001</c:v>
                </c:pt>
                <c:pt idx="1">
                  <c:v>0.28960000000000002</c:v>
                </c:pt>
              </c:numCache>
            </c:numRef>
          </c:val>
        </c:ser>
        <c:ser>
          <c:idx val="3"/>
          <c:order val="3"/>
          <c:tx>
            <c:strRef>
              <c:f>Sheet1!$A$5</c:f>
              <c:strCache>
                <c:ptCount val="1"/>
                <c:pt idx="0">
                  <c:v>Very satisfied</c:v>
                </c:pt>
              </c:strCache>
            </c:strRef>
          </c:tx>
          <c:spPr>
            <a:solidFill>
              <a:schemeClr val="accent6">
                <a:lumMod val="75000"/>
              </a:schemeClr>
            </a:solidFill>
            <a:ln>
              <a:noFill/>
            </a:ln>
            <a:effectLst/>
          </c:spPr>
          <c:invertIfNegative val="0"/>
          <c:dPt>
            <c:idx val="0"/>
            <c:invertIfNegative val="0"/>
            <c:bubble3D val="0"/>
            <c:spPr>
              <a:solidFill>
                <a:schemeClr val="accent6"/>
              </a:solidFill>
              <a:ln>
                <a:noFill/>
              </a:ln>
              <a:effectLst/>
            </c:spPr>
          </c:dPt>
          <c:dPt>
            <c:idx val="1"/>
            <c:invertIfNegative val="0"/>
            <c:bubble3D val="0"/>
            <c:spPr>
              <a:solidFill>
                <a:schemeClr val="accent6"/>
              </a:solidFill>
              <a:ln>
                <a:noFill/>
              </a:ln>
              <a:effectLst/>
            </c:spPr>
          </c:dPt>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Men</c:v>
                </c:pt>
                <c:pt idx="1">
                  <c:v>Women</c:v>
                </c:pt>
              </c:strCache>
            </c:strRef>
          </c:cat>
          <c:val>
            <c:numRef>
              <c:f>Sheet1!$B$5:$C$5</c:f>
              <c:numCache>
                <c:formatCode>0%</c:formatCode>
                <c:ptCount val="2"/>
                <c:pt idx="0">
                  <c:v>0.71389999999999998</c:v>
                </c:pt>
                <c:pt idx="1">
                  <c:v>0.64439999999999997</c:v>
                </c:pt>
              </c:numCache>
            </c:numRef>
          </c:val>
        </c:ser>
        <c:dLbls>
          <c:showLegendKey val="0"/>
          <c:showVal val="0"/>
          <c:showCatName val="0"/>
          <c:showSerName val="0"/>
          <c:showPercent val="0"/>
          <c:showBubbleSize val="0"/>
        </c:dLbls>
        <c:gapWidth val="150"/>
        <c:overlap val="100"/>
        <c:axId val="308594296"/>
        <c:axId val="308594688"/>
      </c:barChart>
      <c:catAx>
        <c:axId val="308594296"/>
        <c:scaling>
          <c:orientation val="minMax"/>
        </c:scaling>
        <c:delete val="0"/>
        <c:axPos val="b"/>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08594688"/>
        <c:crosses val="autoZero"/>
        <c:auto val="1"/>
        <c:lblAlgn val="ctr"/>
        <c:lblOffset val="100"/>
        <c:noMultiLvlLbl val="0"/>
      </c:catAx>
      <c:valAx>
        <c:axId val="308594688"/>
        <c:scaling>
          <c:orientation val="minMax"/>
        </c:scaling>
        <c:delete val="1"/>
        <c:axPos val="l"/>
        <c:numFmt formatCode="0%" sourceLinked="1"/>
        <c:majorTickMark val="none"/>
        <c:minorTickMark val="none"/>
        <c:tickLblPos val="nextTo"/>
        <c:crossAx val="308594296"/>
        <c:crosses val="autoZero"/>
        <c:crossBetween val="between"/>
      </c:valAx>
      <c:spPr>
        <a:noFill/>
        <a:ln>
          <a:noFill/>
        </a:ln>
        <a:effectLst/>
      </c:spPr>
    </c:plotArea>
    <c:legend>
      <c:legendPos val="l"/>
      <c:layout>
        <c:manualLayout>
          <c:xMode val="edge"/>
          <c:yMode val="edge"/>
          <c:x val="3.2460524349544224E-2"/>
          <c:y val="0.44745467953534879"/>
          <c:w val="0.42106730007747095"/>
          <c:h val="0.37627204788227475"/>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2"/>
              </a:solidFill>
              <a:ln w="19050">
                <a:solidFill>
                  <a:schemeClr val="lt1"/>
                </a:solidFill>
              </a:ln>
              <a:effectLst/>
            </c:spPr>
          </c:dPt>
          <c:dPt>
            <c:idx val="1"/>
            <c:bubble3D val="0"/>
            <c:spPr>
              <a:solidFill>
                <a:schemeClr val="accent3">
                  <a:lumMod val="60000"/>
                  <a:lumOff val="40000"/>
                </a:schemeClr>
              </a:solidFill>
              <a:ln w="19050">
                <a:solidFill>
                  <a:schemeClr val="lt1"/>
                </a:solidFill>
              </a:ln>
              <a:effectLst/>
            </c:spPr>
          </c:dPt>
          <c:cat>
            <c:strRef>
              <c:f>Sheet1!$A$2:$A$3</c:f>
              <c:strCache>
                <c:ptCount val="2"/>
                <c:pt idx="0">
                  <c:v>1st Qtr</c:v>
                </c:pt>
                <c:pt idx="1">
                  <c:v>2nd Qtr</c:v>
                </c:pt>
              </c:strCache>
            </c:strRef>
          </c:cat>
          <c:val>
            <c:numRef>
              <c:f>Sheet1!$B$2:$B$3</c:f>
              <c:numCache>
                <c:formatCode>0%</c:formatCode>
                <c:ptCount val="2"/>
                <c:pt idx="0">
                  <c:v>0.14000000000000001</c:v>
                </c:pt>
                <c:pt idx="1">
                  <c:v>0.86</c:v>
                </c:pt>
              </c:numCache>
            </c:numRef>
          </c:val>
        </c:ser>
        <c:dLbls>
          <c:showLegendKey val="0"/>
          <c:showVal val="0"/>
          <c:showCatName val="0"/>
          <c:showSerName val="0"/>
          <c:showPercent val="0"/>
          <c:showBubbleSize val="0"/>
          <c:showLeaderLines val="1"/>
        </c:dLbls>
        <c:firstSliceAng val="0"/>
        <c:holeSize val="64"/>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2"/>
              </a:solidFill>
              <a:ln w="19050">
                <a:solidFill>
                  <a:schemeClr val="lt1"/>
                </a:solidFill>
              </a:ln>
              <a:effectLst/>
            </c:spPr>
          </c:dPt>
          <c:dPt>
            <c:idx val="1"/>
            <c:bubble3D val="0"/>
            <c:spPr>
              <a:solidFill>
                <a:schemeClr val="accent3">
                  <a:lumMod val="60000"/>
                  <a:lumOff val="40000"/>
                </a:schemeClr>
              </a:solidFill>
              <a:ln w="19050">
                <a:solidFill>
                  <a:schemeClr val="lt1"/>
                </a:solidFill>
              </a:ln>
              <a:effectLst/>
            </c:spPr>
          </c:dPt>
          <c:cat>
            <c:strRef>
              <c:f>Sheet1!$A$2:$A$3</c:f>
              <c:strCache>
                <c:ptCount val="2"/>
                <c:pt idx="0">
                  <c:v>1st Qtr</c:v>
                </c:pt>
                <c:pt idx="1">
                  <c:v>2nd Qtr</c:v>
                </c:pt>
              </c:strCache>
            </c:strRef>
          </c:cat>
          <c:val>
            <c:numRef>
              <c:f>Sheet1!$B$2:$B$3</c:f>
              <c:numCache>
                <c:formatCode>0%</c:formatCode>
                <c:ptCount val="2"/>
                <c:pt idx="0">
                  <c:v>0.52</c:v>
                </c:pt>
                <c:pt idx="1">
                  <c:v>0.48</c:v>
                </c:pt>
              </c:numCache>
            </c:numRef>
          </c:val>
        </c:ser>
        <c:dLbls>
          <c:showLegendKey val="0"/>
          <c:showVal val="0"/>
          <c:showCatName val="0"/>
          <c:showSerName val="0"/>
          <c:showPercent val="0"/>
          <c:showBubbleSize val="0"/>
          <c:showLeaderLines val="1"/>
        </c:dLbls>
        <c:firstSliceAng val="0"/>
        <c:holeSize val="64"/>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Men</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dPt>
            <c:idx val="0"/>
            <c:bubble3D val="0"/>
            <c:spPr>
              <a:solidFill>
                <a:schemeClr val="accent6"/>
              </a:solidFill>
              <a:ln w="19050">
                <a:solidFill>
                  <a:schemeClr val="lt1"/>
                </a:solidFill>
              </a:ln>
              <a:effectLst/>
            </c:spPr>
          </c:dPt>
          <c:dPt>
            <c:idx val="1"/>
            <c:bubble3D val="0"/>
            <c:spPr>
              <a:solidFill>
                <a:schemeClr val="accent3">
                  <a:lumMod val="60000"/>
                  <a:lumOff val="40000"/>
                </a:schemeClr>
              </a:solidFill>
              <a:ln w="19050">
                <a:solidFill>
                  <a:schemeClr val="lt1"/>
                </a:solidFill>
              </a:ln>
              <a:effectLst/>
            </c:spPr>
          </c:dPt>
          <c:cat>
            <c:strRef>
              <c:f>Sheet1!$A$2:$A$3</c:f>
              <c:strCache>
                <c:ptCount val="2"/>
                <c:pt idx="0">
                  <c:v>1st Qtr</c:v>
                </c:pt>
                <c:pt idx="1">
                  <c:v>2nd Qtr</c:v>
                </c:pt>
              </c:strCache>
            </c:strRef>
          </c:cat>
          <c:val>
            <c:numRef>
              <c:f>Sheet1!$B$2:$B$3</c:f>
              <c:numCache>
                <c:formatCode>0%</c:formatCode>
                <c:ptCount val="2"/>
                <c:pt idx="0">
                  <c:v>0.53</c:v>
                </c:pt>
                <c:pt idx="1">
                  <c:v>0.47</c:v>
                </c:pt>
              </c:numCache>
            </c:numRef>
          </c:val>
        </c:ser>
        <c:dLbls>
          <c:showLegendKey val="0"/>
          <c:showVal val="0"/>
          <c:showCatName val="0"/>
          <c:showSerName val="0"/>
          <c:showPercent val="0"/>
          <c:showBubbleSize val="0"/>
          <c:showLeaderLines val="1"/>
        </c:dLbls>
        <c:firstSliceAng val="0"/>
        <c:holeSize val="64"/>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Women</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dPt>
            <c:idx val="0"/>
            <c:bubble3D val="0"/>
            <c:spPr>
              <a:solidFill>
                <a:schemeClr val="accent5">
                  <a:lumMod val="75000"/>
                </a:schemeClr>
              </a:solidFill>
              <a:ln w="19050">
                <a:solidFill>
                  <a:schemeClr val="lt1"/>
                </a:solidFill>
              </a:ln>
              <a:effectLst/>
            </c:spPr>
          </c:dPt>
          <c:dPt>
            <c:idx val="1"/>
            <c:bubble3D val="0"/>
            <c:spPr>
              <a:solidFill>
                <a:schemeClr val="accent3">
                  <a:lumMod val="60000"/>
                  <a:lumOff val="40000"/>
                </a:schemeClr>
              </a:solidFill>
              <a:ln w="19050">
                <a:solidFill>
                  <a:schemeClr val="lt1"/>
                </a:solidFill>
              </a:ln>
              <a:effectLst/>
            </c:spPr>
          </c:dPt>
          <c:cat>
            <c:strRef>
              <c:f>Sheet1!$A$2:$A$3</c:f>
              <c:strCache>
                <c:ptCount val="2"/>
                <c:pt idx="0">
                  <c:v>1st Qtr</c:v>
                </c:pt>
                <c:pt idx="1">
                  <c:v>2nd Qtr</c:v>
                </c:pt>
              </c:strCache>
            </c:strRef>
          </c:cat>
          <c:val>
            <c:numRef>
              <c:f>Sheet1!$B$2:$B$3</c:f>
              <c:numCache>
                <c:formatCode>0%</c:formatCode>
                <c:ptCount val="2"/>
                <c:pt idx="0">
                  <c:v>0.51</c:v>
                </c:pt>
                <c:pt idx="1">
                  <c:v>0.49</c:v>
                </c:pt>
              </c:numCache>
            </c:numRef>
          </c:val>
        </c:ser>
        <c:dLbls>
          <c:showLegendKey val="0"/>
          <c:showVal val="0"/>
          <c:showCatName val="0"/>
          <c:showSerName val="0"/>
          <c:showPercent val="0"/>
          <c:showBubbleSize val="0"/>
          <c:showLeaderLines val="1"/>
        </c:dLbls>
        <c:firstSliceAng val="0"/>
        <c:holeSize val="64"/>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2"/>
              </a:solidFill>
              <a:ln w="19050">
                <a:solidFill>
                  <a:schemeClr val="lt1"/>
                </a:solidFill>
              </a:ln>
              <a:effectLst/>
            </c:spPr>
          </c:dPt>
          <c:dPt>
            <c:idx val="1"/>
            <c:bubble3D val="0"/>
            <c:spPr>
              <a:solidFill>
                <a:schemeClr val="accent3">
                  <a:lumMod val="60000"/>
                  <a:lumOff val="40000"/>
                </a:schemeClr>
              </a:solidFill>
              <a:ln w="19050">
                <a:solidFill>
                  <a:schemeClr val="lt1"/>
                </a:solidFill>
              </a:ln>
              <a:effectLst/>
            </c:spPr>
          </c:dPt>
          <c:cat>
            <c:strRef>
              <c:f>Sheet1!$A$2:$A$3</c:f>
              <c:strCache>
                <c:ptCount val="2"/>
                <c:pt idx="0">
                  <c:v>1st Qtr</c:v>
                </c:pt>
                <c:pt idx="1">
                  <c:v>2nd Qtr</c:v>
                </c:pt>
              </c:strCache>
            </c:strRef>
          </c:cat>
          <c:val>
            <c:numRef>
              <c:f>Sheet1!$B$2:$B$3</c:f>
              <c:numCache>
                <c:formatCode>0%</c:formatCode>
                <c:ptCount val="2"/>
                <c:pt idx="0">
                  <c:v>0.28000000000000003</c:v>
                </c:pt>
                <c:pt idx="1">
                  <c:v>0.72</c:v>
                </c:pt>
              </c:numCache>
            </c:numRef>
          </c:val>
        </c:ser>
        <c:dLbls>
          <c:showLegendKey val="0"/>
          <c:showVal val="0"/>
          <c:showCatName val="0"/>
          <c:showSerName val="0"/>
          <c:showPercent val="0"/>
          <c:showBubbleSize val="0"/>
          <c:showLeaderLines val="1"/>
        </c:dLbls>
        <c:firstSliceAng val="0"/>
        <c:holeSize val="64"/>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Men</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dPt>
            <c:idx val="0"/>
            <c:bubble3D val="0"/>
            <c:spPr>
              <a:solidFill>
                <a:schemeClr val="accent6"/>
              </a:solidFill>
              <a:ln w="19050">
                <a:solidFill>
                  <a:schemeClr val="lt1"/>
                </a:solidFill>
              </a:ln>
              <a:effectLst/>
            </c:spPr>
          </c:dPt>
          <c:dPt>
            <c:idx val="1"/>
            <c:bubble3D val="0"/>
            <c:spPr>
              <a:solidFill>
                <a:schemeClr val="accent3">
                  <a:lumMod val="60000"/>
                  <a:lumOff val="40000"/>
                </a:schemeClr>
              </a:solidFill>
              <a:ln w="19050">
                <a:solidFill>
                  <a:schemeClr val="lt1"/>
                </a:solidFill>
              </a:ln>
              <a:effectLst/>
            </c:spPr>
          </c:dPt>
          <c:cat>
            <c:strRef>
              <c:f>Sheet1!$A$2:$A$3</c:f>
              <c:strCache>
                <c:ptCount val="2"/>
                <c:pt idx="0">
                  <c:v>1st Qtr</c:v>
                </c:pt>
                <c:pt idx="1">
                  <c:v>2nd Qtr</c:v>
                </c:pt>
              </c:strCache>
            </c:strRef>
          </c:cat>
          <c:val>
            <c:numRef>
              <c:f>Sheet1!$B$2:$B$3</c:f>
              <c:numCache>
                <c:formatCode>0%</c:formatCode>
                <c:ptCount val="2"/>
                <c:pt idx="0">
                  <c:v>0.28000000000000003</c:v>
                </c:pt>
                <c:pt idx="1">
                  <c:v>0.72</c:v>
                </c:pt>
              </c:numCache>
            </c:numRef>
          </c:val>
        </c:ser>
        <c:dLbls>
          <c:showLegendKey val="0"/>
          <c:showVal val="0"/>
          <c:showCatName val="0"/>
          <c:showSerName val="0"/>
          <c:showPercent val="0"/>
          <c:showBubbleSize val="0"/>
          <c:showLeaderLines val="1"/>
        </c:dLbls>
        <c:firstSliceAng val="0"/>
        <c:holeSize val="64"/>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Women</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dPt>
            <c:idx val="0"/>
            <c:bubble3D val="0"/>
            <c:spPr>
              <a:solidFill>
                <a:schemeClr val="accent5">
                  <a:lumMod val="75000"/>
                </a:schemeClr>
              </a:solidFill>
              <a:ln w="19050">
                <a:solidFill>
                  <a:schemeClr val="lt1"/>
                </a:solidFill>
              </a:ln>
              <a:effectLst/>
            </c:spPr>
          </c:dPt>
          <c:dPt>
            <c:idx val="1"/>
            <c:bubble3D val="0"/>
            <c:spPr>
              <a:solidFill>
                <a:schemeClr val="accent3">
                  <a:lumMod val="60000"/>
                  <a:lumOff val="40000"/>
                </a:schemeClr>
              </a:solidFill>
              <a:ln w="19050">
                <a:solidFill>
                  <a:schemeClr val="lt1"/>
                </a:solidFill>
              </a:ln>
              <a:effectLst/>
            </c:spPr>
          </c:dPt>
          <c:cat>
            <c:strRef>
              <c:f>Sheet1!$A$2:$A$3</c:f>
              <c:strCache>
                <c:ptCount val="2"/>
                <c:pt idx="0">
                  <c:v>1st Qtr</c:v>
                </c:pt>
                <c:pt idx="1">
                  <c:v>2nd Qtr</c:v>
                </c:pt>
              </c:strCache>
            </c:strRef>
          </c:cat>
          <c:val>
            <c:numRef>
              <c:f>Sheet1!$B$2:$B$3</c:f>
              <c:numCache>
                <c:formatCode>0%</c:formatCode>
                <c:ptCount val="2"/>
                <c:pt idx="0">
                  <c:v>0.28999999999999998</c:v>
                </c:pt>
                <c:pt idx="1">
                  <c:v>0.71</c:v>
                </c:pt>
              </c:numCache>
            </c:numRef>
          </c:val>
        </c:ser>
        <c:dLbls>
          <c:showLegendKey val="0"/>
          <c:showVal val="0"/>
          <c:showCatName val="0"/>
          <c:showSerName val="0"/>
          <c:showPercent val="0"/>
          <c:showBubbleSize val="0"/>
          <c:showLeaderLines val="1"/>
        </c:dLbls>
        <c:firstSliceAng val="0"/>
        <c:holeSize val="64"/>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2"/>
              </a:solidFill>
              <a:ln w="19050">
                <a:solidFill>
                  <a:schemeClr val="lt1"/>
                </a:solidFill>
              </a:ln>
              <a:effectLst/>
            </c:spPr>
          </c:dPt>
          <c:dPt>
            <c:idx val="1"/>
            <c:bubble3D val="0"/>
            <c:spPr>
              <a:solidFill>
                <a:schemeClr val="accent3">
                  <a:lumMod val="60000"/>
                  <a:lumOff val="40000"/>
                </a:schemeClr>
              </a:solidFill>
              <a:ln w="19050">
                <a:solidFill>
                  <a:schemeClr val="lt1"/>
                </a:solidFill>
              </a:ln>
              <a:effectLst/>
            </c:spPr>
          </c:dPt>
          <c:cat>
            <c:strRef>
              <c:f>Sheet1!$A$2:$A$3</c:f>
              <c:strCache>
                <c:ptCount val="2"/>
                <c:pt idx="0">
                  <c:v>1st Qtr</c:v>
                </c:pt>
                <c:pt idx="1">
                  <c:v>2nd Qtr</c:v>
                </c:pt>
              </c:strCache>
            </c:strRef>
          </c:cat>
          <c:val>
            <c:numRef>
              <c:f>Sheet1!$B$2:$B$3</c:f>
              <c:numCache>
                <c:formatCode>0%</c:formatCode>
                <c:ptCount val="2"/>
                <c:pt idx="0">
                  <c:v>0.18</c:v>
                </c:pt>
                <c:pt idx="1">
                  <c:v>0.82000000000000006</c:v>
                </c:pt>
              </c:numCache>
            </c:numRef>
          </c:val>
        </c:ser>
        <c:dLbls>
          <c:showLegendKey val="0"/>
          <c:showVal val="0"/>
          <c:showCatName val="0"/>
          <c:showSerName val="0"/>
          <c:showPercent val="0"/>
          <c:showBubbleSize val="0"/>
          <c:showLeaderLines val="1"/>
        </c:dLbls>
        <c:firstSliceAng val="0"/>
        <c:holeSize val="64"/>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Men</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dPt>
            <c:idx val="0"/>
            <c:bubble3D val="0"/>
            <c:spPr>
              <a:solidFill>
                <a:schemeClr val="accent6"/>
              </a:solidFill>
              <a:ln w="19050">
                <a:solidFill>
                  <a:schemeClr val="lt1"/>
                </a:solidFill>
              </a:ln>
              <a:effectLst/>
            </c:spPr>
          </c:dPt>
          <c:dPt>
            <c:idx val="1"/>
            <c:bubble3D val="0"/>
            <c:spPr>
              <a:solidFill>
                <a:schemeClr val="accent3">
                  <a:lumMod val="60000"/>
                  <a:lumOff val="40000"/>
                </a:schemeClr>
              </a:solidFill>
              <a:ln w="19050">
                <a:solidFill>
                  <a:schemeClr val="lt1"/>
                </a:solidFill>
              </a:ln>
              <a:effectLst/>
            </c:spPr>
          </c:dPt>
          <c:cat>
            <c:strRef>
              <c:f>Sheet1!$A$2:$A$3</c:f>
              <c:strCache>
                <c:ptCount val="2"/>
                <c:pt idx="0">
                  <c:v>1st Qtr</c:v>
                </c:pt>
                <c:pt idx="1">
                  <c:v>2nd Qtr</c:v>
                </c:pt>
              </c:strCache>
            </c:strRef>
          </c:cat>
          <c:val>
            <c:numRef>
              <c:f>Sheet1!$B$2:$B$3</c:f>
              <c:numCache>
                <c:formatCode>0%</c:formatCode>
                <c:ptCount val="2"/>
                <c:pt idx="0">
                  <c:v>0.23</c:v>
                </c:pt>
                <c:pt idx="1">
                  <c:v>0.77</c:v>
                </c:pt>
              </c:numCache>
            </c:numRef>
          </c:val>
        </c:ser>
        <c:dLbls>
          <c:showLegendKey val="0"/>
          <c:showVal val="0"/>
          <c:showCatName val="0"/>
          <c:showSerName val="0"/>
          <c:showPercent val="0"/>
          <c:showBubbleSize val="0"/>
          <c:showLeaderLines val="1"/>
        </c:dLbls>
        <c:firstSliceAng val="0"/>
        <c:holeSize val="64"/>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Women</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dPt>
            <c:idx val="0"/>
            <c:bubble3D val="0"/>
            <c:spPr>
              <a:solidFill>
                <a:schemeClr val="accent5">
                  <a:lumMod val="75000"/>
                </a:schemeClr>
              </a:solidFill>
              <a:ln w="19050">
                <a:solidFill>
                  <a:schemeClr val="lt1"/>
                </a:solidFill>
              </a:ln>
              <a:effectLst/>
            </c:spPr>
          </c:dPt>
          <c:dPt>
            <c:idx val="1"/>
            <c:bubble3D val="0"/>
            <c:spPr>
              <a:solidFill>
                <a:schemeClr val="accent3">
                  <a:lumMod val="60000"/>
                  <a:lumOff val="40000"/>
                </a:schemeClr>
              </a:solidFill>
              <a:ln w="19050">
                <a:solidFill>
                  <a:schemeClr val="lt1"/>
                </a:solidFill>
              </a:ln>
              <a:effectLst/>
            </c:spPr>
          </c:dPt>
          <c:cat>
            <c:strRef>
              <c:f>Sheet1!$A$2:$A$3</c:f>
              <c:strCache>
                <c:ptCount val="2"/>
                <c:pt idx="0">
                  <c:v>1st Qtr</c:v>
                </c:pt>
                <c:pt idx="1">
                  <c:v>2nd Qtr</c:v>
                </c:pt>
              </c:strCache>
            </c:strRef>
          </c:cat>
          <c:val>
            <c:numRef>
              <c:f>Sheet1!$B$2:$B$3</c:f>
              <c:numCache>
                <c:formatCode>0%</c:formatCode>
                <c:ptCount val="2"/>
                <c:pt idx="0">
                  <c:v>0.14000000000000001</c:v>
                </c:pt>
                <c:pt idx="1">
                  <c:v>0.86</c:v>
                </c:pt>
              </c:numCache>
            </c:numRef>
          </c:val>
        </c:ser>
        <c:dLbls>
          <c:showLegendKey val="0"/>
          <c:showVal val="0"/>
          <c:showCatName val="0"/>
          <c:showSerName val="0"/>
          <c:showPercent val="0"/>
          <c:showBubbleSize val="0"/>
          <c:showLeaderLines val="1"/>
        </c:dLbls>
        <c:firstSliceAng val="0"/>
        <c:holeSize val="64"/>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manualLayout>
          <c:layoutTarget val="inner"/>
          <c:xMode val="edge"/>
          <c:yMode val="edge"/>
          <c:x val="0.34425361948051231"/>
          <c:y val="4.4787064017698663E-2"/>
          <c:w val="0.56760927115160875"/>
          <c:h val="0.86765758201213583"/>
        </c:manualLayout>
      </c:layout>
      <c:barChart>
        <c:barDir val="col"/>
        <c:grouping val="percentStacked"/>
        <c:varyColors val="0"/>
        <c:ser>
          <c:idx val="0"/>
          <c:order val="0"/>
          <c:tx>
            <c:strRef>
              <c:f>Sheet1!$A$2</c:f>
              <c:strCache>
                <c:ptCount val="1"/>
                <c:pt idx="0">
                  <c:v>Not at all satisfied</c:v>
                </c:pt>
              </c:strCache>
            </c:strRef>
          </c:tx>
          <c:spPr>
            <a:solidFill>
              <a:schemeClr val="accent5"/>
            </a:solidFill>
            <a:ln>
              <a:noFill/>
            </a:ln>
            <a:effectLst/>
          </c:spPr>
          <c:invertIfNegative val="0"/>
          <c:dLbls>
            <c:dLbl>
              <c:idx val="0"/>
              <c:layout>
                <c:manualLayout>
                  <c:x val="9.1561487110606979E-2"/>
                  <c:y val="-5.5548897463733567E-3"/>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9.4336077629110324E-2"/>
                  <c:y val="-5.5548897463733567E-3"/>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6.2939022246891074E-2"/>
                  <c:y val="-1.1109779492746816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18-34 yrs</c:v>
                </c:pt>
                <c:pt idx="1">
                  <c:v>35-54 yrs</c:v>
                </c:pt>
                <c:pt idx="2">
                  <c:v>55+ yrs</c:v>
                </c:pt>
              </c:strCache>
            </c:strRef>
          </c:cat>
          <c:val>
            <c:numRef>
              <c:f>Sheet1!$B$2:$D$2</c:f>
              <c:numCache>
                <c:formatCode>0%</c:formatCode>
                <c:ptCount val="3"/>
                <c:pt idx="0">
                  <c:v>7.1999999999999998E-3</c:v>
                </c:pt>
                <c:pt idx="1">
                  <c:v>1.5800000000000002E-2</c:v>
                </c:pt>
                <c:pt idx="2">
                  <c:v>1.67E-2</c:v>
                </c:pt>
              </c:numCache>
            </c:numRef>
          </c:val>
        </c:ser>
        <c:ser>
          <c:idx val="1"/>
          <c:order val="1"/>
          <c:tx>
            <c:strRef>
              <c:f>Sheet1!$A$3</c:f>
              <c:strCache>
                <c:ptCount val="1"/>
                <c:pt idx="0">
                  <c:v>Somewhat dissatisfied</c:v>
                </c:pt>
              </c:strCache>
            </c:strRef>
          </c:tx>
          <c:spPr>
            <a:solidFill>
              <a:schemeClr val="accent5">
                <a:lumMod val="40000"/>
                <a:lumOff val="60000"/>
              </a:schemeClr>
            </a:solidFill>
            <a:ln>
              <a:noFill/>
            </a:ln>
            <a:effectLst/>
          </c:spPr>
          <c:invertIfNegative val="0"/>
          <c:dLbls>
            <c:dLbl>
              <c:idx val="0"/>
              <c:layout>
                <c:manualLayout>
                  <c:x val="-1.025944548908877E-2"/>
                  <c:y val="-5.5548897463733567E-3"/>
                </c:manualLayout>
              </c:layout>
              <c:spPr>
                <a:noFill/>
                <a:ln>
                  <a:noFill/>
                </a:ln>
                <a:effectLst/>
              </c:spPr>
              <c:txPr>
                <a:bodyPr rot="0" spcFirstLastPara="1" vertOverflow="ellipsis" vert="horz" wrap="square" lIns="38100" tIns="19050" rIns="38100" bIns="19050" anchor="ctr" anchorCtr="1">
                  <a:noAutofit/>
                </a:bodyPr>
                <a:lstStyle/>
                <a:p>
                  <a:pPr>
                    <a:defRPr sz="1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9.5720626413198229E-2"/>
                      <c:h val="8.6031464295180715E-2"/>
                    </c:manualLayout>
                  </c15:layout>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18-34 yrs</c:v>
                </c:pt>
                <c:pt idx="1">
                  <c:v>35-54 yrs</c:v>
                </c:pt>
                <c:pt idx="2">
                  <c:v>55+ yrs</c:v>
                </c:pt>
              </c:strCache>
            </c:strRef>
          </c:cat>
          <c:val>
            <c:numRef>
              <c:f>Sheet1!$B$3:$D$3</c:f>
              <c:numCache>
                <c:formatCode>0%</c:formatCode>
                <c:ptCount val="3"/>
                <c:pt idx="0">
                  <c:v>4.8300000000000003E-2</c:v>
                </c:pt>
                <c:pt idx="1">
                  <c:v>5.62E-2</c:v>
                </c:pt>
                <c:pt idx="2">
                  <c:v>3.0599999999999999E-2</c:v>
                </c:pt>
              </c:numCache>
            </c:numRef>
          </c:val>
        </c:ser>
        <c:ser>
          <c:idx val="2"/>
          <c:order val="2"/>
          <c:tx>
            <c:strRef>
              <c:f>Sheet1!$A$4</c:f>
              <c:strCache>
                <c:ptCount val="1"/>
                <c:pt idx="0">
                  <c:v>Somewhat satisfied</c:v>
                </c:pt>
              </c:strCache>
            </c:strRef>
          </c:tx>
          <c:spPr>
            <a:solidFill>
              <a:schemeClr val="accent6">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18-34 yrs</c:v>
                </c:pt>
                <c:pt idx="1">
                  <c:v>35-54 yrs</c:v>
                </c:pt>
                <c:pt idx="2">
                  <c:v>55+ yrs</c:v>
                </c:pt>
              </c:strCache>
            </c:strRef>
          </c:cat>
          <c:val>
            <c:numRef>
              <c:f>Sheet1!$B$4:$D$4</c:f>
              <c:numCache>
                <c:formatCode>0%</c:formatCode>
                <c:ptCount val="3"/>
                <c:pt idx="0">
                  <c:v>0.26829999999999998</c:v>
                </c:pt>
                <c:pt idx="1">
                  <c:v>0.30409999999999998</c:v>
                </c:pt>
                <c:pt idx="2">
                  <c:v>0.2054</c:v>
                </c:pt>
              </c:numCache>
            </c:numRef>
          </c:val>
        </c:ser>
        <c:ser>
          <c:idx val="3"/>
          <c:order val="3"/>
          <c:tx>
            <c:strRef>
              <c:f>Sheet1!$A$5</c:f>
              <c:strCache>
                <c:ptCount val="1"/>
                <c:pt idx="0">
                  <c:v>Very satisfied</c:v>
                </c:pt>
              </c:strCache>
            </c:strRef>
          </c:tx>
          <c:spPr>
            <a:solidFill>
              <a:schemeClr val="accent6"/>
            </a:solidFill>
            <a:ln>
              <a:noFill/>
            </a:ln>
            <a:effectLst/>
          </c:spPr>
          <c:invertIfNegative val="0"/>
          <c:dPt>
            <c:idx val="0"/>
            <c:invertIfNegative val="0"/>
            <c:bubble3D val="0"/>
            <c:spPr>
              <a:solidFill>
                <a:schemeClr val="accent6"/>
              </a:solidFill>
              <a:ln>
                <a:noFill/>
              </a:ln>
              <a:effectLst/>
            </c:spPr>
          </c:dPt>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18-34 yrs</c:v>
                </c:pt>
                <c:pt idx="1">
                  <c:v>35-54 yrs</c:v>
                </c:pt>
                <c:pt idx="2">
                  <c:v>55+ yrs</c:v>
                </c:pt>
              </c:strCache>
            </c:strRef>
          </c:cat>
          <c:val>
            <c:numRef>
              <c:f>Sheet1!$B$5:$D$5</c:f>
              <c:numCache>
                <c:formatCode>0%</c:formatCode>
                <c:ptCount val="3"/>
                <c:pt idx="0">
                  <c:v>0.67620000000000002</c:v>
                </c:pt>
                <c:pt idx="1">
                  <c:v>0.624</c:v>
                </c:pt>
                <c:pt idx="2">
                  <c:v>0.74729999999999996</c:v>
                </c:pt>
              </c:numCache>
            </c:numRef>
          </c:val>
        </c:ser>
        <c:dLbls>
          <c:showLegendKey val="0"/>
          <c:showVal val="0"/>
          <c:showCatName val="0"/>
          <c:showSerName val="0"/>
          <c:showPercent val="0"/>
          <c:showBubbleSize val="0"/>
        </c:dLbls>
        <c:gapWidth val="120"/>
        <c:overlap val="100"/>
        <c:axId val="308595472"/>
        <c:axId val="308595864"/>
      </c:barChart>
      <c:catAx>
        <c:axId val="308595472"/>
        <c:scaling>
          <c:orientation val="minMax"/>
        </c:scaling>
        <c:delete val="0"/>
        <c:axPos val="b"/>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08595864"/>
        <c:crosses val="autoZero"/>
        <c:auto val="1"/>
        <c:lblAlgn val="ctr"/>
        <c:lblOffset val="100"/>
        <c:noMultiLvlLbl val="0"/>
      </c:catAx>
      <c:valAx>
        <c:axId val="308595864"/>
        <c:scaling>
          <c:orientation val="minMax"/>
        </c:scaling>
        <c:delete val="1"/>
        <c:axPos val="l"/>
        <c:numFmt formatCode="0%" sourceLinked="1"/>
        <c:majorTickMark val="none"/>
        <c:minorTickMark val="none"/>
        <c:tickLblPos val="nextTo"/>
        <c:crossAx val="308595472"/>
        <c:crosses val="autoZero"/>
        <c:crossBetween val="between"/>
      </c:valAx>
      <c:spPr>
        <a:noFill/>
        <a:ln>
          <a:noFill/>
        </a:ln>
        <a:effectLst/>
      </c:spPr>
    </c:plotArea>
    <c:legend>
      <c:legendPos val="l"/>
      <c:layout>
        <c:manualLayout>
          <c:xMode val="edge"/>
          <c:yMode val="edge"/>
          <c:x val="0"/>
          <c:y val="0.38357344745205524"/>
          <c:w val="0.42106730007747095"/>
          <c:h val="0.37627204788227475"/>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2"/>
              </a:solidFill>
              <a:ln w="19050">
                <a:solidFill>
                  <a:schemeClr val="lt1"/>
                </a:solidFill>
              </a:ln>
              <a:effectLst/>
            </c:spPr>
          </c:dPt>
          <c:dPt>
            <c:idx val="1"/>
            <c:bubble3D val="0"/>
            <c:spPr>
              <a:solidFill>
                <a:schemeClr val="accent3">
                  <a:lumMod val="60000"/>
                  <a:lumOff val="40000"/>
                </a:schemeClr>
              </a:solidFill>
              <a:ln w="19050">
                <a:solidFill>
                  <a:schemeClr val="lt1"/>
                </a:solidFill>
              </a:ln>
              <a:effectLst/>
            </c:spPr>
          </c:dPt>
          <c:cat>
            <c:strRef>
              <c:f>Sheet1!$A$2:$A$3</c:f>
              <c:strCache>
                <c:ptCount val="2"/>
                <c:pt idx="0">
                  <c:v>1st Qtr</c:v>
                </c:pt>
                <c:pt idx="1">
                  <c:v>2nd Qtr</c:v>
                </c:pt>
              </c:strCache>
            </c:strRef>
          </c:cat>
          <c:val>
            <c:numRef>
              <c:f>Sheet1!$B$2:$B$3</c:f>
              <c:numCache>
                <c:formatCode>0%</c:formatCode>
                <c:ptCount val="2"/>
                <c:pt idx="0">
                  <c:v>0.04</c:v>
                </c:pt>
                <c:pt idx="1">
                  <c:v>0.96</c:v>
                </c:pt>
              </c:numCache>
            </c:numRef>
          </c:val>
        </c:ser>
        <c:dLbls>
          <c:showLegendKey val="0"/>
          <c:showVal val="0"/>
          <c:showCatName val="0"/>
          <c:showSerName val="0"/>
          <c:showPercent val="0"/>
          <c:showBubbleSize val="0"/>
          <c:showLeaderLines val="1"/>
        </c:dLbls>
        <c:firstSliceAng val="0"/>
        <c:holeSize val="64"/>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Men</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dPt>
            <c:idx val="0"/>
            <c:bubble3D val="0"/>
            <c:spPr>
              <a:solidFill>
                <a:schemeClr val="accent6"/>
              </a:solidFill>
              <a:ln w="19050">
                <a:solidFill>
                  <a:schemeClr val="lt1"/>
                </a:solidFill>
              </a:ln>
              <a:effectLst/>
            </c:spPr>
          </c:dPt>
          <c:dPt>
            <c:idx val="1"/>
            <c:bubble3D val="0"/>
            <c:spPr>
              <a:solidFill>
                <a:schemeClr val="accent3">
                  <a:lumMod val="60000"/>
                  <a:lumOff val="40000"/>
                </a:schemeClr>
              </a:solidFill>
              <a:ln w="19050">
                <a:solidFill>
                  <a:schemeClr val="lt1"/>
                </a:solidFill>
              </a:ln>
              <a:effectLst/>
            </c:spPr>
          </c:dPt>
          <c:cat>
            <c:strRef>
              <c:f>Sheet1!$A$2:$A$3</c:f>
              <c:strCache>
                <c:ptCount val="2"/>
                <c:pt idx="0">
                  <c:v>1st Qtr</c:v>
                </c:pt>
                <c:pt idx="1">
                  <c:v>2nd Qtr</c:v>
                </c:pt>
              </c:strCache>
            </c:strRef>
          </c:cat>
          <c:val>
            <c:numRef>
              <c:f>Sheet1!$B$2:$B$3</c:f>
              <c:numCache>
                <c:formatCode>0%</c:formatCode>
                <c:ptCount val="2"/>
                <c:pt idx="0">
                  <c:v>0.06</c:v>
                </c:pt>
                <c:pt idx="1">
                  <c:v>0.94</c:v>
                </c:pt>
              </c:numCache>
            </c:numRef>
          </c:val>
        </c:ser>
        <c:dLbls>
          <c:showLegendKey val="0"/>
          <c:showVal val="0"/>
          <c:showCatName val="0"/>
          <c:showSerName val="0"/>
          <c:showPercent val="0"/>
          <c:showBubbleSize val="0"/>
          <c:showLeaderLines val="1"/>
        </c:dLbls>
        <c:firstSliceAng val="0"/>
        <c:holeSize val="64"/>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Women</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dPt>
            <c:idx val="0"/>
            <c:bubble3D val="0"/>
            <c:spPr>
              <a:solidFill>
                <a:schemeClr val="accent5">
                  <a:lumMod val="75000"/>
                </a:schemeClr>
              </a:solidFill>
              <a:ln w="19050">
                <a:solidFill>
                  <a:schemeClr val="lt1"/>
                </a:solidFill>
              </a:ln>
              <a:effectLst/>
            </c:spPr>
          </c:dPt>
          <c:dPt>
            <c:idx val="1"/>
            <c:bubble3D val="0"/>
            <c:spPr>
              <a:solidFill>
                <a:schemeClr val="accent3">
                  <a:lumMod val="60000"/>
                  <a:lumOff val="40000"/>
                </a:schemeClr>
              </a:solidFill>
              <a:ln w="19050">
                <a:solidFill>
                  <a:schemeClr val="lt1"/>
                </a:solidFill>
              </a:ln>
              <a:effectLst/>
            </c:spPr>
          </c:dPt>
          <c:cat>
            <c:strRef>
              <c:f>Sheet1!$A$2:$A$3</c:f>
              <c:strCache>
                <c:ptCount val="2"/>
                <c:pt idx="0">
                  <c:v>1st Qtr</c:v>
                </c:pt>
                <c:pt idx="1">
                  <c:v>2nd Qtr</c:v>
                </c:pt>
              </c:strCache>
            </c:strRef>
          </c:cat>
          <c:val>
            <c:numRef>
              <c:f>Sheet1!$B$2:$B$3</c:f>
              <c:numCache>
                <c:formatCode>0%</c:formatCode>
                <c:ptCount val="2"/>
                <c:pt idx="0">
                  <c:v>0.03</c:v>
                </c:pt>
                <c:pt idx="1">
                  <c:v>0.97</c:v>
                </c:pt>
              </c:numCache>
            </c:numRef>
          </c:val>
        </c:ser>
        <c:dLbls>
          <c:showLegendKey val="0"/>
          <c:showVal val="0"/>
          <c:showCatName val="0"/>
          <c:showSerName val="0"/>
          <c:showPercent val="0"/>
          <c:showBubbleSize val="0"/>
          <c:showLeaderLines val="1"/>
        </c:dLbls>
        <c:firstSliceAng val="0"/>
        <c:holeSize val="64"/>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2"/>
              </a:solidFill>
              <a:ln w="19050">
                <a:solidFill>
                  <a:schemeClr val="lt1"/>
                </a:solidFill>
              </a:ln>
              <a:effectLst/>
            </c:spPr>
          </c:dPt>
          <c:dPt>
            <c:idx val="1"/>
            <c:bubble3D val="0"/>
            <c:spPr>
              <a:solidFill>
                <a:schemeClr val="accent3">
                  <a:lumMod val="60000"/>
                  <a:lumOff val="40000"/>
                </a:schemeClr>
              </a:solidFill>
              <a:ln w="19050">
                <a:solidFill>
                  <a:schemeClr val="lt1"/>
                </a:solidFill>
              </a:ln>
              <a:effectLst/>
            </c:spPr>
          </c:dPt>
          <c:cat>
            <c:strRef>
              <c:f>Sheet1!$A$2:$A$3</c:f>
              <c:strCache>
                <c:ptCount val="2"/>
                <c:pt idx="0">
                  <c:v>1st Qtr</c:v>
                </c:pt>
                <c:pt idx="1">
                  <c:v>2nd Qtr</c:v>
                </c:pt>
              </c:strCache>
            </c:strRef>
          </c:cat>
          <c:val>
            <c:numRef>
              <c:f>Sheet1!$B$2:$B$3</c:f>
              <c:numCache>
                <c:formatCode>0%</c:formatCode>
                <c:ptCount val="2"/>
                <c:pt idx="0">
                  <c:v>0.56000000000000005</c:v>
                </c:pt>
                <c:pt idx="1">
                  <c:v>0.43999999999999995</c:v>
                </c:pt>
              </c:numCache>
            </c:numRef>
          </c:val>
        </c:ser>
        <c:dLbls>
          <c:showLegendKey val="0"/>
          <c:showVal val="0"/>
          <c:showCatName val="0"/>
          <c:showSerName val="0"/>
          <c:showPercent val="0"/>
          <c:showBubbleSize val="0"/>
          <c:showLeaderLines val="1"/>
        </c:dLbls>
        <c:firstSliceAng val="0"/>
        <c:holeSize val="64"/>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Men</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dPt>
            <c:idx val="0"/>
            <c:bubble3D val="0"/>
            <c:spPr>
              <a:solidFill>
                <a:schemeClr val="accent6"/>
              </a:solidFill>
              <a:ln w="19050">
                <a:solidFill>
                  <a:schemeClr val="lt1"/>
                </a:solidFill>
              </a:ln>
              <a:effectLst/>
            </c:spPr>
          </c:dPt>
          <c:dPt>
            <c:idx val="1"/>
            <c:bubble3D val="0"/>
            <c:spPr>
              <a:solidFill>
                <a:schemeClr val="accent3">
                  <a:lumMod val="60000"/>
                  <a:lumOff val="40000"/>
                </a:schemeClr>
              </a:solidFill>
              <a:ln w="19050">
                <a:solidFill>
                  <a:schemeClr val="lt1"/>
                </a:solidFill>
              </a:ln>
              <a:effectLst/>
            </c:spPr>
          </c:dPt>
          <c:cat>
            <c:strRef>
              <c:f>Sheet1!$A$2:$A$3</c:f>
              <c:strCache>
                <c:ptCount val="2"/>
                <c:pt idx="0">
                  <c:v>1st Qtr</c:v>
                </c:pt>
                <c:pt idx="1">
                  <c:v>2nd Qtr</c:v>
                </c:pt>
              </c:strCache>
            </c:strRef>
          </c:cat>
          <c:val>
            <c:numRef>
              <c:f>Sheet1!$B$2:$B$3</c:f>
              <c:numCache>
                <c:formatCode>0%</c:formatCode>
                <c:ptCount val="2"/>
                <c:pt idx="0">
                  <c:v>0.47</c:v>
                </c:pt>
                <c:pt idx="1">
                  <c:v>0.53</c:v>
                </c:pt>
              </c:numCache>
            </c:numRef>
          </c:val>
        </c:ser>
        <c:dLbls>
          <c:showLegendKey val="0"/>
          <c:showVal val="0"/>
          <c:showCatName val="0"/>
          <c:showSerName val="0"/>
          <c:showPercent val="0"/>
          <c:showBubbleSize val="0"/>
          <c:showLeaderLines val="1"/>
        </c:dLbls>
        <c:firstSliceAng val="0"/>
        <c:holeSize val="64"/>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Women</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dPt>
            <c:idx val="0"/>
            <c:bubble3D val="0"/>
            <c:spPr>
              <a:solidFill>
                <a:schemeClr val="accent5">
                  <a:lumMod val="75000"/>
                </a:schemeClr>
              </a:solidFill>
              <a:ln w="19050">
                <a:solidFill>
                  <a:schemeClr val="lt1"/>
                </a:solidFill>
              </a:ln>
              <a:effectLst/>
            </c:spPr>
          </c:dPt>
          <c:dPt>
            <c:idx val="1"/>
            <c:bubble3D val="0"/>
            <c:spPr>
              <a:solidFill>
                <a:schemeClr val="accent3">
                  <a:lumMod val="60000"/>
                  <a:lumOff val="40000"/>
                </a:schemeClr>
              </a:solidFill>
              <a:ln w="19050">
                <a:solidFill>
                  <a:schemeClr val="lt1"/>
                </a:solidFill>
              </a:ln>
              <a:effectLst/>
            </c:spPr>
          </c:dPt>
          <c:cat>
            <c:strRef>
              <c:f>Sheet1!$A$2:$A$3</c:f>
              <c:strCache>
                <c:ptCount val="2"/>
                <c:pt idx="0">
                  <c:v>1st Qtr</c:v>
                </c:pt>
                <c:pt idx="1">
                  <c:v>2nd Qtr</c:v>
                </c:pt>
              </c:strCache>
            </c:strRef>
          </c:cat>
          <c:val>
            <c:numRef>
              <c:f>Sheet1!$B$2:$B$3</c:f>
              <c:numCache>
                <c:formatCode>0%</c:formatCode>
                <c:ptCount val="2"/>
                <c:pt idx="0">
                  <c:v>0.64</c:v>
                </c:pt>
                <c:pt idx="1">
                  <c:v>0.36</c:v>
                </c:pt>
              </c:numCache>
            </c:numRef>
          </c:val>
        </c:ser>
        <c:dLbls>
          <c:showLegendKey val="0"/>
          <c:showVal val="0"/>
          <c:showCatName val="0"/>
          <c:showSerName val="0"/>
          <c:showPercent val="0"/>
          <c:showBubbleSize val="0"/>
          <c:showLeaderLines val="1"/>
        </c:dLbls>
        <c:firstSliceAng val="0"/>
        <c:holeSize val="64"/>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3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2"/>
              </a:solidFill>
              <a:ln w="19050">
                <a:solidFill>
                  <a:schemeClr val="lt1"/>
                </a:solidFill>
              </a:ln>
              <a:effectLst/>
            </c:spPr>
          </c:dPt>
          <c:dPt>
            <c:idx val="1"/>
            <c:bubble3D val="0"/>
            <c:spPr>
              <a:solidFill>
                <a:schemeClr val="accent3">
                  <a:lumMod val="60000"/>
                  <a:lumOff val="40000"/>
                </a:schemeClr>
              </a:solidFill>
              <a:ln w="19050">
                <a:solidFill>
                  <a:schemeClr val="lt1"/>
                </a:solidFill>
              </a:ln>
              <a:effectLst/>
            </c:spPr>
          </c:dPt>
          <c:cat>
            <c:strRef>
              <c:f>Sheet1!$A$2:$A$3</c:f>
              <c:strCache>
                <c:ptCount val="2"/>
                <c:pt idx="0">
                  <c:v>1st Qtr</c:v>
                </c:pt>
                <c:pt idx="1">
                  <c:v>2nd Qtr</c:v>
                </c:pt>
              </c:strCache>
            </c:strRef>
          </c:cat>
          <c:val>
            <c:numRef>
              <c:f>Sheet1!$B$2:$B$3</c:f>
              <c:numCache>
                <c:formatCode>0%</c:formatCode>
                <c:ptCount val="2"/>
                <c:pt idx="0">
                  <c:v>0.56000000000000005</c:v>
                </c:pt>
                <c:pt idx="1">
                  <c:v>0.43999999999999995</c:v>
                </c:pt>
              </c:numCache>
            </c:numRef>
          </c:val>
        </c:ser>
        <c:dLbls>
          <c:showLegendKey val="0"/>
          <c:showVal val="0"/>
          <c:showCatName val="0"/>
          <c:showSerName val="0"/>
          <c:showPercent val="0"/>
          <c:showBubbleSize val="0"/>
          <c:showLeaderLines val="1"/>
        </c:dLbls>
        <c:firstSliceAng val="0"/>
        <c:holeSize val="64"/>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3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Men</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dPt>
            <c:idx val="0"/>
            <c:bubble3D val="0"/>
            <c:spPr>
              <a:solidFill>
                <a:schemeClr val="accent6"/>
              </a:solidFill>
              <a:ln w="19050">
                <a:solidFill>
                  <a:schemeClr val="lt1"/>
                </a:solidFill>
              </a:ln>
              <a:effectLst/>
            </c:spPr>
          </c:dPt>
          <c:dPt>
            <c:idx val="1"/>
            <c:bubble3D val="0"/>
            <c:spPr>
              <a:solidFill>
                <a:schemeClr val="accent3">
                  <a:lumMod val="60000"/>
                  <a:lumOff val="40000"/>
                </a:schemeClr>
              </a:solidFill>
              <a:ln w="19050">
                <a:solidFill>
                  <a:schemeClr val="lt1"/>
                </a:solidFill>
              </a:ln>
              <a:effectLst/>
            </c:spPr>
          </c:dPt>
          <c:cat>
            <c:strRef>
              <c:f>Sheet1!$A$2:$A$3</c:f>
              <c:strCache>
                <c:ptCount val="2"/>
                <c:pt idx="0">
                  <c:v>1st Qtr</c:v>
                </c:pt>
                <c:pt idx="1">
                  <c:v>2nd Qtr</c:v>
                </c:pt>
              </c:strCache>
            </c:strRef>
          </c:cat>
          <c:val>
            <c:numRef>
              <c:f>Sheet1!$B$2:$B$3</c:f>
              <c:numCache>
                <c:formatCode>0%</c:formatCode>
                <c:ptCount val="2"/>
                <c:pt idx="0">
                  <c:v>0.46</c:v>
                </c:pt>
                <c:pt idx="1">
                  <c:v>0.54</c:v>
                </c:pt>
              </c:numCache>
            </c:numRef>
          </c:val>
        </c:ser>
        <c:dLbls>
          <c:showLegendKey val="0"/>
          <c:showVal val="0"/>
          <c:showCatName val="0"/>
          <c:showSerName val="0"/>
          <c:showPercent val="0"/>
          <c:showBubbleSize val="0"/>
          <c:showLeaderLines val="1"/>
        </c:dLbls>
        <c:firstSliceAng val="0"/>
        <c:holeSize val="64"/>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3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Women</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dPt>
            <c:idx val="0"/>
            <c:bubble3D val="0"/>
            <c:spPr>
              <a:solidFill>
                <a:schemeClr val="accent5">
                  <a:lumMod val="75000"/>
                </a:schemeClr>
              </a:solidFill>
              <a:ln w="19050">
                <a:solidFill>
                  <a:schemeClr val="lt1"/>
                </a:solidFill>
              </a:ln>
              <a:effectLst/>
            </c:spPr>
          </c:dPt>
          <c:dPt>
            <c:idx val="1"/>
            <c:bubble3D val="0"/>
            <c:spPr>
              <a:solidFill>
                <a:schemeClr val="accent3">
                  <a:lumMod val="60000"/>
                  <a:lumOff val="40000"/>
                </a:schemeClr>
              </a:solidFill>
              <a:ln w="19050">
                <a:solidFill>
                  <a:schemeClr val="lt1"/>
                </a:solidFill>
              </a:ln>
              <a:effectLst/>
            </c:spPr>
          </c:dPt>
          <c:cat>
            <c:strRef>
              <c:f>Sheet1!$A$2:$A$3</c:f>
              <c:strCache>
                <c:ptCount val="2"/>
                <c:pt idx="0">
                  <c:v>1st Qtr</c:v>
                </c:pt>
                <c:pt idx="1">
                  <c:v>2nd Qtr</c:v>
                </c:pt>
              </c:strCache>
            </c:strRef>
          </c:cat>
          <c:val>
            <c:numRef>
              <c:f>Sheet1!$B$2:$B$3</c:f>
              <c:numCache>
                <c:formatCode>0%</c:formatCode>
                <c:ptCount val="2"/>
                <c:pt idx="0">
                  <c:v>0.67</c:v>
                </c:pt>
                <c:pt idx="1">
                  <c:v>0.32999999999999996</c:v>
                </c:pt>
              </c:numCache>
            </c:numRef>
          </c:val>
        </c:ser>
        <c:dLbls>
          <c:showLegendKey val="0"/>
          <c:showVal val="0"/>
          <c:showCatName val="0"/>
          <c:showSerName val="0"/>
          <c:showPercent val="0"/>
          <c:showBubbleSize val="0"/>
          <c:showLeaderLines val="1"/>
        </c:dLbls>
        <c:firstSliceAng val="0"/>
        <c:holeSize val="64"/>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3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Northeast</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dPt>
            <c:idx val="0"/>
            <c:bubble3D val="0"/>
            <c:spPr>
              <a:solidFill>
                <a:schemeClr val="accent2"/>
              </a:solidFill>
              <a:ln w="19050">
                <a:solidFill>
                  <a:schemeClr val="lt1"/>
                </a:solidFill>
              </a:ln>
              <a:effectLst/>
            </c:spPr>
          </c:dPt>
          <c:dPt>
            <c:idx val="1"/>
            <c:bubble3D val="0"/>
            <c:spPr>
              <a:solidFill>
                <a:schemeClr val="accent3">
                  <a:lumMod val="60000"/>
                  <a:lumOff val="40000"/>
                </a:schemeClr>
              </a:solidFill>
              <a:ln w="19050">
                <a:solidFill>
                  <a:schemeClr val="lt1"/>
                </a:solidFill>
              </a:ln>
              <a:effectLst/>
            </c:spPr>
          </c:dPt>
          <c:cat>
            <c:strRef>
              <c:f>Sheet1!$A$2:$A$3</c:f>
              <c:strCache>
                <c:ptCount val="2"/>
                <c:pt idx="0">
                  <c:v>1st Qtr</c:v>
                </c:pt>
                <c:pt idx="1">
                  <c:v>2nd Qtr</c:v>
                </c:pt>
              </c:strCache>
            </c:strRef>
          </c:cat>
          <c:val>
            <c:numRef>
              <c:f>Sheet1!$B$2:$B$3</c:f>
              <c:numCache>
                <c:formatCode>0%</c:formatCode>
                <c:ptCount val="2"/>
                <c:pt idx="0">
                  <c:v>0.49</c:v>
                </c:pt>
                <c:pt idx="1">
                  <c:v>0.51</c:v>
                </c:pt>
              </c:numCache>
            </c:numRef>
          </c:val>
        </c:ser>
        <c:dLbls>
          <c:showLegendKey val="0"/>
          <c:showVal val="0"/>
          <c:showCatName val="0"/>
          <c:showSerName val="0"/>
          <c:showPercent val="0"/>
          <c:showBubbleSize val="0"/>
          <c:showLeaderLines val="1"/>
        </c:dLbls>
        <c:firstSliceAng val="0"/>
        <c:holeSize val="64"/>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manualLayout>
          <c:layoutTarget val="inner"/>
          <c:xMode val="edge"/>
          <c:yMode val="edge"/>
          <c:x val="0.34425361948051231"/>
          <c:y val="4.4787064017698663E-2"/>
          <c:w val="0.63418357727090302"/>
          <c:h val="0.86765758201213583"/>
        </c:manualLayout>
      </c:layout>
      <c:barChart>
        <c:barDir val="col"/>
        <c:grouping val="percentStacked"/>
        <c:varyColors val="0"/>
        <c:ser>
          <c:idx val="0"/>
          <c:order val="0"/>
          <c:tx>
            <c:strRef>
              <c:f>Sheet1!$A$2</c:f>
              <c:strCache>
                <c:ptCount val="1"/>
                <c:pt idx="0">
                  <c:v>Not at all satisfied</c:v>
                </c:pt>
              </c:strCache>
            </c:strRef>
          </c:tx>
          <c:spPr>
            <a:solidFill>
              <a:schemeClr val="accent5"/>
            </a:solidFill>
            <a:ln>
              <a:noFill/>
            </a:ln>
            <a:effectLst/>
          </c:spPr>
          <c:invertIfNegative val="0"/>
          <c:dLbls>
            <c:dLbl>
              <c:idx val="0"/>
              <c:layout>
                <c:manualLayout>
                  <c:x val="9.1561487110606979E-2"/>
                  <c:y val="-5.5548897463733567E-3"/>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9.4336077629110324E-2"/>
                  <c:y val="-5.5548897463733567E-3"/>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6.2939022246891074E-2"/>
                  <c:y val="-1.1109779492746816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Republican</c:v>
                </c:pt>
                <c:pt idx="1">
                  <c:v>Democrat</c:v>
                </c:pt>
                <c:pt idx="2">
                  <c:v>Independent</c:v>
                </c:pt>
              </c:strCache>
            </c:strRef>
          </c:cat>
          <c:val>
            <c:numRef>
              <c:f>Sheet1!$B$2:$D$2</c:f>
              <c:numCache>
                <c:formatCode>0%</c:formatCode>
                <c:ptCount val="3"/>
                <c:pt idx="0">
                  <c:v>0</c:v>
                </c:pt>
                <c:pt idx="1">
                  <c:v>2.07E-2</c:v>
                </c:pt>
                <c:pt idx="2">
                  <c:v>2.7199999999999998E-2</c:v>
                </c:pt>
              </c:numCache>
            </c:numRef>
          </c:val>
        </c:ser>
        <c:ser>
          <c:idx val="1"/>
          <c:order val="1"/>
          <c:tx>
            <c:strRef>
              <c:f>Sheet1!$A$3</c:f>
              <c:strCache>
                <c:ptCount val="1"/>
                <c:pt idx="0">
                  <c:v>Somewhat dissatisfied</c:v>
                </c:pt>
              </c:strCache>
            </c:strRef>
          </c:tx>
          <c:spPr>
            <a:solidFill>
              <a:schemeClr val="accent5">
                <a:lumMod val="40000"/>
                <a:lumOff val="60000"/>
              </a:schemeClr>
            </a:solidFill>
            <a:ln>
              <a:noFill/>
            </a:ln>
            <a:effectLst/>
          </c:spPr>
          <c:invertIfNegative val="0"/>
          <c:dLbls>
            <c:dLbl>
              <c:idx val="0"/>
              <c:layout>
                <c:manualLayout>
                  <c:x val="-1.025944548908877E-2"/>
                  <c:y val="-5.5548897463733567E-3"/>
                </c:manualLayout>
              </c:layout>
              <c:spPr>
                <a:noFill/>
                <a:ln>
                  <a:noFill/>
                </a:ln>
                <a:effectLst/>
              </c:spPr>
              <c:txPr>
                <a:bodyPr rot="0" spcFirstLastPara="1" vertOverflow="ellipsis" vert="horz" wrap="square" lIns="38100" tIns="19050" rIns="38100" bIns="19050" anchor="ctr" anchorCtr="1">
                  <a:noAutofit/>
                </a:bodyPr>
                <a:lstStyle/>
                <a:p>
                  <a:pPr>
                    <a:defRPr sz="1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9.5720626413198229E-2"/>
                      <c:h val="8.6031464295180715E-2"/>
                    </c:manualLayout>
                  </c15:layout>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Republican</c:v>
                </c:pt>
                <c:pt idx="1">
                  <c:v>Democrat</c:v>
                </c:pt>
                <c:pt idx="2">
                  <c:v>Independent</c:v>
                </c:pt>
              </c:strCache>
            </c:strRef>
          </c:cat>
          <c:val>
            <c:numRef>
              <c:f>Sheet1!$B$3:$D$3</c:f>
              <c:numCache>
                <c:formatCode>0%</c:formatCode>
                <c:ptCount val="3"/>
                <c:pt idx="0">
                  <c:v>3.4599999999999999E-2</c:v>
                </c:pt>
                <c:pt idx="1">
                  <c:v>3.9199999999999999E-2</c:v>
                </c:pt>
                <c:pt idx="2">
                  <c:v>6.0400000000000002E-2</c:v>
                </c:pt>
              </c:numCache>
            </c:numRef>
          </c:val>
        </c:ser>
        <c:ser>
          <c:idx val="2"/>
          <c:order val="2"/>
          <c:tx>
            <c:strRef>
              <c:f>Sheet1!$A$4</c:f>
              <c:strCache>
                <c:ptCount val="1"/>
                <c:pt idx="0">
                  <c:v>Somewhat satisfied</c:v>
                </c:pt>
              </c:strCache>
            </c:strRef>
          </c:tx>
          <c:spPr>
            <a:solidFill>
              <a:schemeClr val="accent6">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Republican</c:v>
                </c:pt>
                <c:pt idx="1">
                  <c:v>Democrat</c:v>
                </c:pt>
                <c:pt idx="2">
                  <c:v>Independent</c:v>
                </c:pt>
              </c:strCache>
            </c:strRef>
          </c:cat>
          <c:val>
            <c:numRef>
              <c:f>Sheet1!$B$4:$D$4</c:f>
              <c:numCache>
                <c:formatCode>0%</c:formatCode>
                <c:ptCount val="3"/>
                <c:pt idx="0">
                  <c:v>0.2114</c:v>
                </c:pt>
                <c:pt idx="1">
                  <c:v>0.30620000000000003</c:v>
                </c:pt>
                <c:pt idx="2">
                  <c:v>0.25940000000000002</c:v>
                </c:pt>
              </c:numCache>
            </c:numRef>
          </c:val>
        </c:ser>
        <c:ser>
          <c:idx val="3"/>
          <c:order val="3"/>
          <c:tx>
            <c:strRef>
              <c:f>Sheet1!$A$5</c:f>
              <c:strCache>
                <c:ptCount val="1"/>
                <c:pt idx="0">
                  <c:v>Very satisfied</c:v>
                </c:pt>
              </c:strCache>
            </c:strRef>
          </c:tx>
          <c:spPr>
            <a:solidFill>
              <a:schemeClr val="accent6"/>
            </a:solidFill>
            <a:ln>
              <a:noFill/>
            </a:ln>
            <a:effectLst/>
          </c:spPr>
          <c:invertIfNegative val="0"/>
          <c:dPt>
            <c:idx val="0"/>
            <c:invertIfNegative val="0"/>
            <c:bubble3D val="0"/>
            <c:spPr>
              <a:solidFill>
                <a:schemeClr val="accent6"/>
              </a:solidFill>
              <a:ln>
                <a:noFill/>
              </a:ln>
              <a:effectLst/>
            </c:spPr>
          </c:dPt>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Republican</c:v>
                </c:pt>
                <c:pt idx="1">
                  <c:v>Democrat</c:v>
                </c:pt>
                <c:pt idx="2">
                  <c:v>Independent</c:v>
                </c:pt>
              </c:strCache>
            </c:strRef>
          </c:cat>
          <c:val>
            <c:numRef>
              <c:f>Sheet1!$B$5:$D$5</c:f>
              <c:numCache>
                <c:formatCode>0%</c:formatCode>
                <c:ptCount val="3"/>
                <c:pt idx="0">
                  <c:v>0.754</c:v>
                </c:pt>
                <c:pt idx="1">
                  <c:v>0.63390000000000002</c:v>
                </c:pt>
                <c:pt idx="2">
                  <c:v>0.65300000000000002</c:v>
                </c:pt>
              </c:numCache>
            </c:numRef>
          </c:val>
        </c:ser>
        <c:dLbls>
          <c:showLegendKey val="0"/>
          <c:showVal val="0"/>
          <c:showCatName val="0"/>
          <c:showSerName val="0"/>
          <c:showPercent val="0"/>
          <c:showBubbleSize val="0"/>
        </c:dLbls>
        <c:gapWidth val="120"/>
        <c:overlap val="100"/>
        <c:axId val="308596648"/>
        <c:axId val="308597040"/>
      </c:barChart>
      <c:catAx>
        <c:axId val="308596648"/>
        <c:scaling>
          <c:orientation val="minMax"/>
        </c:scaling>
        <c:delete val="0"/>
        <c:axPos val="b"/>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08597040"/>
        <c:crosses val="autoZero"/>
        <c:auto val="1"/>
        <c:lblAlgn val="ctr"/>
        <c:lblOffset val="100"/>
        <c:noMultiLvlLbl val="0"/>
      </c:catAx>
      <c:valAx>
        <c:axId val="308597040"/>
        <c:scaling>
          <c:orientation val="minMax"/>
        </c:scaling>
        <c:delete val="1"/>
        <c:axPos val="l"/>
        <c:numFmt formatCode="0%" sourceLinked="1"/>
        <c:majorTickMark val="none"/>
        <c:minorTickMark val="none"/>
        <c:tickLblPos val="nextTo"/>
        <c:crossAx val="308596648"/>
        <c:crosses val="autoZero"/>
        <c:crossBetween val="between"/>
      </c:valAx>
      <c:spPr>
        <a:noFill/>
        <a:ln>
          <a:noFill/>
        </a:ln>
        <a:effectLst/>
      </c:spPr>
    </c:plotArea>
    <c:legend>
      <c:legendPos val="l"/>
      <c:layout>
        <c:manualLayout>
          <c:xMode val="edge"/>
          <c:yMode val="edge"/>
          <c:x val="0"/>
          <c:y val="0.38357344745205524"/>
          <c:w val="0.42106730007747095"/>
          <c:h val="0.37627204788227475"/>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Midwest</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dPt>
            <c:idx val="0"/>
            <c:bubble3D val="0"/>
            <c:spPr>
              <a:solidFill>
                <a:schemeClr val="accent5">
                  <a:lumMod val="75000"/>
                </a:schemeClr>
              </a:solidFill>
              <a:ln w="19050">
                <a:solidFill>
                  <a:schemeClr val="lt1"/>
                </a:solidFill>
              </a:ln>
              <a:effectLst/>
            </c:spPr>
          </c:dPt>
          <c:dPt>
            <c:idx val="1"/>
            <c:bubble3D val="0"/>
            <c:spPr>
              <a:solidFill>
                <a:schemeClr val="accent3">
                  <a:lumMod val="60000"/>
                  <a:lumOff val="40000"/>
                </a:schemeClr>
              </a:solidFill>
              <a:ln w="19050">
                <a:solidFill>
                  <a:schemeClr val="lt1"/>
                </a:solidFill>
              </a:ln>
              <a:effectLst/>
            </c:spPr>
          </c:dPt>
          <c:cat>
            <c:strRef>
              <c:f>Sheet1!$A$2:$A$3</c:f>
              <c:strCache>
                <c:ptCount val="2"/>
                <c:pt idx="0">
                  <c:v>1st Qtr</c:v>
                </c:pt>
                <c:pt idx="1">
                  <c:v>2nd Qtr</c:v>
                </c:pt>
              </c:strCache>
            </c:strRef>
          </c:cat>
          <c:val>
            <c:numRef>
              <c:f>Sheet1!$B$2:$B$3</c:f>
              <c:numCache>
                <c:formatCode>0%</c:formatCode>
                <c:ptCount val="2"/>
                <c:pt idx="0">
                  <c:v>0.57999999999999996</c:v>
                </c:pt>
                <c:pt idx="1">
                  <c:v>0.42000000000000004</c:v>
                </c:pt>
              </c:numCache>
            </c:numRef>
          </c:val>
        </c:ser>
        <c:dLbls>
          <c:showLegendKey val="0"/>
          <c:showVal val="0"/>
          <c:showCatName val="0"/>
          <c:showSerName val="0"/>
          <c:showPercent val="0"/>
          <c:showBubbleSize val="0"/>
          <c:showLeaderLines val="1"/>
        </c:dLbls>
        <c:firstSliceAng val="0"/>
        <c:holeSize val="64"/>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4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South</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dPt>
            <c:idx val="0"/>
            <c:bubble3D val="0"/>
            <c:spPr>
              <a:solidFill>
                <a:srgbClr val="7030A0"/>
              </a:solidFill>
              <a:ln w="19050">
                <a:solidFill>
                  <a:schemeClr val="lt1"/>
                </a:solidFill>
              </a:ln>
              <a:effectLst/>
            </c:spPr>
          </c:dPt>
          <c:dPt>
            <c:idx val="1"/>
            <c:bubble3D val="0"/>
            <c:spPr>
              <a:solidFill>
                <a:schemeClr val="accent3">
                  <a:lumMod val="60000"/>
                  <a:lumOff val="40000"/>
                </a:schemeClr>
              </a:solidFill>
              <a:ln w="19050">
                <a:solidFill>
                  <a:schemeClr val="lt1"/>
                </a:solidFill>
              </a:ln>
              <a:effectLst/>
            </c:spPr>
          </c:dPt>
          <c:cat>
            <c:strRef>
              <c:f>Sheet1!$A$2:$A$3</c:f>
              <c:strCache>
                <c:ptCount val="2"/>
                <c:pt idx="0">
                  <c:v>1st Qtr</c:v>
                </c:pt>
                <c:pt idx="1">
                  <c:v>2nd Qtr</c:v>
                </c:pt>
              </c:strCache>
            </c:strRef>
          </c:cat>
          <c:val>
            <c:numRef>
              <c:f>Sheet1!$B$2:$B$3</c:f>
              <c:numCache>
                <c:formatCode>0%</c:formatCode>
                <c:ptCount val="2"/>
                <c:pt idx="0">
                  <c:v>0.6</c:v>
                </c:pt>
                <c:pt idx="1">
                  <c:v>0.4</c:v>
                </c:pt>
              </c:numCache>
            </c:numRef>
          </c:val>
        </c:ser>
        <c:dLbls>
          <c:showLegendKey val="0"/>
          <c:showVal val="0"/>
          <c:showCatName val="0"/>
          <c:showSerName val="0"/>
          <c:showPercent val="0"/>
          <c:showBubbleSize val="0"/>
          <c:showLeaderLines val="1"/>
        </c:dLbls>
        <c:firstSliceAng val="0"/>
        <c:holeSize val="64"/>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4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West</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dPt>
            <c:idx val="0"/>
            <c:bubble3D val="0"/>
            <c:spPr>
              <a:solidFill>
                <a:schemeClr val="accent6"/>
              </a:solidFill>
              <a:ln w="19050">
                <a:solidFill>
                  <a:schemeClr val="lt1"/>
                </a:solidFill>
              </a:ln>
              <a:effectLst/>
            </c:spPr>
          </c:dPt>
          <c:dPt>
            <c:idx val="1"/>
            <c:bubble3D val="0"/>
            <c:spPr>
              <a:solidFill>
                <a:schemeClr val="accent3">
                  <a:lumMod val="60000"/>
                  <a:lumOff val="40000"/>
                </a:schemeClr>
              </a:solidFill>
              <a:ln w="19050">
                <a:solidFill>
                  <a:schemeClr val="lt1"/>
                </a:solidFill>
              </a:ln>
              <a:effectLst/>
            </c:spPr>
          </c:dPt>
          <c:cat>
            <c:strRef>
              <c:f>Sheet1!$A$2:$A$3</c:f>
              <c:strCache>
                <c:ptCount val="2"/>
                <c:pt idx="0">
                  <c:v>1st Qtr</c:v>
                </c:pt>
                <c:pt idx="1">
                  <c:v>2nd Qtr</c:v>
                </c:pt>
              </c:strCache>
            </c:strRef>
          </c:cat>
          <c:val>
            <c:numRef>
              <c:f>Sheet1!$B$2:$B$3</c:f>
              <c:numCache>
                <c:formatCode>0%</c:formatCode>
                <c:ptCount val="2"/>
                <c:pt idx="0">
                  <c:v>0.53</c:v>
                </c:pt>
                <c:pt idx="1">
                  <c:v>0.47</c:v>
                </c:pt>
              </c:numCache>
            </c:numRef>
          </c:val>
        </c:ser>
        <c:dLbls>
          <c:showLegendKey val="0"/>
          <c:showVal val="0"/>
          <c:showCatName val="0"/>
          <c:showSerName val="0"/>
          <c:showPercent val="0"/>
          <c:showBubbleSize val="0"/>
          <c:showLeaderLines val="1"/>
        </c:dLbls>
        <c:firstSliceAng val="0"/>
        <c:holeSize val="64"/>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4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Northeast</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dPt>
            <c:idx val="0"/>
            <c:bubble3D val="0"/>
            <c:spPr>
              <a:solidFill>
                <a:schemeClr val="accent2"/>
              </a:solidFill>
              <a:ln w="19050">
                <a:solidFill>
                  <a:schemeClr val="lt1"/>
                </a:solidFill>
              </a:ln>
              <a:effectLst/>
            </c:spPr>
          </c:dPt>
          <c:dPt>
            <c:idx val="1"/>
            <c:bubble3D val="0"/>
            <c:spPr>
              <a:solidFill>
                <a:schemeClr val="accent3">
                  <a:lumMod val="60000"/>
                  <a:lumOff val="40000"/>
                </a:schemeClr>
              </a:solidFill>
              <a:ln w="19050">
                <a:solidFill>
                  <a:schemeClr val="lt1"/>
                </a:solidFill>
              </a:ln>
              <a:effectLst/>
            </c:spPr>
          </c:dPt>
          <c:cat>
            <c:strRef>
              <c:f>Sheet1!$A$2:$A$3</c:f>
              <c:strCache>
                <c:ptCount val="2"/>
                <c:pt idx="0">
                  <c:v>1st Qtr</c:v>
                </c:pt>
                <c:pt idx="1">
                  <c:v>2nd Qtr</c:v>
                </c:pt>
              </c:strCache>
            </c:strRef>
          </c:cat>
          <c:val>
            <c:numRef>
              <c:f>Sheet1!$B$2:$B$3</c:f>
              <c:numCache>
                <c:formatCode>0%</c:formatCode>
                <c:ptCount val="2"/>
                <c:pt idx="0">
                  <c:v>0.49</c:v>
                </c:pt>
                <c:pt idx="1">
                  <c:v>0.51</c:v>
                </c:pt>
              </c:numCache>
            </c:numRef>
          </c:val>
        </c:ser>
        <c:dLbls>
          <c:showLegendKey val="0"/>
          <c:showVal val="0"/>
          <c:showCatName val="0"/>
          <c:showSerName val="0"/>
          <c:showPercent val="0"/>
          <c:showBubbleSize val="0"/>
          <c:showLeaderLines val="1"/>
        </c:dLbls>
        <c:firstSliceAng val="0"/>
        <c:holeSize val="64"/>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4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Midwest</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dPt>
            <c:idx val="0"/>
            <c:bubble3D val="0"/>
            <c:spPr>
              <a:solidFill>
                <a:schemeClr val="accent5">
                  <a:lumMod val="75000"/>
                </a:schemeClr>
              </a:solidFill>
              <a:ln w="19050">
                <a:solidFill>
                  <a:schemeClr val="lt1"/>
                </a:solidFill>
              </a:ln>
              <a:effectLst/>
            </c:spPr>
          </c:dPt>
          <c:dPt>
            <c:idx val="1"/>
            <c:bubble3D val="0"/>
            <c:spPr>
              <a:solidFill>
                <a:schemeClr val="accent3">
                  <a:lumMod val="60000"/>
                  <a:lumOff val="40000"/>
                </a:schemeClr>
              </a:solidFill>
              <a:ln w="19050">
                <a:solidFill>
                  <a:schemeClr val="lt1"/>
                </a:solidFill>
              </a:ln>
              <a:effectLst/>
            </c:spPr>
          </c:dPt>
          <c:cat>
            <c:strRef>
              <c:f>Sheet1!$A$2:$A$3</c:f>
              <c:strCache>
                <c:ptCount val="2"/>
                <c:pt idx="0">
                  <c:v>1st Qtr</c:v>
                </c:pt>
                <c:pt idx="1">
                  <c:v>2nd Qtr</c:v>
                </c:pt>
              </c:strCache>
            </c:strRef>
          </c:cat>
          <c:val>
            <c:numRef>
              <c:f>Sheet1!$B$2:$B$3</c:f>
              <c:numCache>
                <c:formatCode>0%</c:formatCode>
                <c:ptCount val="2"/>
                <c:pt idx="0">
                  <c:v>0.55000000000000004</c:v>
                </c:pt>
                <c:pt idx="1">
                  <c:v>0.44999999999999996</c:v>
                </c:pt>
              </c:numCache>
            </c:numRef>
          </c:val>
        </c:ser>
        <c:dLbls>
          <c:showLegendKey val="0"/>
          <c:showVal val="0"/>
          <c:showCatName val="0"/>
          <c:showSerName val="0"/>
          <c:showPercent val="0"/>
          <c:showBubbleSize val="0"/>
          <c:showLeaderLines val="1"/>
        </c:dLbls>
        <c:firstSliceAng val="0"/>
        <c:holeSize val="64"/>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4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South</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dPt>
            <c:idx val="0"/>
            <c:bubble3D val="0"/>
            <c:spPr>
              <a:solidFill>
                <a:srgbClr val="7030A0"/>
              </a:solidFill>
              <a:ln w="19050">
                <a:solidFill>
                  <a:schemeClr val="lt1"/>
                </a:solidFill>
              </a:ln>
              <a:effectLst/>
            </c:spPr>
          </c:dPt>
          <c:dPt>
            <c:idx val="1"/>
            <c:bubble3D val="0"/>
            <c:spPr>
              <a:solidFill>
                <a:schemeClr val="accent3">
                  <a:lumMod val="60000"/>
                  <a:lumOff val="40000"/>
                </a:schemeClr>
              </a:solidFill>
              <a:ln w="19050">
                <a:solidFill>
                  <a:schemeClr val="lt1"/>
                </a:solidFill>
              </a:ln>
              <a:effectLst/>
            </c:spPr>
          </c:dPt>
          <c:cat>
            <c:strRef>
              <c:f>Sheet1!$A$2:$A$3</c:f>
              <c:strCache>
                <c:ptCount val="2"/>
                <c:pt idx="0">
                  <c:v>1st Qtr</c:v>
                </c:pt>
                <c:pt idx="1">
                  <c:v>2nd Qtr</c:v>
                </c:pt>
              </c:strCache>
            </c:strRef>
          </c:cat>
          <c:val>
            <c:numRef>
              <c:f>Sheet1!$B$2:$B$3</c:f>
              <c:numCache>
                <c:formatCode>0%</c:formatCode>
                <c:ptCount val="2"/>
                <c:pt idx="0">
                  <c:v>0.6</c:v>
                </c:pt>
                <c:pt idx="1">
                  <c:v>0.4</c:v>
                </c:pt>
              </c:numCache>
            </c:numRef>
          </c:val>
        </c:ser>
        <c:dLbls>
          <c:showLegendKey val="0"/>
          <c:showVal val="0"/>
          <c:showCatName val="0"/>
          <c:showSerName val="0"/>
          <c:showPercent val="0"/>
          <c:showBubbleSize val="0"/>
          <c:showLeaderLines val="1"/>
        </c:dLbls>
        <c:firstSliceAng val="0"/>
        <c:holeSize val="64"/>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4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West</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dPt>
            <c:idx val="0"/>
            <c:bubble3D val="0"/>
            <c:spPr>
              <a:solidFill>
                <a:schemeClr val="accent6"/>
              </a:solidFill>
              <a:ln w="19050">
                <a:solidFill>
                  <a:schemeClr val="lt1"/>
                </a:solidFill>
              </a:ln>
              <a:effectLst/>
            </c:spPr>
          </c:dPt>
          <c:dPt>
            <c:idx val="1"/>
            <c:bubble3D val="0"/>
            <c:spPr>
              <a:solidFill>
                <a:schemeClr val="accent3">
                  <a:lumMod val="60000"/>
                  <a:lumOff val="40000"/>
                </a:schemeClr>
              </a:solidFill>
              <a:ln w="19050">
                <a:solidFill>
                  <a:schemeClr val="lt1"/>
                </a:solidFill>
              </a:ln>
              <a:effectLst/>
            </c:spPr>
          </c:dPt>
          <c:cat>
            <c:strRef>
              <c:f>Sheet1!$A$2:$A$3</c:f>
              <c:strCache>
                <c:ptCount val="2"/>
                <c:pt idx="0">
                  <c:v>1st Qtr</c:v>
                </c:pt>
                <c:pt idx="1">
                  <c:v>2nd Qtr</c:v>
                </c:pt>
              </c:strCache>
            </c:strRef>
          </c:cat>
          <c:val>
            <c:numRef>
              <c:f>Sheet1!$B$2:$B$3</c:f>
              <c:numCache>
                <c:formatCode>0%</c:formatCode>
                <c:ptCount val="2"/>
                <c:pt idx="0">
                  <c:v>0.57999999999999996</c:v>
                </c:pt>
                <c:pt idx="1">
                  <c:v>0.42000000000000004</c:v>
                </c:pt>
              </c:numCache>
            </c:numRef>
          </c:val>
        </c:ser>
        <c:dLbls>
          <c:showLegendKey val="0"/>
          <c:showVal val="0"/>
          <c:showCatName val="0"/>
          <c:showSerName val="0"/>
          <c:showPercent val="0"/>
          <c:showBubbleSize val="0"/>
          <c:showLeaderLines val="1"/>
        </c:dLbls>
        <c:firstSliceAng val="0"/>
        <c:holeSize val="64"/>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4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2"/>
              </a:solidFill>
              <a:ln w="19050">
                <a:solidFill>
                  <a:schemeClr val="lt1"/>
                </a:solidFill>
              </a:ln>
              <a:effectLst/>
            </c:spPr>
          </c:dPt>
          <c:dPt>
            <c:idx val="1"/>
            <c:bubble3D val="0"/>
            <c:spPr>
              <a:solidFill>
                <a:schemeClr val="accent3">
                  <a:lumMod val="60000"/>
                  <a:lumOff val="40000"/>
                </a:schemeClr>
              </a:solidFill>
              <a:ln w="19050">
                <a:solidFill>
                  <a:schemeClr val="lt1"/>
                </a:solidFill>
              </a:ln>
              <a:effectLst/>
            </c:spPr>
          </c:dPt>
          <c:cat>
            <c:strRef>
              <c:f>Sheet1!$A$2:$A$3</c:f>
              <c:strCache>
                <c:ptCount val="2"/>
                <c:pt idx="0">
                  <c:v>1st Qtr</c:v>
                </c:pt>
                <c:pt idx="1">
                  <c:v>2nd Qtr</c:v>
                </c:pt>
              </c:strCache>
            </c:strRef>
          </c:cat>
          <c:val>
            <c:numRef>
              <c:f>Sheet1!$B$2:$B$3</c:f>
              <c:numCache>
                <c:formatCode>0%</c:formatCode>
                <c:ptCount val="2"/>
                <c:pt idx="0">
                  <c:v>0.49</c:v>
                </c:pt>
                <c:pt idx="1">
                  <c:v>0.51</c:v>
                </c:pt>
              </c:numCache>
            </c:numRef>
          </c:val>
        </c:ser>
        <c:dLbls>
          <c:showLegendKey val="0"/>
          <c:showVal val="0"/>
          <c:showCatName val="0"/>
          <c:showSerName val="0"/>
          <c:showPercent val="0"/>
          <c:showBubbleSize val="0"/>
          <c:showLeaderLines val="1"/>
        </c:dLbls>
        <c:firstSliceAng val="0"/>
        <c:holeSize val="64"/>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4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Men</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dPt>
            <c:idx val="0"/>
            <c:bubble3D val="0"/>
            <c:spPr>
              <a:solidFill>
                <a:schemeClr val="accent6"/>
              </a:solidFill>
              <a:ln w="19050">
                <a:solidFill>
                  <a:schemeClr val="lt1"/>
                </a:solidFill>
              </a:ln>
              <a:effectLst/>
            </c:spPr>
          </c:dPt>
          <c:dPt>
            <c:idx val="1"/>
            <c:bubble3D val="0"/>
            <c:spPr>
              <a:solidFill>
                <a:schemeClr val="accent3">
                  <a:lumMod val="60000"/>
                  <a:lumOff val="40000"/>
                </a:schemeClr>
              </a:solidFill>
              <a:ln w="19050">
                <a:solidFill>
                  <a:schemeClr val="lt1"/>
                </a:solidFill>
              </a:ln>
              <a:effectLst/>
            </c:spPr>
          </c:dPt>
          <c:cat>
            <c:strRef>
              <c:f>Sheet1!$A$2:$A$3</c:f>
              <c:strCache>
                <c:ptCount val="2"/>
                <c:pt idx="0">
                  <c:v>1st Qtr</c:v>
                </c:pt>
                <c:pt idx="1">
                  <c:v>2nd Qtr</c:v>
                </c:pt>
              </c:strCache>
            </c:strRef>
          </c:cat>
          <c:val>
            <c:numRef>
              <c:f>Sheet1!$B$2:$B$3</c:f>
              <c:numCache>
                <c:formatCode>0%</c:formatCode>
                <c:ptCount val="2"/>
                <c:pt idx="0">
                  <c:v>0.4</c:v>
                </c:pt>
                <c:pt idx="1">
                  <c:v>0.6</c:v>
                </c:pt>
              </c:numCache>
            </c:numRef>
          </c:val>
        </c:ser>
        <c:dLbls>
          <c:showLegendKey val="0"/>
          <c:showVal val="0"/>
          <c:showCatName val="0"/>
          <c:showSerName val="0"/>
          <c:showPercent val="0"/>
          <c:showBubbleSize val="0"/>
          <c:showLeaderLines val="1"/>
        </c:dLbls>
        <c:firstSliceAng val="0"/>
        <c:holeSize val="64"/>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4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Women</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dPt>
            <c:idx val="0"/>
            <c:bubble3D val="0"/>
            <c:spPr>
              <a:solidFill>
                <a:schemeClr val="accent5">
                  <a:lumMod val="75000"/>
                </a:schemeClr>
              </a:solidFill>
              <a:ln w="19050">
                <a:solidFill>
                  <a:schemeClr val="lt1"/>
                </a:solidFill>
              </a:ln>
              <a:effectLst/>
            </c:spPr>
          </c:dPt>
          <c:dPt>
            <c:idx val="1"/>
            <c:bubble3D val="0"/>
            <c:spPr>
              <a:solidFill>
                <a:schemeClr val="accent3">
                  <a:lumMod val="60000"/>
                  <a:lumOff val="40000"/>
                </a:schemeClr>
              </a:solidFill>
              <a:ln w="19050">
                <a:solidFill>
                  <a:schemeClr val="lt1"/>
                </a:solidFill>
              </a:ln>
              <a:effectLst/>
            </c:spPr>
          </c:dPt>
          <c:cat>
            <c:strRef>
              <c:f>Sheet1!$A$2:$A$3</c:f>
              <c:strCache>
                <c:ptCount val="2"/>
                <c:pt idx="0">
                  <c:v>1st Qtr</c:v>
                </c:pt>
                <c:pt idx="1">
                  <c:v>2nd Qtr</c:v>
                </c:pt>
              </c:strCache>
            </c:strRef>
          </c:cat>
          <c:val>
            <c:numRef>
              <c:f>Sheet1!$B$2:$B$3</c:f>
              <c:numCache>
                <c:formatCode>0%</c:formatCode>
                <c:ptCount val="2"/>
                <c:pt idx="0">
                  <c:v>0.59</c:v>
                </c:pt>
                <c:pt idx="1">
                  <c:v>0.41000000000000003</c:v>
                </c:pt>
              </c:numCache>
            </c:numRef>
          </c:val>
        </c:ser>
        <c:dLbls>
          <c:showLegendKey val="0"/>
          <c:showVal val="0"/>
          <c:showCatName val="0"/>
          <c:showSerName val="0"/>
          <c:showPercent val="0"/>
          <c:showBubbleSize val="0"/>
          <c:showLeaderLines val="1"/>
        </c:dLbls>
        <c:firstSliceAng val="0"/>
        <c:holeSize val="64"/>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manualLayout>
          <c:layoutTarget val="inner"/>
          <c:xMode val="edge"/>
          <c:yMode val="edge"/>
          <c:x val="0.34425361948051231"/>
          <c:y val="4.4787064017698663E-2"/>
          <c:w val="0.56760927115160875"/>
          <c:h val="0.79822147301679502"/>
        </c:manualLayout>
      </c:layout>
      <c:barChart>
        <c:barDir val="col"/>
        <c:grouping val="percentStacked"/>
        <c:varyColors val="0"/>
        <c:ser>
          <c:idx val="0"/>
          <c:order val="0"/>
          <c:tx>
            <c:strRef>
              <c:f>Sheet1!$A$2</c:f>
              <c:strCache>
                <c:ptCount val="1"/>
                <c:pt idx="0">
                  <c:v>Not at all satisfied</c:v>
                </c:pt>
              </c:strCache>
            </c:strRef>
          </c:tx>
          <c:spPr>
            <a:solidFill>
              <a:schemeClr val="accent5"/>
            </a:solidFill>
            <a:ln>
              <a:noFill/>
            </a:ln>
            <a:effectLst/>
          </c:spPr>
          <c:invertIfNegative val="0"/>
          <c:dLbls>
            <c:dLbl>
              <c:idx val="0"/>
              <c:layout>
                <c:manualLayout>
                  <c:x val="9.1561487110606979E-2"/>
                  <c:y val="-5.5548897463733567E-3"/>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9.4336077629110324E-2"/>
                  <c:y val="-5.5548897463733567E-3"/>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6.2939022246891074E-2"/>
                  <c:y val="-1.1109779492746816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 Identifies with a religion </c:v>
                </c:pt>
                <c:pt idx="1">
                  <c:v>Spiritual but not religious</c:v>
                </c:pt>
                <c:pt idx="2">
                  <c:v>Agnostic or atheist </c:v>
                </c:pt>
              </c:strCache>
            </c:strRef>
          </c:cat>
          <c:val>
            <c:numRef>
              <c:f>Sheet1!$B$2:$D$2</c:f>
              <c:numCache>
                <c:formatCode>0%</c:formatCode>
                <c:ptCount val="3"/>
                <c:pt idx="0">
                  <c:v>8.6999999999999994E-3</c:v>
                </c:pt>
                <c:pt idx="1">
                  <c:v>3.1699999999999999E-2</c:v>
                </c:pt>
                <c:pt idx="2">
                  <c:v>2.9700000000000001E-2</c:v>
                </c:pt>
              </c:numCache>
            </c:numRef>
          </c:val>
        </c:ser>
        <c:ser>
          <c:idx val="1"/>
          <c:order val="1"/>
          <c:tx>
            <c:strRef>
              <c:f>Sheet1!$A$3</c:f>
              <c:strCache>
                <c:ptCount val="1"/>
                <c:pt idx="0">
                  <c:v>Somewhat dissatisfied</c:v>
                </c:pt>
              </c:strCache>
            </c:strRef>
          </c:tx>
          <c:spPr>
            <a:solidFill>
              <a:schemeClr val="accent5">
                <a:lumMod val="40000"/>
                <a:lumOff val="60000"/>
              </a:schemeClr>
            </a:solidFill>
            <a:ln>
              <a:noFill/>
            </a:ln>
            <a:effectLst/>
          </c:spPr>
          <c:invertIfNegative val="0"/>
          <c:dLbls>
            <c:dLbl>
              <c:idx val="0"/>
              <c:layout>
                <c:manualLayout>
                  <c:x val="-1.025944548908877E-2"/>
                  <c:y val="-5.5548897463733567E-3"/>
                </c:manualLayout>
              </c:layout>
              <c:spPr>
                <a:noFill/>
                <a:ln>
                  <a:noFill/>
                </a:ln>
                <a:effectLst/>
              </c:spPr>
              <c:txPr>
                <a:bodyPr rot="0" spcFirstLastPara="1" vertOverflow="ellipsis" vert="horz" wrap="square" lIns="38100" tIns="19050" rIns="38100" bIns="19050" anchor="ctr" anchorCtr="1">
                  <a:noAutofit/>
                </a:bodyPr>
                <a:lstStyle/>
                <a:p>
                  <a:pPr>
                    <a:defRPr sz="1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9.5720626413198229E-2"/>
                      <c:h val="8.6031464295180715E-2"/>
                    </c:manualLayout>
                  </c15:layout>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 Identifies with a religion </c:v>
                </c:pt>
                <c:pt idx="1">
                  <c:v>Spiritual but not religious</c:v>
                </c:pt>
                <c:pt idx="2">
                  <c:v>Agnostic or atheist </c:v>
                </c:pt>
              </c:strCache>
            </c:strRef>
          </c:cat>
          <c:val>
            <c:numRef>
              <c:f>Sheet1!$B$3:$D$3</c:f>
              <c:numCache>
                <c:formatCode>0%</c:formatCode>
                <c:ptCount val="3"/>
                <c:pt idx="0">
                  <c:v>3.5299999999999998E-2</c:v>
                </c:pt>
                <c:pt idx="1">
                  <c:v>8.1199999999999994E-2</c:v>
                </c:pt>
                <c:pt idx="2">
                  <c:v>9.9500000000000005E-2</c:v>
                </c:pt>
              </c:numCache>
            </c:numRef>
          </c:val>
        </c:ser>
        <c:ser>
          <c:idx val="2"/>
          <c:order val="2"/>
          <c:tx>
            <c:strRef>
              <c:f>Sheet1!$A$4</c:f>
              <c:strCache>
                <c:ptCount val="1"/>
                <c:pt idx="0">
                  <c:v>Somewhat satisfied</c:v>
                </c:pt>
              </c:strCache>
            </c:strRef>
          </c:tx>
          <c:spPr>
            <a:solidFill>
              <a:schemeClr val="accent6">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 Identifies with a religion </c:v>
                </c:pt>
                <c:pt idx="1">
                  <c:v>Spiritual but not religious</c:v>
                </c:pt>
                <c:pt idx="2">
                  <c:v>Agnostic or atheist </c:v>
                </c:pt>
              </c:strCache>
            </c:strRef>
          </c:cat>
          <c:val>
            <c:numRef>
              <c:f>Sheet1!$B$4:$D$4</c:f>
              <c:numCache>
                <c:formatCode>0%</c:formatCode>
                <c:ptCount val="3"/>
                <c:pt idx="0">
                  <c:v>0.25719999999999998</c:v>
                </c:pt>
                <c:pt idx="1">
                  <c:v>0.31919999999999998</c:v>
                </c:pt>
                <c:pt idx="2">
                  <c:v>0.2974</c:v>
                </c:pt>
              </c:numCache>
            </c:numRef>
          </c:val>
        </c:ser>
        <c:ser>
          <c:idx val="3"/>
          <c:order val="3"/>
          <c:tx>
            <c:strRef>
              <c:f>Sheet1!$A$5</c:f>
              <c:strCache>
                <c:ptCount val="1"/>
                <c:pt idx="0">
                  <c:v>Very satisfied</c:v>
                </c:pt>
              </c:strCache>
            </c:strRef>
          </c:tx>
          <c:spPr>
            <a:solidFill>
              <a:schemeClr val="accent6"/>
            </a:solidFill>
            <a:ln>
              <a:noFill/>
            </a:ln>
            <a:effectLst/>
          </c:spPr>
          <c:invertIfNegative val="0"/>
          <c:dPt>
            <c:idx val="0"/>
            <c:invertIfNegative val="0"/>
            <c:bubble3D val="0"/>
            <c:spPr>
              <a:solidFill>
                <a:schemeClr val="accent6"/>
              </a:solidFill>
              <a:ln>
                <a:noFill/>
              </a:ln>
              <a:effectLst/>
            </c:spPr>
          </c:dPt>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 Identifies with a religion </c:v>
                </c:pt>
                <c:pt idx="1">
                  <c:v>Spiritual but not religious</c:v>
                </c:pt>
                <c:pt idx="2">
                  <c:v>Agnostic or atheist </c:v>
                </c:pt>
              </c:strCache>
            </c:strRef>
          </c:cat>
          <c:val>
            <c:numRef>
              <c:f>Sheet1!$B$5:$D$5</c:f>
              <c:numCache>
                <c:formatCode>0%</c:formatCode>
                <c:ptCount val="3"/>
                <c:pt idx="0">
                  <c:v>0.69869999999999999</c:v>
                </c:pt>
                <c:pt idx="1">
                  <c:v>0.56789999999999996</c:v>
                </c:pt>
                <c:pt idx="2">
                  <c:v>0.57340000000000002</c:v>
                </c:pt>
              </c:numCache>
            </c:numRef>
          </c:val>
        </c:ser>
        <c:dLbls>
          <c:showLegendKey val="0"/>
          <c:showVal val="0"/>
          <c:showCatName val="0"/>
          <c:showSerName val="0"/>
          <c:showPercent val="0"/>
          <c:showBubbleSize val="0"/>
        </c:dLbls>
        <c:gapWidth val="150"/>
        <c:overlap val="100"/>
        <c:axId val="308597824"/>
        <c:axId val="308598216"/>
      </c:barChart>
      <c:catAx>
        <c:axId val="308597824"/>
        <c:scaling>
          <c:orientation val="minMax"/>
        </c:scaling>
        <c:delete val="0"/>
        <c:axPos val="b"/>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08598216"/>
        <c:crosses val="autoZero"/>
        <c:auto val="1"/>
        <c:lblAlgn val="ctr"/>
        <c:lblOffset val="100"/>
        <c:noMultiLvlLbl val="0"/>
      </c:catAx>
      <c:valAx>
        <c:axId val="308598216"/>
        <c:scaling>
          <c:orientation val="minMax"/>
        </c:scaling>
        <c:delete val="1"/>
        <c:axPos val="l"/>
        <c:numFmt formatCode="0%" sourceLinked="1"/>
        <c:majorTickMark val="none"/>
        <c:minorTickMark val="none"/>
        <c:tickLblPos val="nextTo"/>
        <c:crossAx val="308597824"/>
        <c:crosses val="autoZero"/>
        <c:crossBetween val="between"/>
      </c:valAx>
      <c:spPr>
        <a:noFill/>
        <a:ln>
          <a:noFill/>
        </a:ln>
        <a:effectLst/>
      </c:spPr>
    </c:plotArea>
    <c:legend>
      <c:legendPos val="l"/>
      <c:layout>
        <c:manualLayout>
          <c:xMode val="edge"/>
          <c:yMode val="edge"/>
          <c:x val="0"/>
          <c:y val="0.38357344745205524"/>
          <c:w val="0.42106730007747095"/>
          <c:h val="0.37627204788227475"/>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2"/>
              </a:solidFill>
              <a:ln w="19050">
                <a:solidFill>
                  <a:schemeClr val="lt1"/>
                </a:solidFill>
              </a:ln>
              <a:effectLst/>
            </c:spPr>
          </c:dPt>
          <c:dPt>
            <c:idx val="1"/>
            <c:bubble3D val="0"/>
            <c:spPr>
              <a:solidFill>
                <a:schemeClr val="accent3">
                  <a:lumMod val="60000"/>
                  <a:lumOff val="40000"/>
                </a:schemeClr>
              </a:solidFill>
              <a:ln w="19050">
                <a:solidFill>
                  <a:schemeClr val="lt1"/>
                </a:solidFill>
              </a:ln>
              <a:effectLst/>
            </c:spPr>
          </c:dPt>
          <c:cat>
            <c:strRef>
              <c:f>Sheet1!$A$2:$A$3</c:f>
              <c:strCache>
                <c:ptCount val="2"/>
                <c:pt idx="0">
                  <c:v>1st Qtr</c:v>
                </c:pt>
                <c:pt idx="1">
                  <c:v>2nd Qtr</c:v>
                </c:pt>
              </c:strCache>
            </c:strRef>
          </c:cat>
          <c:val>
            <c:numRef>
              <c:f>Sheet1!$B$2:$B$3</c:f>
              <c:numCache>
                <c:formatCode>0%</c:formatCode>
                <c:ptCount val="2"/>
                <c:pt idx="0">
                  <c:v>0.69</c:v>
                </c:pt>
                <c:pt idx="1">
                  <c:v>0.31000000000000005</c:v>
                </c:pt>
              </c:numCache>
            </c:numRef>
          </c:val>
        </c:ser>
        <c:dLbls>
          <c:showLegendKey val="0"/>
          <c:showVal val="0"/>
          <c:showCatName val="0"/>
          <c:showSerName val="0"/>
          <c:showPercent val="0"/>
          <c:showBubbleSize val="0"/>
          <c:showLeaderLines val="1"/>
        </c:dLbls>
        <c:firstSliceAng val="0"/>
        <c:holeSize val="64"/>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5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Men</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dPt>
            <c:idx val="0"/>
            <c:bubble3D val="0"/>
            <c:spPr>
              <a:solidFill>
                <a:schemeClr val="accent6"/>
              </a:solidFill>
              <a:ln w="19050">
                <a:solidFill>
                  <a:schemeClr val="lt1"/>
                </a:solidFill>
              </a:ln>
              <a:effectLst/>
            </c:spPr>
          </c:dPt>
          <c:dPt>
            <c:idx val="1"/>
            <c:bubble3D val="0"/>
            <c:spPr>
              <a:solidFill>
                <a:schemeClr val="accent3">
                  <a:lumMod val="60000"/>
                  <a:lumOff val="40000"/>
                </a:schemeClr>
              </a:solidFill>
              <a:ln w="19050">
                <a:solidFill>
                  <a:schemeClr val="lt1"/>
                </a:solidFill>
              </a:ln>
              <a:effectLst/>
            </c:spPr>
          </c:dPt>
          <c:cat>
            <c:strRef>
              <c:f>Sheet1!$A$2:$A$3</c:f>
              <c:strCache>
                <c:ptCount val="2"/>
                <c:pt idx="0">
                  <c:v>1st Qtr</c:v>
                </c:pt>
                <c:pt idx="1">
                  <c:v>2nd Qtr</c:v>
                </c:pt>
              </c:strCache>
            </c:strRef>
          </c:cat>
          <c:val>
            <c:numRef>
              <c:f>Sheet1!$B$2:$B$3</c:f>
              <c:numCache>
                <c:formatCode>0%</c:formatCode>
                <c:ptCount val="2"/>
                <c:pt idx="0">
                  <c:v>0.61</c:v>
                </c:pt>
                <c:pt idx="1">
                  <c:v>0.39</c:v>
                </c:pt>
              </c:numCache>
            </c:numRef>
          </c:val>
        </c:ser>
        <c:dLbls>
          <c:showLegendKey val="0"/>
          <c:showVal val="0"/>
          <c:showCatName val="0"/>
          <c:showSerName val="0"/>
          <c:showPercent val="0"/>
          <c:showBubbleSize val="0"/>
          <c:showLeaderLines val="1"/>
        </c:dLbls>
        <c:firstSliceAng val="0"/>
        <c:holeSize val="64"/>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5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Women</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dPt>
            <c:idx val="0"/>
            <c:bubble3D val="0"/>
            <c:spPr>
              <a:solidFill>
                <a:schemeClr val="accent5">
                  <a:lumMod val="75000"/>
                </a:schemeClr>
              </a:solidFill>
              <a:ln w="19050">
                <a:solidFill>
                  <a:schemeClr val="lt1"/>
                </a:solidFill>
              </a:ln>
              <a:effectLst/>
            </c:spPr>
          </c:dPt>
          <c:dPt>
            <c:idx val="1"/>
            <c:bubble3D val="0"/>
            <c:spPr>
              <a:solidFill>
                <a:schemeClr val="accent3">
                  <a:lumMod val="60000"/>
                  <a:lumOff val="40000"/>
                </a:schemeClr>
              </a:solidFill>
              <a:ln w="19050">
                <a:solidFill>
                  <a:schemeClr val="lt1"/>
                </a:solidFill>
              </a:ln>
              <a:effectLst/>
            </c:spPr>
          </c:dPt>
          <c:cat>
            <c:strRef>
              <c:f>Sheet1!$A$2:$A$3</c:f>
              <c:strCache>
                <c:ptCount val="2"/>
                <c:pt idx="0">
                  <c:v>1st Qtr</c:v>
                </c:pt>
                <c:pt idx="1">
                  <c:v>2nd Qtr</c:v>
                </c:pt>
              </c:strCache>
            </c:strRef>
          </c:cat>
          <c:val>
            <c:numRef>
              <c:f>Sheet1!$B$2:$B$3</c:f>
              <c:numCache>
                <c:formatCode>0%</c:formatCode>
                <c:ptCount val="2"/>
                <c:pt idx="0">
                  <c:v>0.76</c:v>
                </c:pt>
                <c:pt idx="1">
                  <c:v>0.24</c:v>
                </c:pt>
              </c:numCache>
            </c:numRef>
          </c:val>
        </c:ser>
        <c:dLbls>
          <c:showLegendKey val="0"/>
          <c:showVal val="0"/>
          <c:showCatName val="0"/>
          <c:showSerName val="0"/>
          <c:showPercent val="0"/>
          <c:showBubbleSize val="0"/>
          <c:showLeaderLines val="1"/>
        </c:dLbls>
        <c:firstSliceAng val="0"/>
        <c:holeSize val="64"/>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5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2"/>
              </a:solidFill>
              <a:ln w="19050">
                <a:solidFill>
                  <a:schemeClr val="lt1"/>
                </a:solidFill>
              </a:ln>
              <a:effectLst/>
            </c:spPr>
          </c:dPt>
          <c:dPt>
            <c:idx val="1"/>
            <c:bubble3D val="0"/>
            <c:spPr>
              <a:solidFill>
                <a:schemeClr val="accent3">
                  <a:lumMod val="60000"/>
                  <a:lumOff val="40000"/>
                </a:schemeClr>
              </a:solidFill>
              <a:ln w="19050">
                <a:solidFill>
                  <a:schemeClr val="lt1"/>
                </a:solidFill>
              </a:ln>
              <a:effectLst/>
            </c:spPr>
          </c:dPt>
          <c:cat>
            <c:strRef>
              <c:f>Sheet1!$A$2:$A$3</c:f>
              <c:strCache>
                <c:ptCount val="2"/>
                <c:pt idx="0">
                  <c:v>1st Qtr</c:v>
                </c:pt>
                <c:pt idx="1">
                  <c:v>2nd Qtr</c:v>
                </c:pt>
              </c:strCache>
            </c:strRef>
          </c:cat>
          <c:val>
            <c:numRef>
              <c:f>Sheet1!$B$2:$B$3</c:f>
              <c:numCache>
                <c:formatCode>0%</c:formatCode>
                <c:ptCount val="2"/>
                <c:pt idx="0">
                  <c:v>0.57999999999999996</c:v>
                </c:pt>
                <c:pt idx="1">
                  <c:v>0.42000000000000004</c:v>
                </c:pt>
              </c:numCache>
            </c:numRef>
          </c:val>
        </c:ser>
        <c:dLbls>
          <c:showLegendKey val="0"/>
          <c:showVal val="0"/>
          <c:showCatName val="0"/>
          <c:showSerName val="0"/>
          <c:showPercent val="0"/>
          <c:showBubbleSize val="0"/>
          <c:showLeaderLines val="1"/>
        </c:dLbls>
        <c:firstSliceAng val="0"/>
        <c:holeSize val="64"/>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5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Men</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dPt>
            <c:idx val="0"/>
            <c:bubble3D val="0"/>
            <c:spPr>
              <a:solidFill>
                <a:schemeClr val="accent6"/>
              </a:solidFill>
              <a:ln w="19050">
                <a:solidFill>
                  <a:schemeClr val="lt1"/>
                </a:solidFill>
              </a:ln>
              <a:effectLst/>
            </c:spPr>
          </c:dPt>
          <c:dPt>
            <c:idx val="1"/>
            <c:bubble3D val="0"/>
            <c:spPr>
              <a:solidFill>
                <a:schemeClr val="accent3">
                  <a:lumMod val="60000"/>
                  <a:lumOff val="40000"/>
                </a:schemeClr>
              </a:solidFill>
              <a:ln w="19050">
                <a:solidFill>
                  <a:schemeClr val="lt1"/>
                </a:solidFill>
              </a:ln>
              <a:effectLst/>
            </c:spPr>
          </c:dPt>
          <c:cat>
            <c:strRef>
              <c:f>Sheet1!$A$2:$A$3</c:f>
              <c:strCache>
                <c:ptCount val="2"/>
                <c:pt idx="0">
                  <c:v>1st Qtr</c:v>
                </c:pt>
                <c:pt idx="1">
                  <c:v>2nd Qtr</c:v>
                </c:pt>
              </c:strCache>
            </c:strRef>
          </c:cat>
          <c:val>
            <c:numRef>
              <c:f>Sheet1!$B$2:$B$3</c:f>
              <c:numCache>
                <c:formatCode>0%</c:formatCode>
                <c:ptCount val="2"/>
                <c:pt idx="0">
                  <c:v>0.53</c:v>
                </c:pt>
                <c:pt idx="1">
                  <c:v>0.47</c:v>
                </c:pt>
              </c:numCache>
            </c:numRef>
          </c:val>
        </c:ser>
        <c:dLbls>
          <c:showLegendKey val="0"/>
          <c:showVal val="0"/>
          <c:showCatName val="0"/>
          <c:showSerName val="0"/>
          <c:showPercent val="0"/>
          <c:showBubbleSize val="0"/>
          <c:showLeaderLines val="1"/>
        </c:dLbls>
        <c:firstSliceAng val="0"/>
        <c:holeSize val="64"/>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5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Women</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dPt>
            <c:idx val="0"/>
            <c:bubble3D val="0"/>
            <c:spPr>
              <a:solidFill>
                <a:schemeClr val="accent5">
                  <a:lumMod val="75000"/>
                </a:schemeClr>
              </a:solidFill>
              <a:ln w="19050">
                <a:solidFill>
                  <a:schemeClr val="lt1"/>
                </a:solidFill>
              </a:ln>
              <a:effectLst/>
            </c:spPr>
          </c:dPt>
          <c:dPt>
            <c:idx val="1"/>
            <c:bubble3D val="0"/>
            <c:spPr>
              <a:solidFill>
                <a:schemeClr val="accent3">
                  <a:lumMod val="60000"/>
                  <a:lumOff val="40000"/>
                </a:schemeClr>
              </a:solidFill>
              <a:ln w="19050">
                <a:solidFill>
                  <a:schemeClr val="lt1"/>
                </a:solidFill>
              </a:ln>
              <a:effectLst/>
            </c:spPr>
          </c:dPt>
          <c:cat>
            <c:strRef>
              <c:f>Sheet1!$A$2:$A$3</c:f>
              <c:strCache>
                <c:ptCount val="2"/>
                <c:pt idx="0">
                  <c:v>1st Qtr</c:v>
                </c:pt>
                <c:pt idx="1">
                  <c:v>2nd Qtr</c:v>
                </c:pt>
              </c:strCache>
            </c:strRef>
          </c:cat>
          <c:val>
            <c:numRef>
              <c:f>Sheet1!$B$2:$B$3</c:f>
              <c:numCache>
                <c:formatCode>0%</c:formatCode>
                <c:ptCount val="2"/>
                <c:pt idx="0">
                  <c:v>0.63</c:v>
                </c:pt>
                <c:pt idx="1">
                  <c:v>0.37</c:v>
                </c:pt>
              </c:numCache>
            </c:numRef>
          </c:val>
        </c:ser>
        <c:dLbls>
          <c:showLegendKey val="0"/>
          <c:showVal val="0"/>
          <c:showCatName val="0"/>
          <c:showSerName val="0"/>
          <c:showPercent val="0"/>
          <c:showBubbleSize val="0"/>
          <c:showLeaderLines val="1"/>
        </c:dLbls>
        <c:firstSliceAng val="0"/>
        <c:holeSize val="64"/>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5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2"/>
              </a:solidFill>
              <a:ln w="19050">
                <a:solidFill>
                  <a:schemeClr val="lt1"/>
                </a:solidFill>
              </a:ln>
              <a:effectLst/>
            </c:spPr>
          </c:dPt>
          <c:dPt>
            <c:idx val="1"/>
            <c:bubble3D val="0"/>
            <c:spPr>
              <a:solidFill>
                <a:schemeClr val="accent3">
                  <a:lumMod val="60000"/>
                  <a:lumOff val="40000"/>
                </a:schemeClr>
              </a:solidFill>
              <a:ln w="19050">
                <a:solidFill>
                  <a:schemeClr val="lt1"/>
                </a:solidFill>
              </a:ln>
              <a:effectLst/>
            </c:spPr>
          </c:dPt>
          <c:cat>
            <c:strRef>
              <c:f>Sheet1!$A$2:$A$3</c:f>
              <c:strCache>
                <c:ptCount val="2"/>
                <c:pt idx="0">
                  <c:v>1st Qtr</c:v>
                </c:pt>
                <c:pt idx="1">
                  <c:v>2nd Qtr</c:v>
                </c:pt>
              </c:strCache>
            </c:strRef>
          </c:cat>
          <c:val>
            <c:numRef>
              <c:f>Sheet1!$B$2:$B$3</c:f>
              <c:numCache>
                <c:formatCode>0%</c:formatCode>
                <c:ptCount val="2"/>
                <c:pt idx="0">
                  <c:v>0.19</c:v>
                </c:pt>
                <c:pt idx="1">
                  <c:v>0.81</c:v>
                </c:pt>
              </c:numCache>
            </c:numRef>
          </c:val>
        </c:ser>
        <c:dLbls>
          <c:showLegendKey val="0"/>
          <c:showVal val="0"/>
          <c:showCatName val="0"/>
          <c:showSerName val="0"/>
          <c:showPercent val="0"/>
          <c:showBubbleSize val="0"/>
          <c:showLeaderLines val="1"/>
        </c:dLbls>
        <c:firstSliceAng val="0"/>
        <c:holeSize val="64"/>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5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Men</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dPt>
            <c:idx val="0"/>
            <c:bubble3D val="0"/>
            <c:spPr>
              <a:solidFill>
                <a:schemeClr val="accent6"/>
              </a:solidFill>
              <a:ln w="19050">
                <a:solidFill>
                  <a:schemeClr val="lt1"/>
                </a:solidFill>
              </a:ln>
              <a:effectLst/>
            </c:spPr>
          </c:dPt>
          <c:dPt>
            <c:idx val="1"/>
            <c:bubble3D val="0"/>
            <c:spPr>
              <a:solidFill>
                <a:schemeClr val="accent3">
                  <a:lumMod val="60000"/>
                  <a:lumOff val="40000"/>
                </a:schemeClr>
              </a:solidFill>
              <a:ln w="19050">
                <a:solidFill>
                  <a:schemeClr val="lt1"/>
                </a:solidFill>
              </a:ln>
              <a:effectLst/>
            </c:spPr>
          </c:dPt>
          <c:cat>
            <c:strRef>
              <c:f>Sheet1!$A$2:$A$3</c:f>
              <c:strCache>
                <c:ptCount val="2"/>
                <c:pt idx="0">
                  <c:v>1st Qtr</c:v>
                </c:pt>
                <c:pt idx="1">
                  <c:v>2nd Qtr</c:v>
                </c:pt>
              </c:strCache>
            </c:strRef>
          </c:cat>
          <c:val>
            <c:numRef>
              <c:f>Sheet1!$B$2:$B$3</c:f>
              <c:numCache>
                <c:formatCode>0%</c:formatCode>
                <c:ptCount val="2"/>
                <c:pt idx="0">
                  <c:v>0.2</c:v>
                </c:pt>
                <c:pt idx="1">
                  <c:v>0.8</c:v>
                </c:pt>
              </c:numCache>
            </c:numRef>
          </c:val>
        </c:ser>
        <c:dLbls>
          <c:showLegendKey val="0"/>
          <c:showVal val="0"/>
          <c:showCatName val="0"/>
          <c:showSerName val="0"/>
          <c:showPercent val="0"/>
          <c:showBubbleSize val="0"/>
          <c:showLeaderLines val="1"/>
        </c:dLbls>
        <c:firstSliceAng val="0"/>
        <c:holeSize val="64"/>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5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Women</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dPt>
            <c:idx val="0"/>
            <c:bubble3D val="0"/>
            <c:spPr>
              <a:solidFill>
                <a:schemeClr val="accent5">
                  <a:lumMod val="75000"/>
                </a:schemeClr>
              </a:solidFill>
              <a:ln w="19050">
                <a:solidFill>
                  <a:schemeClr val="lt1"/>
                </a:solidFill>
              </a:ln>
              <a:effectLst/>
            </c:spPr>
          </c:dPt>
          <c:dPt>
            <c:idx val="1"/>
            <c:bubble3D val="0"/>
            <c:spPr>
              <a:solidFill>
                <a:schemeClr val="accent3">
                  <a:lumMod val="60000"/>
                  <a:lumOff val="40000"/>
                </a:schemeClr>
              </a:solidFill>
              <a:ln w="19050">
                <a:solidFill>
                  <a:schemeClr val="lt1"/>
                </a:solidFill>
              </a:ln>
              <a:effectLst/>
            </c:spPr>
          </c:dPt>
          <c:cat>
            <c:strRef>
              <c:f>Sheet1!$A$2:$A$3</c:f>
              <c:strCache>
                <c:ptCount val="2"/>
                <c:pt idx="0">
                  <c:v>1st Qtr</c:v>
                </c:pt>
                <c:pt idx="1">
                  <c:v>2nd Qtr</c:v>
                </c:pt>
              </c:strCache>
            </c:strRef>
          </c:cat>
          <c:val>
            <c:numRef>
              <c:f>Sheet1!$B$2:$B$3</c:f>
              <c:numCache>
                <c:formatCode>0%</c:formatCode>
                <c:ptCount val="2"/>
                <c:pt idx="0">
                  <c:v>0.18</c:v>
                </c:pt>
                <c:pt idx="1">
                  <c:v>0.82000000000000006</c:v>
                </c:pt>
              </c:numCache>
            </c:numRef>
          </c:val>
        </c:ser>
        <c:dLbls>
          <c:showLegendKey val="0"/>
          <c:showVal val="0"/>
          <c:showCatName val="0"/>
          <c:showSerName val="0"/>
          <c:showPercent val="0"/>
          <c:showBubbleSize val="0"/>
          <c:showLeaderLines val="1"/>
        </c:dLbls>
        <c:firstSliceAng val="0"/>
        <c:holeSize val="64"/>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5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2"/>
              </a:solidFill>
              <a:ln w="19050">
                <a:solidFill>
                  <a:schemeClr val="lt1"/>
                </a:solidFill>
              </a:ln>
              <a:effectLst/>
            </c:spPr>
          </c:dPt>
          <c:dPt>
            <c:idx val="1"/>
            <c:bubble3D val="0"/>
            <c:spPr>
              <a:solidFill>
                <a:schemeClr val="accent3">
                  <a:lumMod val="60000"/>
                  <a:lumOff val="40000"/>
                </a:schemeClr>
              </a:solidFill>
              <a:ln w="19050">
                <a:solidFill>
                  <a:schemeClr val="lt1"/>
                </a:solidFill>
              </a:ln>
              <a:effectLst/>
            </c:spPr>
          </c:dPt>
          <c:cat>
            <c:strRef>
              <c:f>Sheet1!$A$2:$A$3</c:f>
              <c:strCache>
                <c:ptCount val="2"/>
                <c:pt idx="0">
                  <c:v>1st Qtr</c:v>
                </c:pt>
                <c:pt idx="1">
                  <c:v>2nd Qtr</c:v>
                </c:pt>
              </c:strCache>
            </c:strRef>
          </c:cat>
          <c:val>
            <c:numRef>
              <c:f>Sheet1!$B$2:$B$3</c:f>
              <c:numCache>
                <c:formatCode>0%</c:formatCode>
                <c:ptCount val="2"/>
                <c:pt idx="0">
                  <c:v>0.02</c:v>
                </c:pt>
                <c:pt idx="1">
                  <c:v>0.98</c:v>
                </c:pt>
              </c:numCache>
            </c:numRef>
          </c:val>
        </c:ser>
        <c:dLbls>
          <c:showLegendKey val="0"/>
          <c:showVal val="0"/>
          <c:showCatName val="0"/>
          <c:showSerName val="0"/>
          <c:showPercent val="0"/>
          <c:showBubbleSize val="0"/>
          <c:showLeaderLines val="1"/>
        </c:dLbls>
        <c:firstSliceAng val="0"/>
        <c:holeSize val="64"/>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manualLayout>
          <c:layoutTarget val="inner"/>
          <c:xMode val="edge"/>
          <c:yMode val="edge"/>
          <c:x val="0.34425361948051231"/>
          <c:y val="4.4787064017698663E-2"/>
          <c:w val="0.56760927115160875"/>
          <c:h val="0.79822147301679502"/>
        </c:manualLayout>
      </c:layout>
      <c:barChart>
        <c:barDir val="col"/>
        <c:grouping val="percentStacked"/>
        <c:varyColors val="0"/>
        <c:ser>
          <c:idx val="0"/>
          <c:order val="0"/>
          <c:tx>
            <c:strRef>
              <c:f>Sheet1!$A$2</c:f>
              <c:strCache>
                <c:ptCount val="1"/>
                <c:pt idx="0">
                  <c:v>Not at all satisfied</c:v>
                </c:pt>
              </c:strCache>
            </c:strRef>
          </c:tx>
          <c:spPr>
            <a:solidFill>
              <a:schemeClr val="accent5"/>
            </a:solidFill>
            <a:ln>
              <a:noFill/>
            </a:ln>
            <a:effectLst/>
          </c:spPr>
          <c:invertIfNegative val="0"/>
          <c:dLbls>
            <c:dLbl>
              <c:idx val="0"/>
              <c:layout>
                <c:manualLayout>
                  <c:x val="6.2339720983314258E-2"/>
                  <c:y val="-5.5549765657718405E-3"/>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6.7362276197881196E-2"/>
                  <c:y val="-1.0946303025234493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6.2939022246891074E-2"/>
                  <c:y val="-1.1109779492746816E-2"/>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6.5186844469994495E-2"/>
                  <c:y val="-5.3913264594629487E-3"/>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Sheet1!$B$1:$E$1</c:f>
              <c:strCache>
                <c:ptCount val="4"/>
                <c:pt idx="0">
                  <c:v>Northeast</c:v>
                </c:pt>
                <c:pt idx="1">
                  <c:v>Midwest</c:v>
                </c:pt>
                <c:pt idx="2">
                  <c:v>South</c:v>
                </c:pt>
                <c:pt idx="3">
                  <c:v>West</c:v>
                </c:pt>
              </c:strCache>
            </c:strRef>
          </c:cat>
          <c:val>
            <c:numRef>
              <c:f>Sheet1!$B$2:$E$2</c:f>
              <c:numCache>
                <c:formatCode>0%</c:formatCode>
                <c:ptCount val="4"/>
                <c:pt idx="0">
                  <c:v>1.6500000000000001E-2</c:v>
                </c:pt>
                <c:pt idx="1">
                  <c:v>7.3000000000000001E-3</c:v>
                </c:pt>
                <c:pt idx="2">
                  <c:v>7.9000000000000008E-3</c:v>
                </c:pt>
                <c:pt idx="3">
                  <c:v>2.64E-2</c:v>
                </c:pt>
              </c:numCache>
            </c:numRef>
          </c:val>
        </c:ser>
        <c:ser>
          <c:idx val="1"/>
          <c:order val="1"/>
          <c:tx>
            <c:strRef>
              <c:f>Sheet1!$A$3</c:f>
              <c:strCache>
                <c:ptCount val="1"/>
                <c:pt idx="0">
                  <c:v>Somewhat dissatisfied</c:v>
                </c:pt>
              </c:strCache>
            </c:strRef>
          </c:tx>
          <c:spPr>
            <a:solidFill>
              <a:schemeClr val="accent5">
                <a:lumMod val="40000"/>
                <a:lumOff val="60000"/>
              </a:schemeClr>
            </a:solidFill>
            <a:ln>
              <a:noFill/>
            </a:ln>
            <a:effectLst/>
          </c:spPr>
          <c:invertIfNegative val="0"/>
          <c:dLbls>
            <c:dLbl>
              <c:idx val="0"/>
              <c:layout>
                <c:manualLayout>
                  <c:x val="-1.025944548908877E-2"/>
                  <c:y val="-5.5548897463733567E-3"/>
                </c:manualLayout>
              </c:layout>
              <c:spPr>
                <a:noFill/>
                <a:ln>
                  <a:noFill/>
                </a:ln>
                <a:effectLst/>
              </c:spPr>
              <c:txPr>
                <a:bodyPr rot="0" spcFirstLastPara="1" vertOverflow="ellipsis" vert="horz" wrap="square" lIns="38100" tIns="19050" rIns="38100" bIns="19050" anchor="ctr" anchorCtr="1">
                  <a:noAutofit/>
                </a:bodyPr>
                <a:lstStyle/>
                <a:p>
                  <a:pPr>
                    <a:defRPr sz="1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9.5720626413198229E-2"/>
                      <c:h val="8.6031464295180715E-2"/>
                    </c:manualLayout>
                  </c15:layout>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Sheet1!$B$1:$E$1</c:f>
              <c:strCache>
                <c:ptCount val="4"/>
                <c:pt idx="0">
                  <c:v>Northeast</c:v>
                </c:pt>
                <c:pt idx="1">
                  <c:v>Midwest</c:v>
                </c:pt>
                <c:pt idx="2">
                  <c:v>South</c:v>
                </c:pt>
                <c:pt idx="3">
                  <c:v>West</c:v>
                </c:pt>
              </c:strCache>
            </c:strRef>
          </c:cat>
          <c:val>
            <c:numRef>
              <c:f>Sheet1!$B$3:$E$3</c:f>
              <c:numCache>
                <c:formatCode>0%</c:formatCode>
                <c:ptCount val="4"/>
                <c:pt idx="0">
                  <c:v>5.04E-2</c:v>
                </c:pt>
                <c:pt idx="1">
                  <c:v>3.73E-2</c:v>
                </c:pt>
                <c:pt idx="2">
                  <c:v>4.9200000000000001E-2</c:v>
                </c:pt>
                <c:pt idx="3">
                  <c:v>4.3999999999999997E-2</c:v>
                </c:pt>
              </c:numCache>
            </c:numRef>
          </c:val>
        </c:ser>
        <c:ser>
          <c:idx val="2"/>
          <c:order val="2"/>
          <c:tx>
            <c:strRef>
              <c:f>Sheet1!$A$4</c:f>
              <c:strCache>
                <c:ptCount val="1"/>
                <c:pt idx="0">
                  <c:v>Somewhat satisfied</c:v>
                </c:pt>
              </c:strCache>
            </c:strRef>
          </c:tx>
          <c:spPr>
            <a:solidFill>
              <a:schemeClr val="accent6">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Sheet1!$B$1:$E$1</c:f>
              <c:strCache>
                <c:ptCount val="4"/>
                <c:pt idx="0">
                  <c:v>Northeast</c:v>
                </c:pt>
                <c:pt idx="1">
                  <c:v>Midwest</c:v>
                </c:pt>
                <c:pt idx="2">
                  <c:v>South</c:v>
                </c:pt>
                <c:pt idx="3">
                  <c:v>West</c:v>
                </c:pt>
              </c:strCache>
            </c:strRef>
          </c:cat>
          <c:val>
            <c:numRef>
              <c:f>Sheet1!$B$4:$E$4</c:f>
              <c:numCache>
                <c:formatCode>0%</c:formatCode>
                <c:ptCount val="4"/>
                <c:pt idx="0">
                  <c:v>0.3246</c:v>
                </c:pt>
                <c:pt idx="1">
                  <c:v>0.2462</c:v>
                </c:pt>
                <c:pt idx="2">
                  <c:v>0.22589999999999999</c:v>
                </c:pt>
                <c:pt idx="3">
                  <c:v>0.28949999999999998</c:v>
                </c:pt>
              </c:numCache>
            </c:numRef>
          </c:val>
        </c:ser>
        <c:ser>
          <c:idx val="3"/>
          <c:order val="3"/>
          <c:tx>
            <c:strRef>
              <c:f>Sheet1!$A$5</c:f>
              <c:strCache>
                <c:ptCount val="1"/>
                <c:pt idx="0">
                  <c:v>Very satisfied</c:v>
                </c:pt>
              </c:strCache>
            </c:strRef>
          </c:tx>
          <c:spPr>
            <a:solidFill>
              <a:schemeClr val="accent6"/>
            </a:solidFill>
            <a:ln>
              <a:noFill/>
            </a:ln>
            <a:effectLst/>
          </c:spPr>
          <c:invertIfNegative val="0"/>
          <c:dPt>
            <c:idx val="0"/>
            <c:invertIfNegative val="0"/>
            <c:bubble3D val="0"/>
            <c:spPr>
              <a:solidFill>
                <a:schemeClr val="accent6"/>
              </a:solidFill>
              <a:ln>
                <a:noFill/>
              </a:ln>
              <a:effectLst/>
            </c:spPr>
          </c:dPt>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Sheet1!$B$1:$E$1</c:f>
              <c:strCache>
                <c:ptCount val="4"/>
                <c:pt idx="0">
                  <c:v>Northeast</c:v>
                </c:pt>
                <c:pt idx="1">
                  <c:v>Midwest</c:v>
                </c:pt>
                <c:pt idx="2">
                  <c:v>South</c:v>
                </c:pt>
                <c:pt idx="3">
                  <c:v>West</c:v>
                </c:pt>
              </c:strCache>
            </c:strRef>
          </c:cat>
          <c:val>
            <c:numRef>
              <c:f>Sheet1!$B$5:$E$5</c:f>
              <c:numCache>
                <c:formatCode>0%</c:formatCode>
                <c:ptCount val="4"/>
                <c:pt idx="0">
                  <c:v>0.60850000000000004</c:v>
                </c:pt>
                <c:pt idx="1">
                  <c:v>0.70920000000000005</c:v>
                </c:pt>
                <c:pt idx="2">
                  <c:v>0.71699999999999997</c:v>
                </c:pt>
                <c:pt idx="3">
                  <c:v>0.6401</c:v>
                </c:pt>
              </c:numCache>
            </c:numRef>
          </c:val>
        </c:ser>
        <c:dLbls>
          <c:showLegendKey val="0"/>
          <c:showVal val="0"/>
          <c:showCatName val="0"/>
          <c:showSerName val="0"/>
          <c:showPercent val="0"/>
          <c:showBubbleSize val="0"/>
        </c:dLbls>
        <c:gapWidth val="99"/>
        <c:overlap val="100"/>
        <c:axId val="309977000"/>
        <c:axId val="309977392"/>
      </c:barChart>
      <c:catAx>
        <c:axId val="309977000"/>
        <c:scaling>
          <c:orientation val="minMax"/>
        </c:scaling>
        <c:delete val="0"/>
        <c:axPos val="b"/>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09977392"/>
        <c:crosses val="autoZero"/>
        <c:auto val="1"/>
        <c:lblAlgn val="ctr"/>
        <c:lblOffset val="100"/>
        <c:noMultiLvlLbl val="0"/>
      </c:catAx>
      <c:valAx>
        <c:axId val="309977392"/>
        <c:scaling>
          <c:orientation val="minMax"/>
        </c:scaling>
        <c:delete val="1"/>
        <c:axPos val="l"/>
        <c:numFmt formatCode="0%" sourceLinked="1"/>
        <c:majorTickMark val="none"/>
        <c:minorTickMark val="none"/>
        <c:tickLblPos val="nextTo"/>
        <c:crossAx val="309977000"/>
        <c:crosses val="autoZero"/>
        <c:crossBetween val="between"/>
      </c:valAx>
      <c:spPr>
        <a:noFill/>
        <a:ln>
          <a:noFill/>
        </a:ln>
        <a:effectLst/>
      </c:spPr>
    </c:plotArea>
    <c:legend>
      <c:legendPos val="l"/>
      <c:layout>
        <c:manualLayout>
          <c:xMode val="edge"/>
          <c:yMode val="edge"/>
          <c:x val="0"/>
          <c:y val="0.38357344745205524"/>
          <c:w val="0.42106730007747095"/>
          <c:h val="0.37627204788227475"/>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2"/>
              </a:solidFill>
              <a:ln w="19050">
                <a:solidFill>
                  <a:schemeClr val="lt1"/>
                </a:solidFill>
              </a:ln>
              <a:effectLst/>
            </c:spPr>
          </c:dPt>
          <c:dPt>
            <c:idx val="1"/>
            <c:bubble3D val="0"/>
            <c:spPr>
              <a:solidFill>
                <a:schemeClr val="accent3">
                  <a:lumMod val="60000"/>
                  <a:lumOff val="40000"/>
                </a:schemeClr>
              </a:solidFill>
              <a:ln w="19050">
                <a:solidFill>
                  <a:schemeClr val="lt1"/>
                </a:solidFill>
              </a:ln>
              <a:effectLst/>
            </c:spPr>
          </c:dPt>
          <c:cat>
            <c:strRef>
              <c:f>Sheet1!$A$2:$A$3</c:f>
              <c:strCache>
                <c:ptCount val="2"/>
                <c:pt idx="0">
                  <c:v>1st Qtr</c:v>
                </c:pt>
                <c:pt idx="1">
                  <c:v>2nd Qtr</c:v>
                </c:pt>
              </c:strCache>
            </c:strRef>
          </c:cat>
          <c:val>
            <c:numRef>
              <c:f>Sheet1!$B$2:$B$3</c:f>
              <c:numCache>
                <c:formatCode>0%</c:formatCode>
                <c:ptCount val="2"/>
                <c:pt idx="0">
                  <c:v>0.17</c:v>
                </c:pt>
                <c:pt idx="1">
                  <c:v>0.83</c:v>
                </c:pt>
              </c:numCache>
            </c:numRef>
          </c:val>
        </c:ser>
        <c:dLbls>
          <c:showLegendKey val="0"/>
          <c:showVal val="0"/>
          <c:showCatName val="0"/>
          <c:showSerName val="0"/>
          <c:showPercent val="0"/>
          <c:showBubbleSize val="0"/>
          <c:showLeaderLines val="1"/>
        </c:dLbls>
        <c:firstSliceAng val="0"/>
        <c:holeSize val="64"/>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6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Men</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dPt>
            <c:idx val="0"/>
            <c:bubble3D val="0"/>
            <c:spPr>
              <a:solidFill>
                <a:schemeClr val="accent6"/>
              </a:solidFill>
              <a:ln w="19050">
                <a:solidFill>
                  <a:schemeClr val="lt1"/>
                </a:solidFill>
              </a:ln>
              <a:effectLst/>
            </c:spPr>
          </c:dPt>
          <c:dPt>
            <c:idx val="1"/>
            <c:bubble3D val="0"/>
            <c:spPr>
              <a:solidFill>
                <a:schemeClr val="accent3">
                  <a:lumMod val="60000"/>
                  <a:lumOff val="40000"/>
                </a:schemeClr>
              </a:solidFill>
              <a:ln w="19050">
                <a:solidFill>
                  <a:schemeClr val="lt1"/>
                </a:solidFill>
              </a:ln>
              <a:effectLst/>
            </c:spPr>
          </c:dPt>
          <c:cat>
            <c:strRef>
              <c:f>Sheet1!$A$2:$A$3</c:f>
              <c:strCache>
                <c:ptCount val="2"/>
                <c:pt idx="0">
                  <c:v>1st Qtr</c:v>
                </c:pt>
                <c:pt idx="1">
                  <c:v>2nd Qtr</c:v>
                </c:pt>
              </c:strCache>
            </c:strRef>
          </c:cat>
          <c:val>
            <c:numRef>
              <c:f>Sheet1!$B$2:$B$3</c:f>
              <c:numCache>
                <c:formatCode>0%</c:formatCode>
                <c:ptCount val="2"/>
                <c:pt idx="0">
                  <c:v>0.16</c:v>
                </c:pt>
                <c:pt idx="1">
                  <c:v>0.84</c:v>
                </c:pt>
              </c:numCache>
            </c:numRef>
          </c:val>
        </c:ser>
        <c:dLbls>
          <c:showLegendKey val="0"/>
          <c:showVal val="0"/>
          <c:showCatName val="0"/>
          <c:showSerName val="0"/>
          <c:showPercent val="0"/>
          <c:showBubbleSize val="0"/>
          <c:showLeaderLines val="1"/>
        </c:dLbls>
        <c:firstSliceAng val="0"/>
        <c:holeSize val="64"/>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6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Women</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15</c:v>
                </c:pt>
              </c:strCache>
            </c:strRef>
          </c:tx>
          <c:dPt>
            <c:idx val="0"/>
            <c:bubble3D val="0"/>
            <c:spPr>
              <a:solidFill>
                <a:schemeClr val="accent5">
                  <a:lumMod val="75000"/>
                </a:schemeClr>
              </a:solidFill>
              <a:ln w="19050">
                <a:solidFill>
                  <a:schemeClr val="lt1"/>
                </a:solidFill>
              </a:ln>
              <a:effectLst/>
            </c:spPr>
          </c:dPt>
          <c:dPt>
            <c:idx val="1"/>
            <c:bubble3D val="0"/>
            <c:spPr>
              <a:solidFill>
                <a:schemeClr val="accent3">
                  <a:lumMod val="60000"/>
                  <a:lumOff val="40000"/>
                </a:schemeClr>
              </a:solidFill>
              <a:ln w="19050">
                <a:solidFill>
                  <a:schemeClr val="lt1"/>
                </a:solidFill>
              </a:ln>
              <a:effectLst/>
            </c:spPr>
          </c:dPt>
          <c:cat>
            <c:strRef>
              <c:f>Sheet1!$A$2:$A$3</c:f>
              <c:strCache>
                <c:ptCount val="2"/>
                <c:pt idx="0">
                  <c:v>1st Qtr</c:v>
                </c:pt>
                <c:pt idx="1">
                  <c:v>2nd Qtr</c:v>
                </c:pt>
              </c:strCache>
            </c:strRef>
          </c:cat>
          <c:val>
            <c:numRef>
              <c:f>Sheet1!$B$2:$B$3</c:f>
              <c:numCache>
                <c:formatCode>0%</c:formatCode>
                <c:ptCount val="2"/>
                <c:pt idx="0">
                  <c:v>0.19</c:v>
                </c:pt>
                <c:pt idx="1">
                  <c:v>0.81</c:v>
                </c:pt>
              </c:numCache>
            </c:numRef>
          </c:val>
        </c:ser>
        <c:dLbls>
          <c:showLegendKey val="0"/>
          <c:showVal val="0"/>
          <c:showCatName val="0"/>
          <c:showSerName val="0"/>
          <c:showPercent val="0"/>
          <c:showBubbleSize val="0"/>
          <c:showLeaderLines val="1"/>
        </c:dLbls>
        <c:firstSliceAng val="0"/>
        <c:holeSize val="64"/>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6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2"/>
              </a:solidFill>
              <a:ln w="19050">
                <a:solidFill>
                  <a:schemeClr val="lt1"/>
                </a:solidFill>
              </a:ln>
              <a:effectLst/>
            </c:spPr>
          </c:dPt>
          <c:dPt>
            <c:idx val="1"/>
            <c:bubble3D val="0"/>
            <c:spPr>
              <a:solidFill>
                <a:schemeClr val="accent3">
                  <a:lumMod val="60000"/>
                  <a:lumOff val="40000"/>
                </a:schemeClr>
              </a:solidFill>
              <a:ln w="19050">
                <a:solidFill>
                  <a:schemeClr val="lt1"/>
                </a:solidFill>
              </a:ln>
              <a:effectLst/>
            </c:spPr>
          </c:dPt>
          <c:cat>
            <c:strRef>
              <c:f>Sheet1!$A$2:$A$3</c:f>
              <c:strCache>
                <c:ptCount val="2"/>
                <c:pt idx="0">
                  <c:v>1st Qtr</c:v>
                </c:pt>
                <c:pt idx="1">
                  <c:v>2nd Qtr</c:v>
                </c:pt>
              </c:strCache>
            </c:strRef>
          </c:cat>
          <c:val>
            <c:numRef>
              <c:f>Sheet1!$B$2:$B$3</c:f>
              <c:numCache>
                <c:formatCode>0%</c:formatCode>
                <c:ptCount val="2"/>
                <c:pt idx="0">
                  <c:v>0.2</c:v>
                </c:pt>
                <c:pt idx="1">
                  <c:v>0.8</c:v>
                </c:pt>
              </c:numCache>
            </c:numRef>
          </c:val>
        </c:ser>
        <c:dLbls>
          <c:showLegendKey val="0"/>
          <c:showVal val="0"/>
          <c:showCatName val="0"/>
          <c:showSerName val="0"/>
          <c:showPercent val="0"/>
          <c:showBubbleSize val="0"/>
          <c:showLeaderLines val="1"/>
        </c:dLbls>
        <c:firstSliceAng val="0"/>
        <c:holeSize val="64"/>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6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Men</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dPt>
            <c:idx val="0"/>
            <c:bubble3D val="0"/>
            <c:spPr>
              <a:solidFill>
                <a:schemeClr val="accent6"/>
              </a:solidFill>
              <a:ln w="19050">
                <a:solidFill>
                  <a:schemeClr val="lt1"/>
                </a:solidFill>
              </a:ln>
              <a:effectLst/>
            </c:spPr>
          </c:dPt>
          <c:dPt>
            <c:idx val="1"/>
            <c:bubble3D val="0"/>
            <c:spPr>
              <a:solidFill>
                <a:schemeClr val="accent3">
                  <a:lumMod val="60000"/>
                  <a:lumOff val="40000"/>
                </a:schemeClr>
              </a:solidFill>
              <a:ln w="19050">
                <a:solidFill>
                  <a:schemeClr val="lt1"/>
                </a:solidFill>
              </a:ln>
              <a:effectLst/>
            </c:spPr>
          </c:dPt>
          <c:cat>
            <c:strRef>
              <c:f>Sheet1!$A$2:$A$3</c:f>
              <c:strCache>
                <c:ptCount val="2"/>
                <c:pt idx="0">
                  <c:v>1st Qtr</c:v>
                </c:pt>
                <c:pt idx="1">
                  <c:v>2nd Qtr</c:v>
                </c:pt>
              </c:strCache>
            </c:strRef>
          </c:cat>
          <c:val>
            <c:numRef>
              <c:f>Sheet1!$B$2:$B$3</c:f>
              <c:numCache>
                <c:formatCode>0%</c:formatCode>
                <c:ptCount val="2"/>
                <c:pt idx="0">
                  <c:v>0.19</c:v>
                </c:pt>
                <c:pt idx="1">
                  <c:v>0.81</c:v>
                </c:pt>
              </c:numCache>
            </c:numRef>
          </c:val>
        </c:ser>
        <c:dLbls>
          <c:showLegendKey val="0"/>
          <c:showVal val="0"/>
          <c:showCatName val="0"/>
          <c:showSerName val="0"/>
          <c:showPercent val="0"/>
          <c:showBubbleSize val="0"/>
          <c:showLeaderLines val="1"/>
        </c:dLbls>
        <c:firstSliceAng val="0"/>
        <c:holeSize val="64"/>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6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Women</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15</c:v>
                </c:pt>
              </c:strCache>
            </c:strRef>
          </c:tx>
          <c:dPt>
            <c:idx val="0"/>
            <c:bubble3D val="0"/>
            <c:spPr>
              <a:solidFill>
                <a:schemeClr val="accent5">
                  <a:lumMod val="75000"/>
                </a:schemeClr>
              </a:solidFill>
              <a:ln w="19050">
                <a:solidFill>
                  <a:schemeClr val="lt1"/>
                </a:solidFill>
              </a:ln>
              <a:effectLst/>
            </c:spPr>
          </c:dPt>
          <c:dPt>
            <c:idx val="1"/>
            <c:bubble3D val="0"/>
            <c:spPr>
              <a:solidFill>
                <a:schemeClr val="accent3">
                  <a:lumMod val="60000"/>
                  <a:lumOff val="40000"/>
                </a:schemeClr>
              </a:solidFill>
              <a:ln w="19050">
                <a:solidFill>
                  <a:schemeClr val="lt1"/>
                </a:solidFill>
              </a:ln>
              <a:effectLst/>
            </c:spPr>
          </c:dPt>
          <c:cat>
            <c:strRef>
              <c:f>Sheet1!$A$2:$A$3</c:f>
              <c:strCache>
                <c:ptCount val="2"/>
                <c:pt idx="0">
                  <c:v>1st Qtr</c:v>
                </c:pt>
                <c:pt idx="1">
                  <c:v>2nd Qtr</c:v>
                </c:pt>
              </c:strCache>
            </c:strRef>
          </c:cat>
          <c:val>
            <c:numRef>
              <c:f>Sheet1!$B$2:$B$3</c:f>
              <c:numCache>
                <c:formatCode>0%</c:formatCode>
                <c:ptCount val="2"/>
                <c:pt idx="0">
                  <c:v>0.21</c:v>
                </c:pt>
                <c:pt idx="1">
                  <c:v>0.79</c:v>
                </c:pt>
              </c:numCache>
            </c:numRef>
          </c:val>
        </c:ser>
        <c:dLbls>
          <c:showLegendKey val="0"/>
          <c:showVal val="0"/>
          <c:showCatName val="0"/>
          <c:showSerName val="0"/>
          <c:showPercent val="0"/>
          <c:showBubbleSize val="0"/>
          <c:showLeaderLines val="1"/>
        </c:dLbls>
        <c:firstSliceAng val="0"/>
        <c:holeSize val="64"/>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6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2"/>
              </a:solidFill>
              <a:ln w="19050">
                <a:solidFill>
                  <a:schemeClr val="lt1"/>
                </a:solidFill>
              </a:ln>
              <a:effectLst/>
            </c:spPr>
          </c:dPt>
          <c:dPt>
            <c:idx val="1"/>
            <c:bubble3D val="0"/>
            <c:spPr>
              <a:solidFill>
                <a:schemeClr val="accent3">
                  <a:lumMod val="60000"/>
                  <a:lumOff val="40000"/>
                </a:schemeClr>
              </a:solidFill>
              <a:ln w="19050">
                <a:solidFill>
                  <a:schemeClr val="lt1"/>
                </a:solidFill>
              </a:ln>
              <a:effectLst/>
            </c:spPr>
          </c:dPt>
          <c:cat>
            <c:strRef>
              <c:f>Sheet1!$A$2:$A$3</c:f>
              <c:strCache>
                <c:ptCount val="2"/>
                <c:pt idx="0">
                  <c:v>1st Qtr</c:v>
                </c:pt>
                <c:pt idx="1">
                  <c:v>2nd Qtr</c:v>
                </c:pt>
              </c:strCache>
            </c:strRef>
          </c:cat>
          <c:val>
            <c:numRef>
              <c:f>Sheet1!$B$2:$B$3</c:f>
              <c:numCache>
                <c:formatCode>0%</c:formatCode>
                <c:ptCount val="2"/>
                <c:pt idx="0">
                  <c:v>0.05</c:v>
                </c:pt>
                <c:pt idx="1">
                  <c:v>0.95</c:v>
                </c:pt>
              </c:numCache>
            </c:numRef>
          </c:val>
        </c:ser>
        <c:dLbls>
          <c:showLegendKey val="0"/>
          <c:showVal val="0"/>
          <c:showCatName val="0"/>
          <c:showSerName val="0"/>
          <c:showPercent val="0"/>
          <c:showBubbleSize val="0"/>
          <c:showLeaderLines val="1"/>
        </c:dLbls>
        <c:firstSliceAng val="0"/>
        <c:holeSize val="64"/>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6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Men</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dPt>
            <c:idx val="0"/>
            <c:bubble3D val="0"/>
            <c:spPr>
              <a:solidFill>
                <a:schemeClr val="accent6"/>
              </a:solidFill>
              <a:ln w="19050">
                <a:solidFill>
                  <a:schemeClr val="lt1"/>
                </a:solidFill>
              </a:ln>
              <a:effectLst/>
            </c:spPr>
          </c:dPt>
          <c:dPt>
            <c:idx val="1"/>
            <c:bubble3D val="0"/>
            <c:spPr>
              <a:solidFill>
                <a:schemeClr val="accent3">
                  <a:lumMod val="60000"/>
                  <a:lumOff val="40000"/>
                </a:schemeClr>
              </a:solidFill>
              <a:ln w="19050">
                <a:solidFill>
                  <a:schemeClr val="lt1"/>
                </a:solidFill>
              </a:ln>
              <a:effectLst/>
            </c:spPr>
          </c:dPt>
          <c:cat>
            <c:strRef>
              <c:f>Sheet1!$A$2:$A$3</c:f>
              <c:strCache>
                <c:ptCount val="2"/>
                <c:pt idx="0">
                  <c:v>1st Qtr</c:v>
                </c:pt>
                <c:pt idx="1">
                  <c:v>2nd Qtr</c:v>
                </c:pt>
              </c:strCache>
            </c:strRef>
          </c:cat>
          <c:val>
            <c:numRef>
              <c:f>Sheet1!$B$2:$B$3</c:f>
              <c:numCache>
                <c:formatCode>0%</c:formatCode>
                <c:ptCount val="2"/>
                <c:pt idx="0">
                  <c:v>0.06</c:v>
                </c:pt>
                <c:pt idx="1">
                  <c:v>0.94</c:v>
                </c:pt>
              </c:numCache>
            </c:numRef>
          </c:val>
        </c:ser>
        <c:dLbls>
          <c:showLegendKey val="0"/>
          <c:showVal val="0"/>
          <c:showCatName val="0"/>
          <c:showSerName val="0"/>
          <c:showPercent val="0"/>
          <c:showBubbleSize val="0"/>
          <c:showLeaderLines val="1"/>
        </c:dLbls>
        <c:firstSliceAng val="0"/>
        <c:holeSize val="64"/>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6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Women</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15</c:v>
                </c:pt>
              </c:strCache>
            </c:strRef>
          </c:tx>
          <c:dPt>
            <c:idx val="0"/>
            <c:bubble3D val="0"/>
            <c:spPr>
              <a:solidFill>
                <a:schemeClr val="accent5">
                  <a:lumMod val="75000"/>
                </a:schemeClr>
              </a:solidFill>
              <a:ln w="19050">
                <a:solidFill>
                  <a:schemeClr val="lt1"/>
                </a:solidFill>
              </a:ln>
              <a:effectLst/>
            </c:spPr>
          </c:dPt>
          <c:dPt>
            <c:idx val="1"/>
            <c:bubble3D val="0"/>
            <c:spPr>
              <a:solidFill>
                <a:schemeClr val="accent3">
                  <a:lumMod val="60000"/>
                  <a:lumOff val="40000"/>
                </a:schemeClr>
              </a:solidFill>
              <a:ln w="19050">
                <a:solidFill>
                  <a:schemeClr val="lt1"/>
                </a:solidFill>
              </a:ln>
              <a:effectLst/>
            </c:spPr>
          </c:dPt>
          <c:cat>
            <c:strRef>
              <c:f>Sheet1!$A$2:$A$3</c:f>
              <c:strCache>
                <c:ptCount val="2"/>
                <c:pt idx="0">
                  <c:v>1st Qtr</c:v>
                </c:pt>
                <c:pt idx="1">
                  <c:v>2nd Qtr</c:v>
                </c:pt>
              </c:strCache>
            </c:strRef>
          </c:cat>
          <c:val>
            <c:numRef>
              <c:f>Sheet1!$B$2:$B$3</c:f>
              <c:numCache>
                <c:formatCode>0%</c:formatCode>
                <c:ptCount val="2"/>
                <c:pt idx="0">
                  <c:v>0.05</c:v>
                </c:pt>
                <c:pt idx="1">
                  <c:v>0.95</c:v>
                </c:pt>
              </c:numCache>
            </c:numRef>
          </c:val>
        </c:ser>
        <c:dLbls>
          <c:showLegendKey val="0"/>
          <c:showVal val="0"/>
          <c:showCatName val="0"/>
          <c:showSerName val="0"/>
          <c:showPercent val="0"/>
          <c:showBubbleSize val="0"/>
          <c:showLeaderLines val="1"/>
        </c:dLbls>
        <c:firstSliceAng val="0"/>
        <c:holeSize val="64"/>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6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dPt>
          <c:dPt>
            <c:idx val="1"/>
            <c:bubble3D val="0"/>
            <c:spPr>
              <a:solidFill>
                <a:schemeClr val="accent6"/>
              </a:solidFill>
              <a:ln w="19050">
                <a:solidFill>
                  <a:schemeClr val="lt1"/>
                </a:solidFill>
              </a:ln>
              <a:effectLst/>
            </c:spPr>
          </c:dPt>
          <c:dPt>
            <c:idx val="2"/>
            <c:bubble3D val="0"/>
            <c:spPr>
              <a:solidFill>
                <a:schemeClr val="accent3"/>
              </a:solidFill>
              <a:ln w="19050">
                <a:solidFill>
                  <a:schemeClr val="lt1"/>
                </a:solidFill>
              </a:ln>
              <a:effectLst/>
            </c:spPr>
          </c:dPt>
          <c:dLbls>
            <c:dLbl>
              <c:idx val="0"/>
              <c:dLblPos val="outEnd"/>
              <c:showLegendKey val="0"/>
              <c:showVal val="1"/>
              <c:showCatName val="1"/>
              <c:showSerName val="0"/>
              <c:showPercent val="0"/>
              <c:showBubbleSize val="0"/>
              <c:separator>
</c:separator>
              <c:extLst>
                <c:ext xmlns:c15="http://schemas.microsoft.com/office/drawing/2012/chart" uri="{CE6537A1-D6FC-4f65-9D91-7224C49458BB}"/>
              </c:extLst>
            </c:dLbl>
            <c:dLbl>
              <c:idx val="1"/>
              <c:dLblPos val="outEnd"/>
              <c:showLegendKey val="0"/>
              <c:showVal val="1"/>
              <c:showCatName val="1"/>
              <c:showSerName val="0"/>
              <c:showPercent val="0"/>
              <c:showBubbleSize val="0"/>
              <c:separator>
</c:separator>
              <c:extLst>
                <c:ext xmlns:c15="http://schemas.microsoft.com/office/drawing/2012/chart" uri="{CE6537A1-D6FC-4f65-9D91-7224C49458BB}"/>
              </c:extLst>
            </c:dLbl>
            <c:dLbl>
              <c:idx val="2"/>
              <c:dLblPos val="outEnd"/>
              <c:showLegendKey val="0"/>
              <c:showVal val="1"/>
              <c:showCatName val="1"/>
              <c:showSerName val="0"/>
              <c:showPercent val="0"/>
              <c:showBubbleSize val="0"/>
              <c:separator>
</c:separator>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0"/>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Theirs</c:v>
                </c:pt>
                <c:pt idx="1">
                  <c:v>Mine</c:v>
                </c:pt>
                <c:pt idx="2">
                  <c:v>Both of ours</c:v>
                </c:pt>
              </c:strCache>
            </c:strRef>
          </c:cat>
          <c:val>
            <c:numRef>
              <c:f>Sheet1!$B$2:$B$4</c:f>
              <c:numCache>
                <c:formatCode>0%</c:formatCode>
                <c:ptCount val="3"/>
                <c:pt idx="0">
                  <c:v>0.55000000000000004</c:v>
                </c:pt>
                <c:pt idx="1">
                  <c:v>0.11</c:v>
                </c:pt>
                <c:pt idx="2">
                  <c:v>0.33999999999999997</c:v>
                </c:pt>
              </c:numCache>
            </c:numRef>
          </c:val>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2"/>
              </a:solidFill>
              <a:ln w="19050">
                <a:solidFill>
                  <a:schemeClr val="lt1"/>
                </a:solidFill>
              </a:ln>
              <a:effectLst/>
            </c:spPr>
          </c:dPt>
          <c:dPt>
            <c:idx val="1"/>
            <c:bubble3D val="0"/>
            <c:spPr>
              <a:solidFill>
                <a:schemeClr val="accent3">
                  <a:lumMod val="60000"/>
                  <a:lumOff val="40000"/>
                </a:schemeClr>
              </a:solidFill>
              <a:ln w="19050">
                <a:solidFill>
                  <a:schemeClr val="lt1"/>
                </a:solidFill>
              </a:ln>
              <a:effectLst/>
            </c:spPr>
          </c:dPt>
          <c:cat>
            <c:strRef>
              <c:f>Sheet1!$A$2:$A$3</c:f>
              <c:strCache>
                <c:ptCount val="2"/>
                <c:pt idx="0">
                  <c:v>1st Qtr</c:v>
                </c:pt>
                <c:pt idx="1">
                  <c:v>2nd Qtr</c:v>
                </c:pt>
              </c:strCache>
            </c:strRef>
          </c:cat>
          <c:val>
            <c:numRef>
              <c:f>Sheet1!$B$2:$B$3</c:f>
              <c:numCache>
                <c:formatCode>0%</c:formatCode>
                <c:ptCount val="2"/>
                <c:pt idx="0">
                  <c:v>0.52</c:v>
                </c:pt>
                <c:pt idx="1">
                  <c:v>0.48</c:v>
                </c:pt>
              </c:numCache>
            </c:numRef>
          </c:val>
        </c:ser>
        <c:dLbls>
          <c:showLegendKey val="0"/>
          <c:showVal val="0"/>
          <c:showCatName val="0"/>
          <c:showSerName val="0"/>
          <c:showPercent val="0"/>
          <c:showBubbleSize val="0"/>
          <c:showLeaderLines val="1"/>
        </c:dLbls>
        <c:firstSliceAng val="0"/>
        <c:holeSize val="64"/>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7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Women</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dPt>
          <c:dPt>
            <c:idx val="1"/>
            <c:bubble3D val="0"/>
            <c:spPr>
              <a:solidFill>
                <a:schemeClr val="accent6"/>
              </a:solidFill>
              <a:ln w="19050">
                <a:solidFill>
                  <a:schemeClr val="lt1"/>
                </a:solidFill>
              </a:ln>
              <a:effectLst/>
            </c:spPr>
          </c:dPt>
          <c:dPt>
            <c:idx val="2"/>
            <c:bubble3D val="0"/>
            <c:spPr>
              <a:solidFill>
                <a:schemeClr val="accent3"/>
              </a:solidFill>
              <a:ln w="19050">
                <a:solidFill>
                  <a:schemeClr val="lt1"/>
                </a:solidFill>
              </a:ln>
              <a:effectLst/>
            </c:spPr>
          </c:dPt>
          <c:dLbls>
            <c:dLbl>
              <c:idx val="0"/>
              <c:dLblPos val="outEnd"/>
              <c:showLegendKey val="0"/>
              <c:showVal val="1"/>
              <c:showCatName val="1"/>
              <c:showSerName val="0"/>
              <c:showPercent val="0"/>
              <c:showBubbleSize val="0"/>
              <c:separator>
</c:separator>
              <c:extLst>
                <c:ext xmlns:c15="http://schemas.microsoft.com/office/drawing/2012/chart" uri="{CE6537A1-D6FC-4f65-9D91-7224C49458BB}"/>
              </c:extLst>
            </c:dLbl>
            <c:dLbl>
              <c:idx val="1"/>
              <c:dLblPos val="outEnd"/>
              <c:showLegendKey val="0"/>
              <c:showVal val="1"/>
              <c:showCatName val="1"/>
              <c:showSerName val="0"/>
              <c:showPercent val="0"/>
              <c:showBubbleSize val="0"/>
              <c:separator>
</c:separator>
              <c:extLst>
                <c:ext xmlns:c15="http://schemas.microsoft.com/office/drawing/2012/chart" uri="{CE6537A1-D6FC-4f65-9D91-7224C49458BB}"/>
              </c:extLst>
            </c:dLbl>
            <c:dLbl>
              <c:idx val="2"/>
              <c:dLblPos val="outEnd"/>
              <c:showLegendKey val="0"/>
              <c:showVal val="1"/>
              <c:showCatName val="1"/>
              <c:showSerName val="0"/>
              <c:showPercent val="0"/>
              <c:showBubbleSize val="0"/>
              <c:separator>
</c:separator>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0"/>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Theirs</c:v>
                </c:pt>
                <c:pt idx="1">
                  <c:v>Mine</c:v>
                </c:pt>
                <c:pt idx="2">
                  <c:v>Both of ours</c:v>
                </c:pt>
              </c:strCache>
            </c:strRef>
          </c:cat>
          <c:val>
            <c:numRef>
              <c:f>Sheet1!$B$2:$B$4</c:f>
              <c:numCache>
                <c:formatCode>0%</c:formatCode>
                <c:ptCount val="3"/>
                <c:pt idx="0">
                  <c:v>0.64</c:v>
                </c:pt>
                <c:pt idx="1">
                  <c:v>7.0000000000000007E-2</c:v>
                </c:pt>
                <c:pt idx="2">
                  <c:v>0.29000000000000004</c:v>
                </c:pt>
              </c:numCache>
            </c:numRef>
          </c:val>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mtClean="0"/>
              <a:t>Men</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dPt>
          <c:dPt>
            <c:idx val="1"/>
            <c:bubble3D val="0"/>
            <c:spPr>
              <a:solidFill>
                <a:schemeClr val="accent6"/>
              </a:solidFill>
              <a:ln w="19050">
                <a:solidFill>
                  <a:schemeClr val="lt1"/>
                </a:solidFill>
              </a:ln>
              <a:effectLst/>
            </c:spPr>
          </c:dPt>
          <c:dPt>
            <c:idx val="2"/>
            <c:bubble3D val="0"/>
            <c:spPr>
              <a:solidFill>
                <a:schemeClr val="accent3"/>
              </a:solidFill>
              <a:ln w="19050">
                <a:solidFill>
                  <a:schemeClr val="lt1"/>
                </a:solidFill>
              </a:ln>
              <a:effectLst/>
            </c:spPr>
          </c:dPt>
          <c:dLbls>
            <c:dLbl>
              <c:idx val="0"/>
              <c:dLblPos val="outEnd"/>
              <c:showLegendKey val="0"/>
              <c:showVal val="1"/>
              <c:showCatName val="1"/>
              <c:showSerName val="0"/>
              <c:showPercent val="0"/>
              <c:showBubbleSize val="0"/>
              <c:separator>
</c:separator>
              <c:extLst>
                <c:ext xmlns:c15="http://schemas.microsoft.com/office/drawing/2012/chart" uri="{CE6537A1-D6FC-4f65-9D91-7224C49458BB}"/>
              </c:extLst>
            </c:dLbl>
            <c:dLbl>
              <c:idx val="1"/>
              <c:layout>
                <c:manualLayout>
                  <c:x val="2.9895366218236113E-2"/>
                  <c:y val="0"/>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Lst>
            </c:dLbl>
            <c:dLbl>
              <c:idx val="2"/>
              <c:dLblPos val="outEnd"/>
              <c:showLegendKey val="0"/>
              <c:showVal val="1"/>
              <c:showCatName val="1"/>
              <c:showSerName val="0"/>
              <c:showPercent val="0"/>
              <c:showBubbleSize val="0"/>
              <c:separator>
</c:separator>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0"/>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Theirs</c:v>
                </c:pt>
                <c:pt idx="1">
                  <c:v>Mine</c:v>
                </c:pt>
                <c:pt idx="2">
                  <c:v>Both of ours</c:v>
                </c:pt>
              </c:strCache>
            </c:strRef>
          </c:cat>
          <c:val>
            <c:numRef>
              <c:f>Sheet1!$B$2:$B$4</c:f>
              <c:numCache>
                <c:formatCode>0%</c:formatCode>
                <c:ptCount val="3"/>
                <c:pt idx="0">
                  <c:v>0.44</c:v>
                </c:pt>
                <c:pt idx="1">
                  <c:v>0.15</c:v>
                </c:pt>
                <c:pt idx="2">
                  <c:v>0.42</c:v>
                </c:pt>
              </c:numCache>
            </c:numRef>
          </c:val>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2"/>
              </a:solidFill>
              <a:ln w="19050">
                <a:solidFill>
                  <a:schemeClr val="lt1"/>
                </a:solidFill>
              </a:ln>
              <a:effectLst/>
            </c:spPr>
          </c:dPt>
          <c:dPt>
            <c:idx val="1"/>
            <c:bubble3D val="0"/>
            <c:spPr>
              <a:solidFill>
                <a:schemeClr val="accent3">
                  <a:lumMod val="60000"/>
                  <a:lumOff val="40000"/>
                </a:schemeClr>
              </a:solidFill>
              <a:ln w="19050">
                <a:solidFill>
                  <a:schemeClr val="lt1"/>
                </a:solidFill>
              </a:ln>
              <a:effectLst/>
            </c:spPr>
          </c:dPt>
          <c:cat>
            <c:strRef>
              <c:f>Sheet1!$A$2:$A$3</c:f>
              <c:strCache>
                <c:ptCount val="2"/>
                <c:pt idx="0">
                  <c:v>1st Qtr</c:v>
                </c:pt>
                <c:pt idx="1">
                  <c:v>2nd Qtr</c:v>
                </c:pt>
              </c:strCache>
            </c:strRef>
          </c:cat>
          <c:val>
            <c:numRef>
              <c:f>Sheet1!$B$2:$B$3</c:f>
              <c:numCache>
                <c:formatCode>0%</c:formatCode>
                <c:ptCount val="2"/>
                <c:pt idx="0">
                  <c:v>0.68</c:v>
                </c:pt>
                <c:pt idx="1">
                  <c:v>0.31999999999999995</c:v>
                </c:pt>
              </c:numCache>
            </c:numRef>
          </c:val>
        </c:ser>
        <c:dLbls>
          <c:showLegendKey val="0"/>
          <c:showVal val="0"/>
          <c:showCatName val="0"/>
          <c:showSerName val="0"/>
          <c:showPercent val="0"/>
          <c:showBubbleSize val="0"/>
          <c:showLeaderLines val="1"/>
        </c:dLbls>
        <c:firstSliceAng val="0"/>
        <c:holeSize val="64"/>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7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Men</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dPt>
            <c:idx val="0"/>
            <c:bubble3D val="0"/>
            <c:spPr>
              <a:solidFill>
                <a:schemeClr val="accent6"/>
              </a:solidFill>
              <a:ln w="19050">
                <a:solidFill>
                  <a:schemeClr val="lt1"/>
                </a:solidFill>
              </a:ln>
              <a:effectLst/>
            </c:spPr>
          </c:dPt>
          <c:dPt>
            <c:idx val="1"/>
            <c:bubble3D val="0"/>
            <c:spPr>
              <a:solidFill>
                <a:schemeClr val="accent3">
                  <a:lumMod val="60000"/>
                  <a:lumOff val="40000"/>
                </a:schemeClr>
              </a:solidFill>
              <a:ln w="19050">
                <a:solidFill>
                  <a:schemeClr val="lt1"/>
                </a:solidFill>
              </a:ln>
              <a:effectLst/>
            </c:spPr>
          </c:dPt>
          <c:cat>
            <c:strRef>
              <c:f>Sheet1!$A$2:$A$3</c:f>
              <c:strCache>
                <c:ptCount val="2"/>
                <c:pt idx="0">
                  <c:v>1st Qtr</c:v>
                </c:pt>
                <c:pt idx="1">
                  <c:v>2nd Qtr</c:v>
                </c:pt>
              </c:strCache>
            </c:strRef>
          </c:cat>
          <c:val>
            <c:numRef>
              <c:f>Sheet1!$B$2:$B$3</c:f>
              <c:numCache>
                <c:formatCode>0%</c:formatCode>
                <c:ptCount val="2"/>
                <c:pt idx="0">
                  <c:v>0.61</c:v>
                </c:pt>
                <c:pt idx="1">
                  <c:v>0.39</c:v>
                </c:pt>
              </c:numCache>
            </c:numRef>
          </c:val>
        </c:ser>
        <c:dLbls>
          <c:showLegendKey val="0"/>
          <c:showVal val="0"/>
          <c:showCatName val="0"/>
          <c:showSerName val="0"/>
          <c:showPercent val="0"/>
          <c:showBubbleSize val="0"/>
          <c:showLeaderLines val="1"/>
        </c:dLbls>
        <c:firstSliceAng val="0"/>
        <c:holeSize val="64"/>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7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Women</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dPt>
            <c:idx val="0"/>
            <c:bubble3D val="0"/>
            <c:spPr>
              <a:solidFill>
                <a:schemeClr val="accent5">
                  <a:lumMod val="75000"/>
                </a:schemeClr>
              </a:solidFill>
              <a:ln w="19050">
                <a:solidFill>
                  <a:schemeClr val="lt1"/>
                </a:solidFill>
              </a:ln>
              <a:effectLst/>
            </c:spPr>
          </c:dPt>
          <c:dPt>
            <c:idx val="1"/>
            <c:bubble3D val="0"/>
            <c:spPr>
              <a:solidFill>
                <a:schemeClr val="accent3">
                  <a:lumMod val="60000"/>
                  <a:lumOff val="40000"/>
                </a:schemeClr>
              </a:solidFill>
              <a:ln w="19050">
                <a:solidFill>
                  <a:schemeClr val="lt1"/>
                </a:solidFill>
              </a:ln>
              <a:effectLst/>
            </c:spPr>
          </c:dPt>
          <c:cat>
            <c:strRef>
              <c:f>Sheet1!$A$2:$A$3</c:f>
              <c:strCache>
                <c:ptCount val="2"/>
                <c:pt idx="0">
                  <c:v>1st Qtr</c:v>
                </c:pt>
                <c:pt idx="1">
                  <c:v>2nd Qtr</c:v>
                </c:pt>
              </c:strCache>
            </c:strRef>
          </c:cat>
          <c:val>
            <c:numRef>
              <c:f>Sheet1!$B$2:$B$3</c:f>
              <c:numCache>
                <c:formatCode>0%</c:formatCode>
                <c:ptCount val="2"/>
                <c:pt idx="0">
                  <c:v>0.73</c:v>
                </c:pt>
                <c:pt idx="1">
                  <c:v>0.27</c:v>
                </c:pt>
              </c:numCache>
            </c:numRef>
          </c:val>
        </c:ser>
        <c:dLbls>
          <c:showLegendKey val="0"/>
          <c:showVal val="0"/>
          <c:showCatName val="0"/>
          <c:showSerName val="0"/>
          <c:showPercent val="0"/>
          <c:showBubbleSize val="0"/>
          <c:showLeaderLines val="1"/>
        </c:dLbls>
        <c:firstSliceAng val="0"/>
        <c:holeSize val="64"/>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7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2"/>
              </a:solidFill>
              <a:ln w="19050">
                <a:solidFill>
                  <a:schemeClr val="lt1"/>
                </a:solidFill>
              </a:ln>
              <a:effectLst/>
            </c:spPr>
          </c:dPt>
          <c:dPt>
            <c:idx val="1"/>
            <c:bubble3D val="0"/>
            <c:spPr>
              <a:solidFill>
                <a:schemeClr val="accent3">
                  <a:lumMod val="60000"/>
                  <a:lumOff val="40000"/>
                </a:schemeClr>
              </a:solidFill>
              <a:ln w="19050">
                <a:solidFill>
                  <a:schemeClr val="lt1"/>
                </a:solidFill>
              </a:ln>
              <a:effectLst/>
            </c:spPr>
          </c:dPt>
          <c:cat>
            <c:strRef>
              <c:f>Sheet1!$A$2:$A$3</c:f>
              <c:strCache>
                <c:ptCount val="2"/>
                <c:pt idx="0">
                  <c:v>1st Qtr</c:v>
                </c:pt>
                <c:pt idx="1">
                  <c:v>2nd Qtr</c:v>
                </c:pt>
              </c:strCache>
            </c:strRef>
          </c:cat>
          <c:val>
            <c:numRef>
              <c:f>Sheet1!$B$2:$B$3</c:f>
              <c:numCache>
                <c:formatCode>0%</c:formatCode>
                <c:ptCount val="2"/>
                <c:pt idx="0">
                  <c:v>0.67</c:v>
                </c:pt>
                <c:pt idx="1">
                  <c:v>0.32999999999999996</c:v>
                </c:pt>
              </c:numCache>
            </c:numRef>
          </c:val>
        </c:ser>
        <c:dLbls>
          <c:showLegendKey val="0"/>
          <c:showVal val="0"/>
          <c:showCatName val="0"/>
          <c:showSerName val="0"/>
          <c:showPercent val="0"/>
          <c:showBubbleSize val="0"/>
          <c:showLeaderLines val="1"/>
        </c:dLbls>
        <c:firstSliceAng val="0"/>
        <c:holeSize val="64"/>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7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Men</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dPt>
            <c:idx val="0"/>
            <c:bubble3D val="0"/>
            <c:spPr>
              <a:solidFill>
                <a:schemeClr val="accent6"/>
              </a:solidFill>
              <a:ln w="19050">
                <a:solidFill>
                  <a:schemeClr val="lt1"/>
                </a:solidFill>
              </a:ln>
              <a:effectLst/>
            </c:spPr>
          </c:dPt>
          <c:dPt>
            <c:idx val="1"/>
            <c:bubble3D val="0"/>
            <c:spPr>
              <a:solidFill>
                <a:schemeClr val="accent3">
                  <a:lumMod val="60000"/>
                  <a:lumOff val="40000"/>
                </a:schemeClr>
              </a:solidFill>
              <a:ln w="19050">
                <a:solidFill>
                  <a:schemeClr val="lt1"/>
                </a:solidFill>
              </a:ln>
              <a:effectLst/>
            </c:spPr>
          </c:dPt>
          <c:cat>
            <c:strRef>
              <c:f>Sheet1!$A$2:$A$3</c:f>
              <c:strCache>
                <c:ptCount val="2"/>
                <c:pt idx="0">
                  <c:v>1st Qtr</c:v>
                </c:pt>
                <c:pt idx="1">
                  <c:v>2nd Qtr</c:v>
                </c:pt>
              </c:strCache>
            </c:strRef>
          </c:cat>
          <c:val>
            <c:numRef>
              <c:f>Sheet1!$B$2:$B$3</c:f>
              <c:numCache>
                <c:formatCode>0%</c:formatCode>
                <c:ptCount val="2"/>
                <c:pt idx="0">
                  <c:v>0.57999999999999996</c:v>
                </c:pt>
                <c:pt idx="1">
                  <c:v>0.42000000000000004</c:v>
                </c:pt>
              </c:numCache>
            </c:numRef>
          </c:val>
        </c:ser>
        <c:dLbls>
          <c:showLegendKey val="0"/>
          <c:showVal val="0"/>
          <c:showCatName val="0"/>
          <c:showSerName val="0"/>
          <c:showPercent val="0"/>
          <c:showBubbleSize val="0"/>
          <c:showLeaderLines val="1"/>
        </c:dLbls>
        <c:firstSliceAng val="0"/>
        <c:holeSize val="64"/>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7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Women</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dPt>
            <c:idx val="0"/>
            <c:bubble3D val="0"/>
            <c:spPr>
              <a:solidFill>
                <a:schemeClr val="accent5">
                  <a:lumMod val="75000"/>
                </a:schemeClr>
              </a:solidFill>
              <a:ln w="19050">
                <a:solidFill>
                  <a:schemeClr val="lt1"/>
                </a:solidFill>
              </a:ln>
              <a:effectLst/>
            </c:spPr>
          </c:dPt>
          <c:dPt>
            <c:idx val="1"/>
            <c:bubble3D val="0"/>
            <c:spPr>
              <a:solidFill>
                <a:schemeClr val="accent3">
                  <a:lumMod val="60000"/>
                  <a:lumOff val="40000"/>
                </a:schemeClr>
              </a:solidFill>
              <a:ln w="19050">
                <a:solidFill>
                  <a:schemeClr val="lt1"/>
                </a:solidFill>
              </a:ln>
              <a:effectLst/>
            </c:spPr>
          </c:dPt>
          <c:cat>
            <c:strRef>
              <c:f>Sheet1!$A$2:$A$3</c:f>
              <c:strCache>
                <c:ptCount val="2"/>
                <c:pt idx="0">
                  <c:v>1st Qtr</c:v>
                </c:pt>
                <c:pt idx="1">
                  <c:v>2nd Qtr</c:v>
                </c:pt>
              </c:strCache>
            </c:strRef>
          </c:cat>
          <c:val>
            <c:numRef>
              <c:f>Sheet1!$B$2:$B$3</c:f>
              <c:numCache>
                <c:formatCode>0%</c:formatCode>
                <c:ptCount val="2"/>
                <c:pt idx="0">
                  <c:v>0.75</c:v>
                </c:pt>
                <c:pt idx="1">
                  <c:v>0.25</c:v>
                </c:pt>
              </c:numCache>
            </c:numRef>
          </c:val>
        </c:ser>
        <c:dLbls>
          <c:showLegendKey val="0"/>
          <c:showVal val="0"/>
          <c:showCatName val="0"/>
          <c:showSerName val="0"/>
          <c:showPercent val="0"/>
          <c:showBubbleSize val="0"/>
          <c:showLeaderLines val="1"/>
        </c:dLbls>
        <c:firstSliceAng val="0"/>
        <c:holeSize val="64"/>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7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2"/>
              </a:solidFill>
              <a:ln w="19050">
                <a:solidFill>
                  <a:schemeClr val="lt1"/>
                </a:solidFill>
              </a:ln>
              <a:effectLst/>
            </c:spPr>
          </c:dPt>
          <c:dPt>
            <c:idx val="1"/>
            <c:bubble3D val="0"/>
            <c:spPr>
              <a:solidFill>
                <a:schemeClr val="accent3">
                  <a:lumMod val="60000"/>
                  <a:lumOff val="40000"/>
                </a:schemeClr>
              </a:solidFill>
              <a:ln w="19050">
                <a:solidFill>
                  <a:schemeClr val="lt1"/>
                </a:solidFill>
              </a:ln>
              <a:effectLst/>
            </c:spPr>
          </c:dPt>
          <c:cat>
            <c:strRef>
              <c:f>Sheet1!$A$2:$A$3</c:f>
              <c:strCache>
                <c:ptCount val="2"/>
                <c:pt idx="0">
                  <c:v>1st Qtr</c:v>
                </c:pt>
                <c:pt idx="1">
                  <c:v>2nd Qtr</c:v>
                </c:pt>
              </c:strCache>
            </c:strRef>
          </c:cat>
          <c:val>
            <c:numRef>
              <c:f>Sheet1!$B$2:$B$3</c:f>
              <c:numCache>
                <c:formatCode>0%</c:formatCode>
                <c:ptCount val="2"/>
                <c:pt idx="0">
                  <c:v>0.26</c:v>
                </c:pt>
                <c:pt idx="1">
                  <c:v>0.74</c:v>
                </c:pt>
              </c:numCache>
            </c:numRef>
          </c:val>
        </c:ser>
        <c:dLbls>
          <c:showLegendKey val="0"/>
          <c:showVal val="0"/>
          <c:showCatName val="0"/>
          <c:showSerName val="0"/>
          <c:showPercent val="0"/>
          <c:showBubbleSize val="0"/>
          <c:showLeaderLines val="1"/>
        </c:dLbls>
        <c:firstSliceAng val="0"/>
        <c:holeSize val="64"/>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7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Men</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dPt>
            <c:idx val="0"/>
            <c:bubble3D val="0"/>
            <c:spPr>
              <a:solidFill>
                <a:schemeClr val="accent6"/>
              </a:solidFill>
              <a:ln w="19050">
                <a:solidFill>
                  <a:schemeClr val="lt1"/>
                </a:solidFill>
              </a:ln>
              <a:effectLst/>
            </c:spPr>
          </c:dPt>
          <c:dPt>
            <c:idx val="1"/>
            <c:bubble3D val="0"/>
            <c:spPr>
              <a:solidFill>
                <a:schemeClr val="accent3">
                  <a:lumMod val="60000"/>
                  <a:lumOff val="40000"/>
                </a:schemeClr>
              </a:solidFill>
              <a:ln w="19050">
                <a:solidFill>
                  <a:schemeClr val="lt1"/>
                </a:solidFill>
              </a:ln>
              <a:effectLst/>
            </c:spPr>
          </c:dPt>
          <c:cat>
            <c:strRef>
              <c:f>Sheet1!$A$2:$A$3</c:f>
              <c:strCache>
                <c:ptCount val="2"/>
                <c:pt idx="0">
                  <c:v>1st Qtr</c:v>
                </c:pt>
                <c:pt idx="1">
                  <c:v>2nd Qtr</c:v>
                </c:pt>
              </c:strCache>
            </c:strRef>
          </c:cat>
          <c:val>
            <c:numRef>
              <c:f>Sheet1!$B$2:$B$3</c:f>
              <c:numCache>
                <c:formatCode>0%</c:formatCode>
                <c:ptCount val="2"/>
                <c:pt idx="0">
                  <c:v>0.25</c:v>
                </c:pt>
                <c:pt idx="1">
                  <c:v>0.75</c:v>
                </c:pt>
              </c:numCache>
            </c:numRef>
          </c:val>
        </c:ser>
        <c:dLbls>
          <c:showLegendKey val="0"/>
          <c:showVal val="0"/>
          <c:showCatName val="0"/>
          <c:showSerName val="0"/>
          <c:showPercent val="0"/>
          <c:showBubbleSize val="0"/>
          <c:showLeaderLines val="1"/>
        </c:dLbls>
        <c:firstSliceAng val="0"/>
        <c:holeSize val="64"/>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Men</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dPt>
            <c:idx val="0"/>
            <c:bubble3D val="0"/>
            <c:spPr>
              <a:solidFill>
                <a:schemeClr val="accent6"/>
              </a:solidFill>
              <a:ln w="19050">
                <a:solidFill>
                  <a:schemeClr val="lt1"/>
                </a:solidFill>
              </a:ln>
              <a:effectLst/>
            </c:spPr>
          </c:dPt>
          <c:dPt>
            <c:idx val="1"/>
            <c:bubble3D val="0"/>
            <c:spPr>
              <a:solidFill>
                <a:schemeClr val="accent3">
                  <a:lumMod val="60000"/>
                  <a:lumOff val="40000"/>
                </a:schemeClr>
              </a:solidFill>
              <a:ln w="19050">
                <a:solidFill>
                  <a:schemeClr val="lt1"/>
                </a:solidFill>
              </a:ln>
              <a:effectLst/>
            </c:spPr>
          </c:dPt>
          <c:cat>
            <c:strRef>
              <c:f>Sheet1!$A$2:$A$3</c:f>
              <c:strCache>
                <c:ptCount val="2"/>
                <c:pt idx="0">
                  <c:v>1st Qtr</c:v>
                </c:pt>
                <c:pt idx="1">
                  <c:v>2nd Qtr</c:v>
                </c:pt>
              </c:strCache>
            </c:strRef>
          </c:cat>
          <c:val>
            <c:numRef>
              <c:f>Sheet1!$B$2:$B$3</c:f>
              <c:numCache>
                <c:formatCode>0%</c:formatCode>
                <c:ptCount val="2"/>
                <c:pt idx="0">
                  <c:v>0.43</c:v>
                </c:pt>
                <c:pt idx="1">
                  <c:v>0.57000000000000006</c:v>
                </c:pt>
              </c:numCache>
            </c:numRef>
          </c:val>
        </c:ser>
        <c:dLbls>
          <c:showLegendKey val="0"/>
          <c:showVal val="0"/>
          <c:showCatName val="0"/>
          <c:showSerName val="0"/>
          <c:showPercent val="0"/>
          <c:showBubbleSize val="0"/>
          <c:showLeaderLines val="1"/>
        </c:dLbls>
        <c:firstSliceAng val="0"/>
        <c:holeSize val="64"/>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8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Women</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4552219816804013"/>
          <c:y val="0.22576185697906423"/>
          <c:w val="0.49436638163513935"/>
          <c:h val="0.71612018311525583"/>
        </c:manualLayout>
      </c:layout>
      <c:doughnutChart>
        <c:varyColors val="1"/>
        <c:ser>
          <c:idx val="0"/>
          <c:order val="0"/>
          <c:tx>
            <c:strRef>
              <c:f>Sheet1!$B$1</c:f>
              <c:strCache>
                <c:ptCount val="1"/>
                <c:pt idx="0">
                  <c:v>Sales</c:v>
                </c:pt>
              </c:strCache>
            </c:strRef>
          </c:tx>
          <c:dPt>
            <c:idx val="0"/>
            <c:bubble3D val="0"/>
            <c:spPr>
              <a:solidFill>
                <a:schemeClr val="accent5">
                  <a:lumMod val="75000"/>
                </a:schemeClr>
              </a:solidFill>
              <a:ln w="19050">
                <a:solidFill>
                  <a:schemeClr val="lt1"/>
                </a:solidFill>
              </a:ln>
              <a:effectLst/>
            </c:spPr>
          </c:dPt>
          <c:dPt>
            <c:idx val="1"/>
            <c:bubble3D val="0"/>
            <c:spPr>
              <a:solidFill>
                <a:schemeClr val="accent3">
                  <a:lumMod val="60000"/>
                  <a:lumOff val="40000"/>
                </a:schemeClr>
              </a:solidFill>
              <a:ln w="19050">
                <a:solidFill>
                  <a:schemeClr val="lt1"/>
                </a:solidFill>
              </a:ln>
              <a:effectLst/>
            </c:spPr>
          </c:dPt>
          <c:cat>
            <c:strRef>
              <c:f>Sheet1!$A$2:$A$3</c:f>
              <c:strCache>
                <c:ptCount val="2"/>
                <c:pt idx="0">
                  <c:v>1st Qtr</c:v>
                </c:pt>
                <c:pt idx="1">
                  <c:v>2nd Qtr</c:v>
                </c:pt>
              </c:strCache>
            </c:strRef>
          </c:cat>
          <c:val>
            <c:numRef>
              <c:f>Sheet1!$B$2:$B$3</c:f>
              <c:numCache>
                <c:formatCode>0%</c:formatCode>
                <c:ptCount val="2"/>
                <c:pt idx="0">
                  <c:v>0.28000000000000003</c:v>
                </c:pt>
                <c:pt idx="1">
                  <c:v>0.72</c:v>
                </c:pt>
              </c:numCache>
            </c:numRef>
          </c:val>
        </c:ser>
        <c:dLbls>
          <c:showLegendKey val="0"/>
          <c:showVal val="0"/>
          <c:showCatName val="0"/>
          <c:showSerName val="0"/>
          <c:showPercent val="0"/>
          <c:showBubbleSize val="0"/>
          <c:showLeaderLines val="1"/>
        </c:dLbls>
        <c:firstSliceAng val="0"/>
        <c:holeSize val="64"/>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8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2"/>
              </a:solidFill>
              <a:ln w="19050">
                <a:solidFill>
                  <a:schemeClr val="lt1"/>
                </a:solidFill>
              </a:ln>
              <a:effectLst/>
            </c:spPr>
          </c:dPt>
          <c:dPt>
            <c:idx val="1"/>
            <c:bubble3D val="0"/>
            <c:spPr>
              <a:solidFill>
                <a:schemeClr val="accent3">
                  <a:lumMod val="60000"/>
                  <a:lumOff val="40000"/>
                </a:schemeClr>
              </a:solidFill>
              <a:ln w="19050">
                <a:solidFill>
                  <a:schemeClr val="lt1"/>
                </a:solidFill>
              </a:ln>
              <a:effectLst/>
            </c:spPr>
          </c:dPt>
          <c:cat>
            <c:strRef>
              <c:f>Sheet1!$A$2:$A$3</c:f>
              <c:strCache>
                <c:ptCount val="2"/>
                <c:pt idx="0">
                  <c:v>1st Qtr</c:v>
                </c:pt>
                <c:pt idx="1">
                  <c:v>2nd Qtr</c:v>
                </c:pt>
              </c:strCache>
            </c:strRef>
          </c:cat>
          <c:val>
            <c:numRef>
              <c:f>Sheet1!$B$2:$B$3</c:f>
              <c:numCache>
                <c:formatCode>0%</c:formatCode>
                <c:ptCount val="2"/>
                <c:pt idx="0">
                  <c:v>0.12</c:v>
                </c:pt>
                <c:pt idx="1">
                  <c:v>0.88</c:v>
                </c:pt>
              </c:numCache>
            </c:numRef>
          </c:val>
        </c:ser>
        <c:dLbls>
          <c:showLegendKey val="0"/>
          <c:showVal val="0"/>
          <c:showCatName val="0"/>
          <c:showSerName val="0"/>
          <c:showPercent val="0"/>
          <c:showBubbleSize val="0"/>
          <c:showLeaderLines val="1"/>
        </c:dLbls>
        <c:firstSliceAng val="0"/>
        <c:holeSize val="64"/>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8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Men</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dPt>
            <c:idx val="0"/>
            <c:bubble3D val="0"/>
            <c:spPr>
              <a:solidFill>
                <a:schemeClr val="accent6"/>
              </a:solidFill>
              <a:ln w="19050">
                <a:solidFill>
                  <a:schemeClr val="lt1"/>
                </a:solidFill>
              </a:ln>
              <a:effectLst/>
            </c:spPr>
          </c:dPt>
          <c:dPt>
            <c:idx val="1"/>
            <c:bubble3D val="0"/>
            <c:spPr>
              <a:solidFill>
                <a:schemeClr val="accent3">
                  <a:lumMod val="60000"/>
                  <a:lumOff val="40000"/>
                </a:schemeClr>
              </a:solidFill>
              <a:ln w="19050">
                <a:solidFill>
                  <a:schemeClr val="lt1"/>
                </a:solidFill>
              </a:ln>
              <a:effectLst/>
            </c:spPr>
          </c:dPt>
          <c:cat>
            <c:strRef>
              <c:f>Sheet1!$A$2:$A$3</c:f>
              <c:strCache>
                <c:ptCount val="2"/>
                <c:pt idx="0">
                  <c:v>1st Qtr</c:v>
                </c:pt>
                <c:pt idx="1">
                  <c:v>2nd Qtr</c:v>
                </c:pt>
              </c:strCache>
            </c:strRef>
          </c:cat>
          <c:val>
            <c:numRef>
              <c:f>Sheet1!$B$2:$B$3</c:f>
              <c:numCache>
                <c:formatCode>0%</c:formatCode>
                <c:ptCount val="2"/>
                <c:pt idx="0">
                  <c:v>0.12</c:v>
                </c:pt>
                <c:pt idx="1">
                  <c:v>0.88</c:v>
                </c:pt>
              </c:numCache>
            </c:numRef>
          </c:val>
        </c:ser>
        <c:dLbls>
          <c:showLegendKey val="0"/>
          <c:showVal val="0"/>
          <c:showCatName val="0"/>
          <c:showSerName val="0"/>
          <c:showPercent val="0"/>
          <c:showBubbleSize val="0"/>
          <c:showLeaderLines val="1"/>
        </c:dLbls>
        <c:firstSliceAng val="0"/>
        <c:holeSize val="64"/>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8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Women</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dPt>
            <c:idx val="0"/>
            <c:bubble3D val="0"/>
            <c:spPr>
              <a:solidFill>
                <a:schemeClr val="accent5">
                  <a:lumMod val="75000"/>
                </a:schemeClr>
              </a:solidFill>
              <a:ln w="19050">
                <a:solidFill>
                  <a:schemeClr val="lt1"/>
                </a:solidFill>
              </a:ln>
              <a:effectLst/>
            </c:spPr>
          </c:dPt>
          <c:dPt>
            <c:idx val="1"/>
            <c:bubble3D val="0"/>
            <c:spPr>
              <a:solidFill>
                <a:schemeClr val="accent3">
                  <a:lumMod val="60000"/>
                  <a:lumOff val="40000"/>
                </a:schemeClr>
              </a:solidFill>
              <a:ln w="19050">
                <a:solidFill>
                  <a:schemeClr val="lt1"/>
                </a:solidFill>
              </a:ln>
              <a:effectLst/>
            </c:spPr>
          </c:dPt>
          <c:cat>
            <c:strRef>
              <c:f>Sheet1!$A$2:$A$3</c:f>
              <c:strCache>
                <c:ptCount val="2"/>
                <c:pt idx="0">
                  <c:v>1st Qtr</c:v>
                </c:pt>
                <c:pt idx="1">
                  <c:v>2nd Qtr</c:v>
                </c:pt>
              </c:strCache>
            </c:strRef>
          </c:cat>
          <c:val>
            <c:numRef>
              <c:f>Sheet1!$B$2:$B$3</c:f>
              <c:numCache>
                <c:formatCode>0%</c:formatCode>
                <c:ptCount val="2"/>
                <c:pt idx="0">
                  <c:v>0.12</c:v>
                </c:pt>
                <c:pt idx="1">
                  <c:v>0.88</c:v>
                </c:pt>
              </c:numCache>
            </c:numRef>
          </c:val>
        </c:ser>
        <c:dLbls>
          <c:showLegendKey val="0"/>
          <c:showVal val="0"/>
          <c:showCatName val="0"/>
          <c:showSerName val="0"/>
          <c:showPercent val="0"/>
          <c:showBubbleSize val="0"/>
          <c:showLeaderLines val="1"/>
        </c:dLbls>
        <c:firstSliceAng val="0"/>
        <c:holeSize val="64"/>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8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2"/>
              </a:solidFill>
              <a:ln w="19050">
                <a:solidFill>
                  <a:schemeClr val="lt1"/>
                </a:solidFill>
              </a:ln>
              <a:effectLst/>
            </c:spPr>
          </c:dPt>
          <c:dPt>
            <c:idx val="1"/>
            <c:bubble3D val="0"/>
            <c:spPr>
              <a:solidFill>
                <a:schemeClr val="accent3">
                  <a:lumMod val="60000"/>
                  <a:lumOff val="40000"/>
                </a:schemeClr>
              </a:solidFill>
              <a:ln w="19050">
                <a:solidFill>
                  <a:schemeClr val="lt1"/>
                </a:solidFill>
              </a:ln>
              <a:effectLst/>
            </c:spPr>
          </c:dPt>
          <c:cat>
            <c:strRef>
              <c:f>Sheet1!$A$2:$A$3</c:f>
              <c:strCache>
                <c:ptCount val="2"/>
                <c:pt idx="0">
                  <c:v>1st Qtr</c:v>
                </c:pt>
                <c:pt idx="1">
                  <c:v>2nd Qtr</c:v>
                </c:pt>
              </c:strCache>
            </c:strRef>
          </c:cat>
          <c:val>
            <c:numRef>
              <c:f>Sheet1!$B$2:$B$3</c:f>
              <c:numCache>
                <c:formatCode>0%</c:formatCode>
                <c:ptCount val="2"/>
                <c:pt idx="0">
                  <c:v>0.84</c:v>
                </c:pt>
                <c:pt idx="1">
                  <c:v>0.16000000000000003</c:v>
                </c:pt>
              </c:numCache>
            </c:numRef>
          </c:val>
        </c:ser>
        <c:dLbls>
          <c:showLegendKey val="0"/>
          <c:showVal val="0"/>
          <c:showCatName val="0"/>
          <c:showSerName val="0"/>
          <c:showPercent val="0"/>
          <c:showBubbleSize val="0"/>
          <c:showLeaderLines val="1"/>
        </c:dLbls>
        <c:firstSliceAng val="0"/>
        <c:holeSize val="64"/>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8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Men</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dPt>
            <c:idx val="0"/>
            <c:bubble3D val="0"/>
            <c:spPr>
              <a:solidFill>
                <a:schemeClr val="accent6"/>
              </a:solidFill>
              <a:ln w="19050">
                <a:solidFill>
                  <a:schemeClr val="lt1"/>
                </a:solidFill>
              </a:ln>
              <a:effectLst/>
            </c:spPr>
          </c:dPt>
          <c:dPt>
            <c:idx val="1"/>
            <c:bubble3D val="0"/>
            <c:spPr>
              <a:solidFill>
                <a:schemeClr val="accent3">
                  <a:lumMod val="60000"/>
                  <a:lumOff val="40000"/>
                </a:schemeClr>
              </a:solidFill>
              <a:ln w="19050">
                <a:solidFill>
                  <a:schemeClr val="lt1"/>
                </a:solidFill>
              </a:ln>
              <a:effectLst/>
            </c:spPr>
          </c:dPt>
          <c:cat>
            <c:strRef>
              <c:f>Sheet1!$A$2:$A$3</c:f>
              <c:strCache>
                <c:ptCount val="2"/>
                <c:pt idx="0">
                  <c:v>1st Qtr</c:v>
                </c:pt>
                <c:pt idx="1">
                  <c:v>2nd Qtr</c:v>
                </c:pt>
              </c:strCache>
            </c:strRef>
          </c:cat>
          <c:val>
            <c:numRef>
              <c:f>Sheet1!$B$2:$B$3</c:f>
              <c:numCache>
                <c:formatCode>0%</c:formatCode>
                <c:ptCount val="2"/>
                <c:pt idx="0">
                  <c:v>0.83</c:v>
                </c:pt>
                <c:pt idx="1">
                  <c:v>0.17000000000000004</c:v>
                </c:pt>
              </c:numCache>
            </c:numRef>
          </c:val>
        </c:ser>
        <c:dLbls>
          <c:showLegendKey val="0"/>
          <c:showVal val="0"/>
          <c:showCatName val="0"/>
          <c:showSerName val="0"/>
          <c:showPercent val="0"/>
          <c:showBubbleSize val="0"/>
          <c:showLeaderLines val="1"/>
        </c:dLbls>
        <c:firstSliceAng val="0"/>
        <c:holeSize val="64"/>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8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Women</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15</c:v>
                </c:pt>
              </c:strCache>
            </c:strRef>
          </c:tx>
          <c:dPt>
            <c:idx val="0"/>
            <c:bubble3D val="0"/>
            <c:spPr>
              <a:solidFill>
                <a:schemeClr val="accent5">
                  <a:lumMod val="75000"/>
                </a:schemeClr>
              </a:solidFill>
              <a:ln w="19050">
                <a:solidFill>
                  <a:schemeClr val="lt1"/>
                </a:solidFill>
              </a:ln>
              <a:effectLst/>
            </c:spPr>
          </c:dPt>
          <c:dPt>
            <c:idx val="1"/>
            <c:bubble3D val="0"/>
            <c:spPr>
              <a:solidFill>
                <a:schemeClr val="accent3">
                  <a:lumMod val="60000"/>
                  <a:lumOff val="40000"/>
                </a:schemeClr>
              </a:solidFill>
              <a:ln w="19050">
                <a:solidFill>
                  <a:schemeClr val="lt1"/>
                </a:solidFill>
              </a:ln>
              <a:effectLst/>
            </c:spPr>
          </c:dPt>
          <c:cat>
            <c:strRef>
              <c:f>Sheet1!$A$2:$A$3</c:f>
              <c:strCache>
                <c:ptCount val="2"/>
                <c:pt idx="0">
                  <c:v>1st Qtr</c:v>
                </c:pt>
                <c:pt idx="1">
                  <c:v>2nd Qtr</c:v>
                </c:pt>
              </c:strCache>
            </c:strRef>
          </c:cat>
          <c:val>
            <c:numRef>
              <c:f>Sheet1!$B$2:$B$3</c:f>
              <c:numCache>
                <c:formatCode>0%</c:formatCode>
                <c:ptCount val="2"/>
                <c:pt idx="0">
                  <c:v>0.85</c:v>
                </c:pt>
                <c:pt idx="1">
                  <c:v>0.15000000000000002</c:v>
                </c:pt>
              </c:numCache>
            </c:numRef>
          </c:val>
        </c:ser>
        <c:dLbls>
          <c:showLegendKey val="0"/>
          <c:showVal val="0"/>
          <c:showCatName val="0"/>
          <c:showSerName val="0"/>
          <c:showPercent val="0"/>
          <c:showBubbleSize val="0"/>
          <c:showLeaderLines val="1"/>
        </c:dLbls>
        <c:firstSliceAng val="0"/>
        <c:holeSize val="64"/>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8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2"/>
              </a:solidFill>
              <a:ln w="19050">
                <a:solidFill>
                  <a:schemeClr val="lt1"/>
                </a:solidFill>
              </a:ln>
              <a:effectLst/>
            </c:spPr>
          </c:dPt>
          <c:dPt>
            <c:idx val="1"/>
            <c:bubble3D val="0"/>
            <c:spPr>
              <a:solidFill>
                <a:schemeClr val="accent3">
                  <a:lumMod val="60000"/>
                  <a:lumOff val="40000"/>
                </a:schemeClr>
              </a:solidFill>
              <a:ln w="19050">
                <a:solidFill>
                  <a:schemeClr val="lt1"/>
                </a:solidFill>
              </a:ln>
              <a:effectLst/>
            </c:spPr>
          </c:dPt>
          <c:cat>
            <c:strRef>
              <c:f>Sheet1!$A$2:$A$3</c:f>
              <c:strCache>
                <c:ptCount val="2"/>
                <c:pt idx="0">
                  <c:v>1st Qtr</c:v>
                </c:pt>
                <c:pt idx="1">
                  <c:v>2nd Qtr</c:v>
                </c:pt>
              </c:strCache>
            </c:strRef>
          </c:cat>
          <c:val>
            <c:numRef>
              <c:f>Sheet1!$B$2:$B$3</c:f>
              <c:numCache>
                <c:formatCode>0%</c:formatCode>
                <c:ptCount val="2"/>
                <c:pt idx="0">
                  <c:v>0.13</c:v>
                </c:pt>
                <c:pt idx="1">
                  <c:v>0.87</c:v>
                </c:pt>
              </c:numCache>
            </c:numRef>
          </c:val>
        </c:ser>
        <c:dLbls>
          <c:showLegendKey val="0"/>
          <c:showVal val="0"/>
          <c:showCatName val="0"/>
          <c:showSerName val="0"/>
          <c:showPercent val="0"/>
          <c:showBubbleSize val="0"/>
          <c:showLeaderLines val="1"/>
        </c:dLbls>
        <c:firstSliceAng val="0"/>
        <c:holeSize val="64"/>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8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Men</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dPt>
            <c:idx val="0"/>
            <c:bubble3D val="0"/>
            <c:spPr>
              <a:solidFill>
                <a:schemeClr val="accent6"/>
              </a:solidFill>
              <a:ln w="19050">
                <a:solidFill>
                  <a:schemeClr val="lt1"/>
                </a:solidFill>
              </a:ln>
              <a:effectLst/>
            </c:spPr>
          </c:dPt>
          <c:dPt>
            <c:idx val="1"/>
            <c:bubble3D val="0"/>
            <c:spPr>
              <a:solidFill>
                <a:schemeClr val="accent3">
                  <a:lumMod val="60000"/>
                  <a:lumOff val="40000"/>
                </a:schemeClr>
              </a:solidFill>
              <a:ln w="19050">
                <a:solidFill>
                  <a:schemeClr val="lt1"/>
                </a:solidFill>
              </a:ln>
              <a:effectLst/>
            </c:spPr>
          </c:dPt>
          <c:cat>
            <c:strRef>
              <c:f>Sheet1!$A$2:$A$3</c:f>
              <c:strCache>
                <c:ptCount val="2"/>
                <c:pt idx="0">
                  <c:v>1st Qtr</c:v>
                </c:pt>
                <c:pt idx="1">
                  <c:v>2nd Qtr</c:v>
                </c:pt>
              </c:strCache>
            </c:strRef>
          </c:cat>
          <c:val>
            <c:numRef>
              <c:f>Sheet1!$B$2:$B$3</c:f>
              <c:numCache>
                <c:formatCode>0%</c:formatCode>
                <c:ptCount val="2"/>
                <c:pt idx="0">
                  <c:v>0.16</c:v>
                </c:pt>
                <c:pt idx="1">
                  <c:v>0.84</c:v>
                </c:pt>
              </c:numCache>
            </c:numRef>
          </c:val>
        </c:ser>
        <c:dLbls>
          <c:showLegendKey val="0"/>
          <c:showVal val="0"/>
          <c:showCatName val="0"/>
          <c:showSerName val="0"/>
          <c:showPercent val="0"/>
          <c:showBubbleSize val="0"/>
          <c:showLeaderLines val="1"/>
        </c:dLbls>
        <c:firstSliceAng val="0"/>
        <c:holeSize val="64"/>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8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Women</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15</c:v>
                </c:pt>
              </c:strCache>
            </c:strRef>
          </c:tx>
          <c:dPt>
            <c:idx val="0"/>
            <c:bubble3D val="0"/>
            <c:spPr>
              <a:solidFill>
                <a:schemeClr val="accent5">
                  <a:lumMod val="75000"/>
                </a:schemeClr>
              </a:solidFill>
              <a:ln w="19050">
                <a:solidFill>
                  <a:schemeClr val="lt1"/>
                </a:solidFill>
              </a:ln>
              <a:effectLst/>
            </c:spPr>
          </c:dPt>
          <c:dPt>
            <c:idx val="1"/>
            <c:bubble3D val="0"/>
            <c:spPr>
              <a:solidFill>
                <a:schemeClr val="accent3">
                  <a:lumMod val="60000"/>
                  <a:lumOff val="40000"/>
                </a:schemeClr>
              </a:solidFill>
              <a:ln w="19050">
                <a:solidFill>
                  <a:schemeClr val="lt1"/>
                </a:solidFill>
              </a:ln>
              <a:effectLst/>
            </c:spPr>
          </c:dPt>
          <c:cat>
            <c:strRef>
              <c:f>Sheet1!$A$2:$A$3</c:f>
              <c:strCache>
                <c:ptCount val="2"/>
                <c:pt idx="0">
                  <c:v>1st Qtr</c:v>
                </c:pt>
                <c:pt idx="1">
                  <c:v>2nd Qtr</c:v>
                </c:pt>
              </c:strCache>
            </c:strRef>
          </c:cat>
          <c:val>
            <c:numRef>
              <c:f>Sheet1!$B$2:$B$3</c:f>
              <c:numCache>
                <c:formatCode>0%</c:formatCode>
                <c:ptCount val="2"/>
                <c:pt idx="0">
                  <c:v>0.11</c:v>
                </c:pt>
                <c:pt idx="1">
                  <c:v>0.89</c:v>
                </c:pt>
              </c:numCache>
            </c:numRef>
          </c:val>
        </c:ser>
        <c:dLbls>
          <c:showLegendKey val="0"/>
          <c:showVal val="0"/>
          <c:showCatName val="0"/>
          <c:showSerName val="0"/>
          <c:showPercent val="0"/>
          <c:showBubbleSize val="0"/>
          <c:showLeaderLines val="1"/>
        </c:dLbls>
        <c:firstSliceAng val="0"/>
        <c:holeSize val="64"/>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Women</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dPt>
            <c:idx val="0"/>
            <c:bubble3D val="0"/>
            <c:spPr>
              <a:solidFill>
                <a:schemeClr val="accent5">
                  <a:lumMod val="75000"/>
                </a:schemeClr>
              </a:solidFill>
              <a:ln w="19050">
                <a:solidFill>
                  <a:schemeClr val="lt1"/>
                </a:solidFill>
              </a:ln>
              <a:effectLst/>
            </c:spPr>
          </c:dPt>
          <c:dPt>
            <c:idx val="1"/>
            <c:bubble3D val="0"/>
            <c:spPr>
              <a:solidFill>
                <a:schemeClr val="accent3">
                  <a:lumMod val="60000"/>
                  <a:lumOff val="40000"/>
                </a:schemeClr>
              </a:solidFill>
              <a:ln w="19050">
                <a:solidFill>
                  <a:schemeClr val="lt1"/>
                </a:solidFill>
              </a:ln>
              <a:effectLst/>
            </c:spPr>
          </c:dPt>
          <c:cat>
            <c:strRef>
              <c:f>Sheet1!$A$2:$A$3</c:f>
              <c:strCache>
                <c:ptCount val="2"/>
                <c:pt idx="0">
                  <c:v>1st Qtr</c:v>
                </c:pt>
                <c:pt idx="1">
                  <c:v>2nd Qtr</c:v>
                </c:pt>
              </c:strCache>
            </c:strRef>
          </c:cat>
          <c:val>
            <c:numRef>
              <c:f>Sheet1!$B$2:$B$3</c:f>
              <c:numCache>
                <c:formatCode>0%</c:formatCode>
                <c:ptCount val="2"/>
                <c:pt idx="0">
                  <c:v>0.6</c:v>
                </c:pt>
                <c:pt idx="1">
                  <c:v>0.4</c:v>
                </c:pt>
              </c:numCache>
            </c:numRef>
          </c:val>
        </c:ser>
        <c:dLbls>
          <c:showLegendKey val="0"/>
          <c:showVal val="0"/>
          <c:showCatName val="0"/>
          <c:showSerName val="0"/>
          <c:showPercent val="0"/>
          <c:showBubbleSize val="0"/>
          <c:showLeaderLines val="1"/>
        </c:dLbls>
        <c:firstSliceAng val="0"/>
        <c:holeSize val="64"/>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9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2"/>
              </a:solidFill>
              <a:ln w="19050">
                <a:solidFill>
                  <a:schemeClr val="lt1"/>
                </a:solidFill>
              </a:ln>
              <a:effectLst/>
            </c:spPr>
          </c:dPt>
          <c:dPt>
            <c:idx val="1"/>
            <c:bubble3D val="0"/>
            <c:spPr>
              <a:solidFill>
                <a:schemeClr val="accent3">
                  <a:lumMod val="60000"/>
                  <a:lumOff val="40000"/>
                </a:schemeClr>
              </a:solidFill>
              <a:ln w="19050">
                <a:solidFill>
                  <a:schemeClr val="lt1"/>
                </a:solidFill>
              </a:ln>
              <a:effectLst/>
            </c:spPr>
          </c:dPt>
          <c:cat>
            <c:strRef>
              <c:f>Sheet1!$A$2:$A$3</c:f>
              <c:strCache>
                <c:ptCount val="2"/>
                <c:pt idx="0">
                  <c:v>1st Qtr</c:v>
                </c:pt>
                <c:pt idx="1">
                  <c:v>2nd Qtr</c:v>
                </c:pt>
              </c:strCache>
            </c:strRef>
          </c:cat>
          <c:val>
            <c:numRef>
              <c:f>Sheet1!$B$2:$B$3</c:f>
              <c:numCache>
                <c:formatCode>0%</c:formatCode>
                <c:ptCount val="2"/>
                <c:pt idx="0">
                  <c:v>0.14000000000000001</c:v>
                </c:pt>
                <c:pt idx="1">
                  <c:v>0.86</c:v>
                </c:pt>
              </c:numCache>
            </c:numRef>
          </c:val>
        </c:ser>
        <c:dLbls>
          <c:showLegendKey val="0"/>
          <c:showVal val="0"/>
          <c:showCatName val="0"/>
          <c:showSerName val="0"/>
          <c:showPercent val="0"/>
          <c:showBubbleSize val="0"/>
          <c:showLeaderLines val="1"/>
        </c:dLbls>
        <c:firstSliceAng val="0"/>
        <c:holeSize val="64"/>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9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Men</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dPt>
            <c:idx val="0"/>
            <c:bubble3D val="0"/>
            <c:spPr>
              <a:solidFill>
                <a:schemeClr val="accent6"/>
              </a:solidFill>
              <a:ln w="19050">
                <a:solidFill>
                  <a:schemeClr val="lt1"/>
                </a:solidFill>
              </a:ln>
              <a:effectLst/>
            </c:spPr>
          </c:dPt>
          <c:dPt>
            <c:idx val="1"/>
            <c:bubble3D val="0"/>
            <c:spPr>
              <a:solidFill>
                <a:schemeClr val="accent3">
                  <a:lumMod val="60000"/>
                  <a:lumOff val="40000"/>
                </a:schemeClr>
              </a:solidFill>
              <a:ln w="19050">
                <a:solidFill>
                  <a:schemeClr val="lt1"/>
                </a:solidFill>
              </a:ln>
              <a:effectLst/>
            </c:spPr>
          </c:dPt>
          <c:cat>
            <c:strRef>
              <c:f>Sheet1!$A$2:$A$3</c:f>
              <c:strCache>
                <c:ptCount val="2"/>
                <c:pt idx="0">
                  <c:v>1st Qtr</c:v>
                </c:pt>
                <c:pt idx="1">
                  <c:v>2nd Qtr</c:v>
                </c:pt>
              </c:strCache>
            </c:strRef>
          </c:cat>
          <c:val>
            <c:numRef>
              <c:f>Sheet1!$B$2:$B$3</c:f>
              <c:numCache>
                <c:formatCode>0%</c:formatCode>
                <c:ptCount val="2"/>
                <c:pt idx="0">
                  <c:v>0.13</c:v>
                </c:pt>
                <c:pt idx="1">
                  <c:v>0.87</c:v>
                </c:pt>
              </c:numCache>
            </c:numRef>
          </c:val>
        </c:ser>
        <c:dLbls>
          <c:showLegendKey val="0"/>
          <c:showVal val="0"/>
          <c:showCatName val="0"/>
          <c:showSerName val="0"/>
          <c:showPercent val="0"/>
          <c:showBubbleSize val="0"/>
          <c:showLeaderLines val="1"/>
        </c:dLbls>
        <c:firstSliceAng val="0"/>
        <c:holeSize val="64"/>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9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Women</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15</c:v>
                </c:pt>
              </c:strCache>
            </c:strRef>
          </c:tx>
          <c:dPt>
            <c:idx val="0"/>
            <c:bubble3D val="0"/>
            <c:spPr>
              <a:solidFill>
                <a:schemeClr val="accent5">
                  <a:lumMod val="75000"/>
                </a:schemeClr>
              </a:solidFill>
              <a:ln w="19050">
                <a:solidFill>
                  <a:schemeClr val="lt1"/>
                </a:solidFill>
              </a:ln>
              <a:effectLst/>
            </c:spPr>
          </c:dPt>
          <c:dPt>
            <c:idx val="1"/>
            <c:bubble3D val="0"/>
            <c:spPr>
              <a:solidFill>
                <a:schemeClr val="accent3">
                  <a:lumMod val="60000"/>
                  <a:lumOff val="40000"/>
                </a:schemeClr>
              </a:solidFill>
              <a:ln w="19050">
                <a:solidFill>
                  <a:schemeClr val="lt1"/>
                </a:solidFill>
              </a:ln>
              <a:effectLst/>
            </c:spPr>
          </c:dPt>
          <c:cat>
            <c:strRef>
              <c:f>Sheet1!$A$2:$A$3</c:f>
              <c:strCache>
                <c:ptCount val="2"/>
                <c:pt idx="0">
                  <c:v>1st Qtr</c:v>
                </c:pt>
                <c:pt idx="1">
                  <c:v>2nd Qtr</c:v>
                </c:pt>
              </c:strCache>
            </c:strRef>
          </c:cat>
          <c:val>
            <c:numRef>
              <c:f>Sheet1!$B$2:$B$3</c:f>
              <c:numCache>
                <c:formatCode>0%</c:formatCode>
                <c:ptCount val="2"/>
                <c:pt idx="0">
                  <c:v>0.15</c:v>
                </c:pt>
                <c:pt idx="1">
                  <c:v>0.85</c:v>
                </c:pt>
              </c:numCache>
            </c:numRef>
          </c:val>
        </c:ser>
        <c:dLbls>
          <c:showLegendKey val="0"/>
          <c:showVal val="0"/>
          <c:showCatName val="0"/>
          <c:showSerName val="0"/>
          <c:showPercent val="0"/>
          <c:showBubbleSize val="0"/>
          <c:showLeaderLines val="1"/>
        </c:dLbls>
        <c:firstSliceAng val="0"/>
        <c:holeSize val="64"/>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9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2"/>
              </a:solidFill>
              <a:ln w="19050">
                <a:solidFill>
                  <a:schemeClr val="lt1"/>
                </a:solidFill>
              </a:ln>
              <a:effectLst/>
            </c:spPr>
          </c:dPt>
          <c:dPt>
            <c:idx val="1"/>
            <c:bubble3D val="0"/>
            <c:spPr>
              <a:solidFill>
                <a:schemeClr val="accent3">
                  <a:lumMod val="60000"/>
                  <a:lumOff val="40000"/>
                </a:schemeClr>
              </a:solidFill>
              <a:ln w="19050">
                <a:solidFill>
                  <a:schemeClr val="lt1"/>
                </a:solidFill>
              </a:ln>
              <a:effectLst/>
            </c:spPr>
          </c:dPt>
          <c:cat>
            <c:strRef>
              <c:f>Sheet1!$A$2:$A$3</c:f>
              <c:strCache>
                <c:ptCount val="2"/>
                <c:pt idx="0">
                  <c:v>1st Qtr</c:v>
                </c:pt>
                <c:pt idx="1">
                  <c:v>2nd Qtr</c:v>
                </c:pt>
              </c:strCache>
            </c:strRef>
          </c:cat>
          <c:val>
            <c:numRef>
              <c:f>Sheet1!$B$2:$B$3</c:f>
              <c:numCache>
                <c:formatCode>0%</c:formatCode>
                <c:ptCount val="2"/>
                <c:pt idx="0">
                  <c:v>0.09</c:v>
                </c:pt>
                <c:pt idx="1">
                  <c:v>0.91</c:v>
                </c:pt>
              </c:numCache>
            </c:numRef>
          </c:val>
        </c:ser>
        <c:dLbls>
          <c:showLegendKey val="0"/>
          <c:showVal val="0"/>
          <c:showCatName val="0"/>
          <c:showSerName val="0"/>
          <c:showPercent val="0"/>
          <c:showBubbleSize val="0"/>
          <c:showLeaderLines val="1"/>
        </c:dLbls>
        <c:firstSliceAng val="0"/>
        <c:holeSize val="64"/>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9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Men</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dPt>
            <c:idx val="0"/>
            <c:bubble3D val="0"/>
            <c:spPr>
              <a:solidFill>
                <a:schemeClr val="accent6"/>
              </a:solidFill>
              <a:ln w="19050">
                <a:solidFill>
                  <a:schemeClr val="lt1"/>
                </a:solidFill>
              </a:ln>
              <a:effectLst/>
            </c:spPr>
          </c:dPt>
          <c:dPt>
            <c:idx val="1"/>
            <c:bubble3D val="0"/>
            <c:spPr>
              <a:solidFill>
                <a:schemeClr val="accent3">
                  <a:lumMod val="60000"/>
                  <a:lumOff val="40000"/>
                </a:schemeClr>
              </a:solidFill>
              <a:ln w="19050">
                <a:solidFill>
                  <a:schemeClr val="lt1"/>
                </a:solidFill>
              </a:ln>
              <a:effectLst/>
            </c:spPr>
          </c:dPt>
          <c:cat>
            <c:strRef>
              <c:f>Sheet1!$A$2:$A$3</c:f>
              <c:strCache>
                <c:ptCount val="2"/>
                <c:pt idx="0">
                  <c:v>1st Qtr</c:v>
                </c:pt>
                <c:pt idx="1">
                  <c:v>2nd Qtr</c:v>
                </c:pt>
              </c:strCache>
            </c:strRef>
          </c:cat>
          <c:val>
            <c:numRef>
              <c:f>Sheet1!$B$2:$B$3</c:f>
              <c:numCache>
                <c:formatCode>0%</c:formatCode>
                <c:ptCount val="2"/>
                <c:pt idx="0">
                  <c:v>0.1</c:v>
                </c:pt>
                <c:pt idx="1">
                  <c:v>0.9</c:v>
                </c:pt>
              </c:numCache>
            </c:numRef>
          </c:val>
        </c:ser>
        <c:dLbls>
          <c:showLegendKey val="0"/>
          <c:showVal val="0"/>
          <c:showCatName val="0"/>
          <c:showSerName val="0"/>
          <c:showPercent val="0"/>
          <c:showBubbleSize val="0"/>
          <c:showLeaderLines val="1"/>
        </c:dLbls>
        <c:firstSliceAng val="0"/>
        <c:holeSize val="64"/>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9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Women</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dPt>
            <c:idx val="0"/>
            <c:bubble3D val="0"/>
            <c:spPr>
              <a:solidFill>
                <a:schemeClr val="accent5">
                  <a:lumMod val="75000"/>
                </a:schemeClr>
              </a:solidFill>
              <a:ln w="19050">
                <a:solidFill>
                  <a:schemeClr val="lt1"/>
                </a:solidFill>
              </a:ln>
              <a:effectLst/>
            </c:spPr>
          </c:dPt>
          <c:dPt>
            <c:idx val="1"/>
            <c:bubble3D val="0"/>
            <c:spPr>
              <a:solidFill>
                <a:schemeClr val="accent3">
                  <a:lumMod val="60000"/>
                  <a:lumOff val="40000"/>
                </a:schemeClr>
              </a:solidFill>
              <a:ln w="19050">
                <a:solidFill>
                  <a:schemeClr val="lt1"/>
                </a:solidFill>
              </a:ln>
              <a:effectLst/>
            </c:spPr>
          </c:dPt>
          <c:cat>
            <c:strRef>
              <c:f>Sheet1!$A$2:$A$3</c:f>
              <c:strCache>
                <c:ptCount val="2"/>
                <c:pt idx="0">
                  <c:v>1st Qtr</c:v>
                </c:pt>
                <c:pt idx="1">
                  <c:v>2nd Qtr</c:v>
                </c:pt>
              </c:strCache>
            </c:strRef>
          </c:cat>
          <c:val>
            <c:numRef>
              <c:f>Sheet1!$B$2:$B$3</c:f>
              <c:numCache>
                <c:formatCode>0%</c:formatCode>
                <c:ptCount val="2"/>
                <c:pt idx="0">
                  <c:v>0.08</c:v>
                </c:pt>
                <c:pt idx="1">
                  <c:v>0.92</c:v>
                </c:pt>
              </c:numCache>
            </c:numRef>
          </c:val>
        </c:ser>
        <c:dLbls>
          <c:showLegendKey val="0"/>
          <c:showVal val="0"/>
          <c:showCatName val="0"/>
          <c:showSerName val="0"/>
          <c:showPercent val="0"/>
          <c:showBubbleSize val="0"/>
          <c:showLeaderLines val="1"/>
        </c:dLbls>
        <c:firstSliceAng val="0"/>
        <c:holeSize val="64"/>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9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2015</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dPt>
            <c:idx val="0"/>
            <c:bubble3D val="0"/>
            <c:spPr>
              <a:solidFill>
                <a:schemeClr val="accent6"/>
              </a:solidFill>
              <a:ln w="19050">
                <a:solidFill>
                  <a:schemeClr val="lt1"/>
                </a:solidFill>
              </a:ln>
              <a:effectLst/>
            </c:spPr>
          </c:dPt>
          <c:dPt>
            <c:idx val="1"/>
            <c:bubble3D val="0"/>
            <c:spPr>
              <a:solidFill>
                <a:schemeClr val="accent3">
                  <a:lumMod val="60000"/>
                  <a:lumOff val="40000"/>
                </a:schemeClr>
              </a:solidFill>
              <a:ln w="19050">
                <a:solidFill>
                  <a:schemeClr val="lt1"/>
                </a:solidFill>
              </a:ln>
              <a:effectLst/>
            </c:spPr>
          </c:dPt>
          <c:cat>
            <c:strRef>
              <c:f>Sheet1!$A$2:$A$3</c:f>
              <c:strCache>
                <c:ptCount val="2"/>
                <c:pt idx="0">
                  <c:v>1st Qtr</c:v>
                </c:pt>
                <c:pt idx="1">
                  <c:v>2nd Qtr</c:v>
                </c:pt>
              </c:strCache>
            </c:strRef>
          </c:cat>
          <c:val>
            <c:numRef>
              <c:f>Sheet1!$B$2:$B$3</c:f>
              <c:numCache>
                <c:formatCode>0%</c:formatCode>
                <c:ptCount val="2"/>
                <c:pt idx="0">
                  <c:v>0.43</c:v>
                </c:pt>
                <c:pt idx="1">
                  <c:v>0.57000000000000006</c:v>
                </c:pt>
              </c:numCache>
            </c:numRef>
          </c:val>
        </c:ser>
        <c:dLbls>
          <c:showLegendKey val="0"/>
          <c:showVal val="0"/>
          <c:showCatName val="0"/>
          <c:showSerName val="0"/>
          <c:showPercent val="0"/>
          <c:showBubbleSize val="0"/>
          <c:showLeaderLines val="1"/>
        </c:dLbls>
        <c:firstSliceAng val="0"/>
        <c:holeSize val="64"/>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9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2016</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dPt>
            <c:idx val="0"/>
            <c:bubble3D val="0"/>
            <c:spPr>
              <a:solidFill>
                <a:schemeClr val="accent5">
                  <a:lumMod val="75000"/>
                </a:schemeClr>
              </a:solidFill>
              <a:ln w="19050">
                <a:solidFill>
                  <a:schemeClr val="lt1"/>
                </a:solidFill>
              </a:ln>
              <a:effectLst/>
            </c:spPr>
          </c:dPt>
          <c:dPt>
            <c:idx val="1"/>
            <c:bubble3D val="0"/>
            <c:spPr>
              <a:solidFill>
                <a:schemeClr val="accent3">
                  <a:lumMod val="60000"/>
                  <a:lumOff val="40000"/>
                </a:schemeClr>
              </a:solidFill>
              <a:ln w="19050">
                <a:solidFill>
                  <a:schemeClr val="lt1"/>
                </a:solidFill>
              </a:ln>
              <a:effectLst/>
            </c:spPr>
          </c:dPt>
          <c:cat>
            <c:strRef>
              <c:f>Sheet1!$A$2:$A$3</c:f>
              <c:strCache>
                <c:ptCount val="2"/>
                <c:pt idx="0">
                  <c:v>1st Qtr</c:v>
                </c:pt>
                <c:pt idx="1">
                  <c:v>2nd Qtr</c:v>
                </c:pt>
              </c:strCache>
            </c:strRef>
          </c:cat>
          <c:val>
            <c:numRef>
              <c:f>Sheet1!$B$2:$B$3</c:f>
              <c:numCache>
                <c:formatCode>0%</c:formatCode>
                <c:ptCount val="2"/>
                <c:pt idx="0">
                  <c:v>0.48</c:v>
                </c:pt>
                <c:pt idx="1">
                  <c:v>0.52</c:v>
                </c:pt>
              </c:numCache>
            </c:numRef>
          </c:val>
        </c:ser>
        <c:dLbls>
          <c:showLegendKey val="0"/>
          <c:showVal val="0"/>
          <c:showCatName val="0"/>
          <c:showSerName val="0"/>
          <c:showPercent val="0"/>
          <c:showBubbleSize val="0"/>
          <c:showLeaderLines val="1"/>
        </c:dLbls>
        <c:firstSliceAng val="0"/>
        <c:holeSize val="64"/>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9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2015</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dPt>
            <c:idx val="0"/>
            <c:bubble3D val="0"/>
            <c:spPr>
              <a:solidFill>
                <a:schemeClr val="accent6"/>
              </a:solidFill>
              <a:ln w="19050">
                <a:solidFill>
                  <a:schemeClr val="lt1"/>
                </a:solidFill>
              </a:ln>
              <a:effectLst/>
            </c:spPr>
          </c:dPt>
          <c:dPt>
            <c:idx val="1"/>
            <c:bubble3D val="0"/>
            <c:spPr>
              <a:solidFill>
                <a:schemeClr val="accent3">
                  <a:lumMod val="60000"/>
                  <a:lumOff val="40000"/>
                </a:schemeClr>
              </a:solidFill>
              <a:ln w="19050">
                <a:solidFill>
                  <a:schemeClr val="lt1"/>
                </a:solidFill>
              </a:ln>
              <a:effectLst/>
            </c:spPr>
          </c:dPt>
          <c:cat>
            <c:strRef>
              <c:f>Sheet1!$A$2:$A$3</c:f>
              <c:strCache>
                <c:ptCount val="2"/>
                <c:pt idx="0">
                  <c:v>1st Qtr</c:v>
                </c:pt>
                <c:pt idx="1">
                  <c:v>2nd Qtr</c:v>
                </c:pt>
              </c:strCache>
            </c:strRef>
          </c:cat>
          <c:val>
            <c:numRef>
              <c:f>Sheet1!$B$2:$B$3</c:f>
              <c:numCache>
                <c:formatCode>0%</c:formatCode>
                <c:ptCount val="2"/>
                <c:pt idx="0">
                  <c:v>0.39</c:v>
                </c:pt>
                <c:pt idx="1">
                  <c:v>0.61</c:v>
                </c:pt>
              </c:numCache>
            </c:numRef>
          </c:val>
        </c:ser>
        <c:dLbls>
          <c:showLegendKey val="0"/>
          <c:showVal val="0"/>
          <c:showCatName val="0"/>
          <c:showSerName val="0"/>
          <c:showPercent val="0"/>
          <c:showBubbleSize val="0"/>
          <c:showLeaderLines val="1"/>
        </c:dLbls>
        <c:firstSliceAng val="0"/>
        <c:holeSize val="64"/>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9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2016</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dPt>
            <c:idx val="0"/>
            <c:bubble3D val="0"/>
            <c:spPr>
              <a:solidFill>
                <a:schemeClr val="accent5">
                  <a:lumMod val="75000"/>
                </a:schemeClr>
              </a:solidFill>
              <a:ln w="19050">
                <a:solidFill>
                  <a:schemeClr val="lt1"/>
                </a:solidFill>
              </a:ln>
              <a:effectLst/>
            </c:spPr>
          </c:dPt>
          <c:dPt>
            <c:idx val="1"/>
            <c:bubble3D val="0"/>
            <c:spPr>
              <a:solidFill>
                <a:schemeClr val="accent3">
                  <a:lumMod val="60000"/>
                  <a:lumOff val="40000"/>
                </a:schemeClr>
              </a:solidFill>
              <a:ln w="19050">
                <a:solidFill>
                  <a:schemeClr val="lt1"/>
                </a:solidFill>
              </a:ln>
              <a:effectLst/>
            </c:spPr>
          </c:dPt>
          <c:cat>
            <c:strRef>
              <c:f>Sheet1!$A$2:$A$3</c:f>
              <c:strCache>
                <c:ptCount val="2"/>
                <c:pt idx="0">
                  <c:v>1st Qtr</c:v>
                </c:pt>
                <c:pt idx="1">
                  <c:v>2nd Qtr</c:v>
                </c:pt>
              </c:strCache>
            </c:strRef>
          </c:cat>
          <c:val>
            <c:numRef>
              <c:f>Sheet1!$B$2:$B$3</c:f>
              <c:numCache>
                <c:formatCode>0%</c:formatCode>
                <c:ptCount val="2"/>
                <c:pt idx="0">
                  <c:v>0.47</c:v>
                </c:pt>
                <c:pt idx="1">
                  <c:v>0.53</c:v>
                </c:pt>
              </c:numCache>
            </c:numRef>
          </c:val>
        </c:ser>
        <c:dLbls>
          <c:showLegendKey val="0"/>
          <c:showVal val="0"/>
          <c:showCatName val="0"/>
          <c:showSerName val="0"/>
          <c:showPercent val="0"/>
          <c:showBubbleSize val="0"/>
          <c:showLeaderLines val="1"/>
        </c:dLbls>
        <c:firstSliceAng val="0"/>
        <c:holeSize val="64"/>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withinLinear" id="14">
  <a:schemeClr val="accent1"/>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4">
  <a:schemeClr val="accent1"/>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withinLinear" id="14">
  <a:schemeClr val="accent1"/>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withinLinear" id="14">
  <a:schemeClr val="accent1"/>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withinLinear" id="14">
  <a:schemeClr val="accent1"/>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withinLinear" id="14">
  <a:schemeClr val="accent1"/>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0.36147</cdr:x>
      <cdr:y>0.38292</cdr:y>
    </cdr:from>
    <cdr:to>
      <cdr:x>0.64406</cdr:x>
      <cdr:y>0.68037</cdr:y>
    </cdr:to>
    <cdr:sp macro="" textlink="">
      <cdr:nvSpPr>
        <cdr:cNvPr id="2" name="TextBox 1"/>
        <cdr:cNvSpPr txBox="1"/>
      </cdr:nvSpPr>
      <cdr:spPr>
        <a:xfrm xmlns:a="http://schemas.openxmlformats.org/drawingml/2006/main">
          <a:off x="1006409" y="739119"/>
          <a:ext cx="786810" cy="57415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2400" dirty="0" smtClean="0"/>
            <a:t>52%</a:t>
          </a:r>
          <a:endParaRPr lang="en-US" sz="2400" dirty="0"/>
        </a:p>
      </cdr:txBody>
    </cdr:sp>
  </cdr:relSizeAnchor>
</c:userShapes>
</file>

<file path=ppt/drawings/drawing10.xml><?xml version="1.0" encoding="utf-8"?>
<c:userShapes xmlns:c="http://schemas.openxmlformats.org/drawingml/2006/chart">
  <cdr:relSizeAnchor xmlns:cdr="http://schemas.openxmlformats.org/drawingml/2006/chartDrawing">
    <cdr:from>
      <cdr:x>0.36147</cdr:x>
      <cdr:y>0.38292</cdr:y>
    </cdr:from>
    <cdr:to>
      <cdr:x>0.64406</cdr:x>
      <cdr:y>0.68037</cdr:y>
    </cdr:to>
    <cdr:sp macro="" textlink="">
      <cdr:nvSpPr>
        <cdr:cNvPr id="2" name="TextBox 1"/>
        <cdr:cNvSpPr txBox="1"/>
      </cdr:nvSpPr>
      <cdr:spPr>
        <a:xfrm xmlns:a="http://schemas.openxmlformats.org/drawingml/2006/main">
          <a:off x="1006409" y="739119"/>
          <a:ext cx="786810" cy="57415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2400" dirty="0" smtClean="0"/>
            <a:t>19%</a:t>
          </a:r>
          <a:endParaRPr lang="en-US" sz="2400" dirty="0"/>
        </a:p>
      </cdr:txBody>
    </cdr:sp>
  </cdr:relSizeAnchor>
</c:userShapes>
</file>

<file path=ppt/drawings/drawing100.xml><?xml version="1.0" encoding="utf-8"?>
<c:userShapes xmlns:c="http://schemas.openxmlformats.org/drawingml/2006/chart">
  <cdr:relSizeAnchor xmlns:cdr="http://schemas.openxmlformats.org/drawingml/2006/chartDrawing">
    <cdr:from>
      <cdr:x>0.37503</cdr:x>
      <cdr:y>0.48811</cdr:y>
    </cdr:from>
    <cdr:to>
      <cdr:x>0.65762</cdr:x>
      <cdr:y>0.78556</cdr:y>
    </cdr:to>
    <cdr:sp macro="" textlink="">
      <cdr:nvSpPr>
        <cdr:cNvPr id="2" name="TextBox 1"/>
        <cdr:cNvSpPr txBox="1"/>
      </cdr:nvSpPr>
      <cdr:spPr>
        <a:xfrm xmlns:a="http://schemas.openxmlformats.org/drawingml/2006/main">
          <a:off x="1305844" y="1173281"/>
          <a:ext cx="983965" cy="71499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2400" dirty="0" smtClean="0"/>
            <a:t>42%</a:t>
          </a:r>
          <a:endParaRPr lang="en-US" sz="2400" dirty="0"/>
        </a:p>
      </cdr:txBody>
    </cdr:sp>
  </cdr:relSizeAnchor>
</c:userShapes>
</file>

<file path=ppt/drawings/drawing101.xml><?xml version="1.0" encoding="utf-8"?>
<c:userShapes xmlns:c="http://schemas.openxmlformats.org/drawingml/2006/chart">
  <cdr:relSizeAnchor xmlns:cdr="http://schemas.openxmlformats.org/drawingml/2006/chartDrawing">
    <cdr:from>
      <cdr:x>0.37503</cdr:x>
      <cdr:y>0.48811</cdr:y>
    </cdr:from>
    <cdr:to>
      <cdr:x>0.65762</cdr:x>
      <cdr:y>0.78556</cdr:y>
    </cdr:to>
    <cdr:sp macro="" textlink="">
      <cdr:nvSpPr>
        <cdr:cNvPr id="2" name="TextBox 1"/>
        <cdr:cNvSpPr txBox="1"/>
      </cdr:nvSpPr>
      <cdr:spPr>
        <a:xfrm xmlns:a="http://schemas.openxmlformats.org/drawingml/2006/main">
          <a:off x="1305844" y="1173281"/>
          <a:ext cx="983965" cy="71499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2400" dirty="0" smtClean="0"/>
            <a:t>46%</a:t>
          </a:r>
          <a:endParaRPr lang="en-US" sz="2400" dirty="0"/>
        </a:p>
      </cdr:txBody>
    </cdr:sp>
  </cdr:relSizeAnchor>
</c:userShapes>
</file>

<file path=ppt/drawings/drawing102.xml><?xml version="1.0" encoding="utf-8"?>
<c:userShapes xmlns:c="http://schemas.openxmlformats.org/drawingml/2006/chart">
  <cdr:relSizeAnchor xmlns:cdr="http://schemas.openxmlformats.org/drawingml/2006/chartDrawing">
    <cdr:from>
      <cdr:x>0.37503</cdr:x>
      <cdr:y>0.48811</cdr:y>
    </cdr:from>
    <cdr:to>
      <cdr:x>0.65762</cdr:x>
      <cdr:y>0.78556</cdr:y>
    </cdr:to>
    <cdr:sp macro="" textlink="">
      <cdr:nvSpPr>
        <cdr:cNvPr id="2" name="TextBox 1"/>
        <cdr:cNvSpPr txBox="1"/>
      </cdr:nvSpPr>
      <cdr:spPr>
        <a:xfrm xmlns:a="http://schemas.openxmlformats.org/drawingml/2006/main">
          <a:off x="1305844" y="1173281"/>
          <a:ext cx="983965" cy="71499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2400" dirty="0" smtClean="0"/>
            <a:t>52%</a:t>
          </a:r>
          <a:endParaRPr lang="en-US" sz="2400" dirty="0"/>
        </a:p>
      </cdr:txBody>
    </cdr:sp>
  </cdr:relSizeAnchor>
</c:userShapes>
</file>

<file path=ppt/drawings/drawing103.xml><?xml version="1.0" encoding="utf-8"?>
<c:userShapes xmlns:c="http://schemas.openxmlformats.org/drawingml/2006/chart">
  <cdr:relSizeAnchor xmlns:cdr="http://schemas.openxmlformats.org/drawingml/2006/chartDrawing">
    <cdr:from>
      <cdr:x>0.37503</cdr:x>
      <cdr:y>0.48811</cdr:y>
    </cdr:from>
    <cdr:to>
      <cdr:x>0.65762</cdr:x>
      <cdr:y>0.78556</cdr:y>
    </cdr:to>
    <cdr:sp macro="" textlink="">
      <cdr:nvSpPr>
        <cdr:cNvPr id="2" name="TextBox 1"/>
        <cdr:cNvSpPr txBox="1"/>
      </cdr:nvSpPr>
      <cdr:spPr>
        <a:xfrm xmlns:a="http://schemas.openxmlformats.org/drawingml/2006/main">
          <a:off x="1305844" y="1173281"/>
          <a:ext cx="983965" cy="71499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2400" dirty="0" smtClean="0"/>
            <a:t>58%</a:t>
          </a:r>
          <a:endParaRPr lang="en-US" sz="2400" dirty="0"/>
        </a:p>
      </cdr:txBody>
    </cdr:sp>
  </cdr:relSizeAnchor>
</c:userShapes>
</file>

<file path=ppt/drawings/drawing104.xml><?xml version="1.0" encoding="utf-8"?>
<c:userShapes xmlns:c="http://schemas.openxmlformats.org/drawingml/2006/chart">
  <cdr:relSizeAnchor xmlns:cdr="http://schemas.openxmlformats.org/drawingml/2006/chartDrawing">
    <cdr:from>
      <cdr:x>0.37503</cdr:x>
      <cdr:y>0.48811</cdr:y>
    </cdr:from>
    <cdr:to>
      <cdr:x>0.65762</cdr:x>
      <cdr:y>0.78556</cdr:y>
    </cdr:to>
    <cdr:sp macro="" textlink="">
      <cdr:nvSpPr>
        <cdr:cNvPr id="2" name="TextBox 1"/>
        <cdr:cNvSpPr txBox="1"/>
      </cdr:nvSpPr>
      <cdr:spPr>
        <a:xfrm xmlns:a="http://schemas.openxmlformats.org/drawingml/2006/main">
          <a:off x="1305844" y="1173281"/>
          <a:ext cx="983965" cy="71499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2400" dirty="0" smtClean="0"/>
            <a:t>68%</a:t>
          </a:r>
          <a:endParaRPr lang="en-US" sz="2400" dirty="0"/>
        </a:p>
      </cdr:txBody>
    </cdr:sp>
  </cdr:relSizeAnchor>
</c:userShapes>
</file>

<file path=ppt/drawings/drawing105.xml><?xml version="1.0" encoding="utf-8"?>
<c:userShapes xmlns:c="http://schemas.openxmlformats.org/drawingml/2006/chart">
  <cdr:relSizeAnchor xmlns:cdr="http://schemas.openxmlformats.org/drawingml/2006/chartDrawing">
    <cdr:from>
      <cdr:x>0.37503</cdr:x>
      <cdr:y>0.48811</cdr:y>
    </cdr:from>
    <cdr:to>
      <cdr:x>0.65762</cdr:x>
      <cdr:y>0.78556</cdr:y>
    </cdr:to>
    <cdr:sp macro="" textlink="">
      <cdr:nvSpPr>
        <cdr:cNvPr id="2" name="TextBox 1"/>
        <cdr:cNvSpPr txBox="1"/>
      </cdr:nvSpPr>
      <cdr:spPr>
        <a:xfrm xmlns:a="http://schemas.openxmlformats.org/drawingml/2006/main">
          <a:off x="1305844" y="1173281"/>
          <a:ext cx="983965" cy="71499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2400" dirty="0" smtClean="0"/>
            <a:t>22%</a:t>
          </a:r>
          <a:endParaRPr lang="en-US" sz="2400" dirty="0"/>
        </a:p>
      </cdr:txBody>
    </cdr:sp>
  </cdr:relSizeAnchor>
</c:userShapes>
</file>

<file path=ppt/drawings/drawing106.xml><?xml version="1.0" encoding="utf-8"?>
<c:userShapes xmlns:c="http://schemas.openxmlformats.org/drawingml/2006/chart">
  <cdr:relSizeAnchor xmlns:cdr="http://schemas.openxmlformats.org/drawingml/2006/chartDrawing">
    <cdr:from>
      <cdr:x>0.37503</cdr:x>
      <cdr:y>0.48811</cdr:y>
    </cdr:from>
    <cdr:to>
      <cdr:x>0.65762</cdr:x>
      <cdr:y>0.78556</cdr:y>
    </cdr:to>
    <cdr:sp macro="" textlink="">
      <cdr:nvSpPr>
        <cdr:cNvPr id="2" name="TextBox 1"/>
        <cdr:cNvSpPr txBox="1"/>
      </cdr:nvSpPr>
      <cdr:spPr>
        <a:xfrm xmlns:a="http://schemas.openxmlformats.org/drawingml/2006/main">
          <a:off x="1305844" y="1173281"/>
          <a:ext cx="983965" cy="71499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2400" dirty="0" smtClean="0"/>
            <a:t>26%</a:t>
          </a:r>
          <a:endParaRPr lang="en-US" sz="2400" dirty="0"/>
        </a:p>
      </cdr:txBody>
    </cdr:sp>
  </cdr:relSizeAnchor>
</c:userShapes>
</file>

<file path=ppt/drawings/drawing107.xml><?xml version="1.0" encoding="utf-8"?>
<c:userShapes xmlns:c="http://schemas.openxmlformats.org/drawingml/2006/chart">
  <cdr:relSizeAnchor xmlns:cdr="http://schemas.openxmlformats.org/drawingml/2006/chartDrawing">
    <cdr:from>
      <cdr:x>0.37503</cdr:x>
      <cdr:y>0.48811</cdr:y>
    </cdr:from>
    <cdr:to>
      <cdr:x>0.65762</cdr:x>
      <cdr:y>0.78556</cdr:y>
    </cdr:to>
    <cdr:sp macro="" textlink="">
      <cdr:nvSpPr>
        <cdr:cNvPr id="2" name="TextBox 1"/>
        <cdr:cNvSpPr txBox="1"/>
      </cdr:nvSpPr>
      <cdr:spPr>
        <a:xfrm xmlns:a="http://schemas.openxmlformats.org/drawingml/2006/main">
          <a:off x="1305844" y="1173281"/>
          <a:ext cx="983965" cy="71499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2400" dirty="0" smtClean="0"/>
            <a:t>47%</a:t>
          </a:r>
          <a:endParaRPr lang="en-US" sz="2400" dirty="0"/>
        </a:p>
      </cdr:txBody>
    </cdr:sp>
  </cdr:relSizeAnchor>
</c:userShapes>
</file>

<file path=ppt/drawings/drawing108.xml><?xml version="1.0" encoding="utf-8"?>
<c:userShapes xmlns:c="http://schemas.openxmlformats.org/drawingml/2006/chart">
  <cdr:relSizeAnchor xmlns:cdr="http://schemas.openxmlformats.org/drawingml/2006/chartDrawing">
    <cdr:from>
      <cdr:x>0.37503</cdr:x>
      <cdr:y>0.48811</cdr:y>
    </cdr:from>
    <cdr:to>
      <cdr:x>0.65762</cdr:x>
      <cdr:y>0.78556</cdr:y>
    </cdr:to>
    <cdr:sp macro="" textlink="">
      <cdr:nvSpPr>
        <cdr:cNvPr id="2" name="TextBox 1"/>
        <cdr:cNvSpPr txBox="1"/>
      </cdr:nvSpPr>
      <cdr:spPr>
        <a:xfrm xmlns:a="http://schemas.openxmlformats.org/drawingml/2006/main">
          <a:off x="1305844" y="1173281"/>
          <a:ext cx="983965" cy="71499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2400" dirty="0" smtClean="0"/>
            <a:t>22%</a:t>
          </a:r>
          <a:endParaRPr lang="en-US" sz="2400" dirty="0"/>
        </a:p>
      </cdr:txBody>
    </cdr:sp>
  </cdr:relSizeAnchor>
</c:userShapes>
</file>

<file path=ppt/drawings/drawing109.xml><?xml version="1.0" encoding="utf-8"?>
<c:userShapes xmlns:c="http://schemas.openxmlformats.org/drawingml/2006/chart">
  <cdr:relSizeAnchor xmlns:cdr="http://schemas.openxmlformats.org/drawingml/2006/chartDrawing">
    <cdr:from>
      <cdr:x>0.37503</cdr:x>
      <cdr:y>0.48811</cdr:y>
    </cdr:from>
    <cdr:to>
      <cdr:x>0.65762</cdr:x>
      <cdr:y>0.78556</cdr:y>
    </cdr:to>
    <cdr:sp macro="" textlink="">
      <cdr:nvSpPr>
        <cdr:cNvPr id="2" name="TextBox 1"/>
        <cdr:cNvSpPr txBox="1"/>
      </cdr:nvSpPr>
      <cdr:spPr>
        <a:xfrm xmlns:a="http://schemas.openxmlformats.org/drawingml/2006/main">
          <a:off x="1305844" y="1173281"/>
          <a:ext cx="983965" cy="71499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2400" dirty="0" smtClean="0"/>
            <a:t>31%</a:t>
          </a:r>
          <a:endParaRPr lang="en-US" sz="2400" dirty="0"/>
        </a:p>
      </cdr:txBody>
    </cdr:sp>
  </cdr:relSizeAnchor>
</c:userShapes>
</file>

<file path=ppt/drawings/drawing11.xml><?xml version="1.0" encoding="utf-8"?>
<c:userShapes xmlns:c="http://schemas.openxmlformats.org/drawingml/2006/chart">
  <cdr:relSizeAnchor xmlns:cdr="http://schemas.openxmlformats.org/drawingml/2006/chartDrawing">
    <cdr:from>
      <cdr:x>0.37503</cdr:x>
      <cdr:y>0.48811</cdr:y>
    </cdr:from>
    <cdr:to>
      <cdr:x>0.65762</cdr:x>
      <cdr:y>0.78556</cdr:y>
    </cdr:to>
    <cdr:sp macro="" textlink="">
      <cdr:nvSpPr>
        <cdr:cNvPr id="2" name="TextBox 1"/>
        <cdr:cNvSpPr txBox="1"/>
      </cdr:nvSpPr>
      <cdr:spPr>
        <a:xfrm xmlns:a="http://schemas.openxmlformats.org/drawingml/2006/main">
          <a:off x="1305844" y="1173281"/>
          <a:ext cx="983965" cy="71499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2400" dirty="0" smtClean="0"/>
            <a:t>19%</a:t>
          </a:r>
          <a:endParaRPr lang="en-US" sz="2400" dirty="0"/>
        </a:p>
      </cdr:txBody>
    </cdr:sp>
  </cdr:relSizeAnchor>
</c:userShapes>
</file>

<file path=ppt/drawings/drawing110.xml><?xml version="1.0" encoding="utf-8"?>
<c:userShapes xmlns:c="http://schemas.openxmlformats.org/drawingml/2006/chart">
  <cdr:relSizeAnchor xmlns:cdr="http://schemas.openxmlformats.org/drawingml/2006/chartDrawing">
    <cdr:from>
      <cdr:x>0.37186</cdr:x>
      <cdr:y>0.38316</cdr:y>
    </cdr:from>
    <cdr:to>
      <cdr:x>0.65445</cdr:x>
      <cdr:y>0.68061</cdr:y>
    </cdr:to>
    <cdr:sp macro="" textlink="">
      <cdr:nvSpPr>
        <cdr:cNvPr id="2" name="TextBox 1"/>
        <cdr:cNvSpPr txBox="1"/>
      </cdr:nvSpPr>
      <cdr:spPr>
        <a:xfrm xmlns:a="http://schemas.openxmlformats.org/drawingml/2006/main">
          <a:off x="1227104" y="800658"/>
          <a:ext cx="932512" cy="62155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2400" dirty="0" smtClean="0"/>
            <a:t>19%</a:t>
          </a:r>
          <a:endParaRPr lang="en-US" sz="2400" dirty="0"/>
        </a:p>
      </cdr:txBody>
    </cdr:sp>
  </cdr:relSizeAnchor>
</c:userShapes>
</file>

<file path=ppt/drawings/drawing111.xml><?xml version="1.0" encoding="utf-8"?>
<c:userShapes xmlns:c="http://schemas.openxmlformats.org/drawingml/2006/chart">
  <cdr:relSizeAnchor xmlns:cdr="http://schemas.openxmlformats.org/drawingml/2006/chartDrawing">
    <cdr:from>
      <cdr:x>0.3587</cdr:x>
      <cdr:y>0.37861</cdr:y>
    </cdr:from>
    <cdr:to>
      <cdr:x>0.6413</cdr:x>
      <cdr:y>0.67606</cdr:y>
    </cdr:to>
    <cdr:sp macro="" textlink="">
      <cdr:nvSpPr>
        <cdr:cNvPr id="2" name="TextBox 1"/>
        <cdr:cNvSpPr txBox="1"/>
      </cdr:nvSpPr>
      <cdr:spPr>
        <a:xfrm xmlns:a="http://schemas.openxmlformats.org/drawingml/2006/main">
          <a:off x="1147855" y="791161"/>
          <a:ext cx="904288" cy="62155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2400" dirty="0" smtClean="0"/>
            <a:t>10%</a:t>
          </a:r>
          <a:endParaRPr lang="en-US" sz="2400" dirty="0"/>
        </a:p>
      </cdr:txBody>
    </cdr:sp>
  </cdr:relSizeAnchor>
</c:userShapes>
</file>

<file path=ppt/drawings/drawing112.xml><?xml version="1.0" encoding="utf-8"?>
<c:userShapes xmlns:c="http://schemas.openxmlformats.org/drawingml/2006/chart">
  <cdr:relSizeAnchor xmlns:cdr="http://schemas.openxmlformats.org/drawingml/2006/chartDrawing">
    <cdr:from>
      <cdr:x>0.3587</cdr:x>
      <cdr:y>0.53976</cdr:y>
    </cdr:from>
    <cdr:to>
      <cdr:x>0.6413</cdr:x>
      <cdr:y>0.83721</cdr:y>
    </cdr:to>
    <cdr:sp macro="" textlink="">
      <cdr:nvSpPr>
        <cdr:cNvPr id="2" name="TextBox 1"/>
        <cdr:cNvSpPr txBox="1"/>
      </cdr:nvSpPr>
      <cdr:spPr>
        <a:xfrm xmlns:a="http://schemas.openxmlformats.org/drawingml/2006/main">
          <a:off x="1248994" y="1414758"/>
          <a:ext cx="983966" cy="77964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2400" dirty="0" smtClean="0"/>
            <a:t>69%</a:t>
          </a:r>
          <a:endParaRPr lang="en-US" sz="2400" dirty="0"/>
        </a:p>
      </cdr:txBody>
    </cdr:sp>
  </cdr:relSizeAnchor>
</c:userShapes>
</file>

<file path=ppt/drawings/drawing113.xml><?xml version="1.0" encoding="utf-8"?>
<c:userShapes xmlns:c="http://schemas.openxmlformats.org/drawingml/2006/chart">
  <cdr:relSizeAnchor xmlns:cdr="http://schemas.openxmlformats.org/drawingml/2006/chartDrawing">
    <cdr:from>
      <cdr:x>0.37503</cdr:x>
      <cdr:y>0.48811</cdr:y>
    </cdr:from>
    <cdr:to>
      <cdr:x>0.65762</cdr:x>
      <cdr:y>0.78556</cdr:y>
    </cdr:to>
    <cdr:sp macro="" textlink="">
      <cdr:nvSpPr>
        <cdr:cNvPr id="2" name="TextBox 1"/>
        <cdr:cNvSpPr txBox="1"/>
      </cdr:nvSpPr>
      <cdr:spPr>
        <a:xfrm xmlns:a="http://schemas.openxmlformats.org/drawingml/2006/main">
          <a:off x="1305844" y="1173281"/>
          <a:ext cx="983965" cy="71499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2400" dirty="0" smtClean="0"/>
            <a:t>1%</a:t>
          </a:r>
          <a:endParaRPr lang="en-US" sz="2400" dirty="0"/>
        </a:p>
      </cdr:txBody>
    </cdr:sp>
  </cdr:relSizeAnchor>
</c:userShapes>
</file>

<file path=ppt/drawings/drawing114.xml><?xml version="1.0" encoding="utf-8"?>
<c:userShapes xmlns:c="http://schemas.openxmlformats.org/drawingml/2006/chart">
  <cdr:relSizeAnchor xmlns:cdr="http://schemas.openxmlformats.org/drawingml/2006/chartDrawing">
    <cdr:from>
      <cdr:x>0.37256</cdr:x>
      <cdr:y>0.54474</cdr:y>
    </cdr:from>
    <cdr:to>
      <cdr:x>0.65515</cdr:x>
      <cdr:y>0.84219</cdr:y>
    </cdr:to>
    <cdr:sp macro="" textlink="">
      <cdr:nvSpPr>
        <cdr:cNvPr id="2" name="TextBox 1"/>
        <cdr:cNvSpPr txBox="1"/>
      </cdr:nvSpPr>
      <cdr:spPr>
        <a:xfrm xmlns:a="http://schemas.openxmlformats.org/drawingml/2006/main">
          <a:off x="1297222" y="1427820"/>
          <a:ext cx="983966" cy="77964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2400" dirty="0" smtClean="0"/>
            <a:t>71%</a:t>
          </a:r>
          <a:endParaRPr lang="en-US" sz="2400" dirty="0"/>
        </a:p>
      </cdr:txBody>
    </cdr:sp>
  </cdr:relSizeAnchor>
</c:userShapes>
</file>

<file path=ppt/drawings/drawing12.xml><?xml version="1.0" encoding="utf-8"?>
<c:userShapes xmlns:c="http://schemas.openxmlformats.org/drawingml/2006/chart">
  <cdr:relSizeAnchor xmlns:cdr="http://schemas.openxmlformats.org/drawingml/2006/chartDrawing">
    <cdr:from>
      <cdr:x>0.37503</cdr:x>
      <cdr:y>0.48811</cdr:y>
    </cdr:from>
    <cdr:to>
      <cdr:x>0.65762</cdr:x>
      <cdr:y>0.78556</cdr:y>
    </cdr:to>
    <cdr:sp macro="" textlink="">
      <cdr:nvSpPr>
        <cdr:cNvPr id="2" name="TextBox 1"/>
        <cdr:cNvSpPr txBox="1"/>
      </cdr:nvSpPr>
      <cdr:spPr>
        <a:xfrm xmlns:a="http://schemas.openxmlformats.org/drawingml/2006/main">
          <a:off x="1305844" y="1173281"/>
          <a:ext cx="983965" cy="71499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2400" dirty="0" smtClean="0"/>
            <a:t>20%</a:t>
          </a:r>
          <a:endParaRPr lang="en-US" sz="2400" dirty="0"/>
        </a:p>
      </cdr:txBody>
    </cdr:sp>
  </cdr:relSizeAnchor>
</c:userShapes>
</file>

<file path=ppt/drawings/drawing13.xml><?xml version="1.0" encoding="utf-8"?>
<c:userShapes xmlns:c="http://schemas.openxmlformats.org/drawingml/2006/chart">
  <cdr:relSizeAnchor xmlns:cdr="http://schemas.openxmlformats.org/drawingml/2006/chartDrawing">
    <cdr:from>
      <cdr:x>0.36147</cdr:x>
      <cdr:y>0.38292</cdr:y>
    </cdr:from>
    <cdr:to>
      <cdr:x>0.64406</cdr:x>
      <cdr:y>0.68037</cdr:y>
    </cdr:to>
    <cdr:sp macro="" textlink="">
      <cdr:nvSpPr>
        <cdr:cNvPr id="2" name="TextBox 1"/>
        <cdr:cNvSpPr txBox="1"/>
      </cdr:nvSpPr>
      <cdr:spPr>
        <a:xfrm xmlns:a="http://schemas.openxmlformats.org/drawingml/2006/main">
          <a:off x="1006409" y="739119"/>
          <a:ext cx="786810" cy="57415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2400" dirty="0" smtClean="0"/>
            <a:t>49%</a:t>
          </a:r>
          <a:endParaRPr lang="en-US" sz="2400" dirty="0"/>
        </a:p>
      </cdr:txBody>
    </cdr:sp>
  </cdr:relSizeAnchor>
</c:userShapes>
</file>

<file path=ppt/drawings/drawing14.xml><?xml version="1.0" encoding="utf-8"?>
<c:userShapes xmlns:c="http://schemas.openxmlformats.org/drawingml/2006/chart">
  <cdr:relSizeAnchor xmlns:cdr="http://schemas.openxmlformats.org/drawingml/2006/chartDrawing">
    <cdr:from>
      <cdr:x>0.36147</cdr:x>
      <cdr:y>0.38292</cdr:y>
    </cdr:from>
    <cdr:to>
      <cdr:x>0.64406</cdr:x>
      <cdr:y>0.68037</cdr:y>
    </cdr:to>
    <cdr:sp macro="" textlink="">
      <cdr:nvSpPr>
        <cdr:cNvPr id="2" name="TextBox 1"/>
        <cdr:cNvSpPr txBox="1"/>
      </cdr:nvSpPr>
      <cdr:spPr>
        <a:xfrm xmlns:a="http://schemas.openxmlformats.org/drawingml/2006/main">
          <a:off x="1006409" y="739119"/>
          <a:ext cx="786810" cy="57415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2400" dirty="0" smtClean="0"/>
            <a:t>14%</a:t>
          </a:r>
          <a:endParaRPr lang="en-US" sz="2400" dirty="0"/>
        </a:p>
      </cdr:txBody>
    </cdr:sp>
  </cdr:relSizeAnchor>
</c:userShapes>
</file>

<file path=ppt/drawings/drawing15.xml><?xml version="1.0" encoding="utf-8"?>
<c:userShapes xmlns:c="http://schemas.openxmlformats.org/drawingml/2006/chart">
  <cdr:relSizeAnchor xmlns:cdr="http://schemas.openxmlformats.org/drawingml/2006/chartDrawing">
    <cdr:from>
      <cdr:x>0.36147</cdr:x>
      <cdr:y>0.38292</cdr:y>
    </cdr:from>
    <cdr:to>
      <cdr:x>0.64406</cdr:x>
      <cdr:y>0.68037</cdr:y>
    </cdr:to>
    <cdr:sp macro="" textlink="">
      <cdr:nvSpPr>
        <cdr:cNvPr id="2" name="TextBox 1"/>
        <cdr:cNvSpPr txBox="1"/>
      </cdr:nvSpPr>
      <cdr:spPr>
        <a:xfrm xmlns:a="http://schemas.openxmlformats.org/drawingml/2006/main">
          <a:off x="1006409" y="739119"/>
          <a:ext cx="786810" cy="57415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2400" dirty="0" smtClean="0"/>
            <a:t>52%</a:t>
          </a:r>
          <a:endParaRPr lang="en-US" sz="2400" dirty="0"/>
        </a:p>
      </cdr:txBody>
    </cdr:sp>
  </cdr:relSizeAnchor>
</c:userShapes>
</file>

<file path=ppt/drawings/drawing16.xml><?xml version="1.0" encoding="utf-8"?>
<c:userShapes xmlns:c="http://schemas.openxmlformats.org/drawingml/2006/chart">
  <cdr:relSizeAnchor xmlns:cdr="http://schemas.openxmlformats.org/drawingml/2006/chartDrawing">
    <cdr:from>
      <cdr:x>0.37503</cdr:x>
      <cdr:y>0.48811</cdr:y>
    </cdr:from>
    <cdr:to>
      <cdr:x>0.65762</cdr:x>
      <cdr:y>0.78556</cdr:y>
    </cdr:to>
    <cdr:sp macro="" textlink="">
      <cdr:nvSpPr>
        <cdr:cNvPr id="2" name="TextBox 1"/>
        <cdr:cNvSpPr txBox="1"/>
      </cdr:nvSpPr>
      <cdr:spPr>
        <a:xfrm xmlns:a="http://schemas.openxmlformats.org/drawingml/2006/main">
          <a:off x="1305844" y="1173281"/>
          <a:ext cx="983965" cy="71499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2400" dirty="0" smtClean="0"/>
            <a:t>53%</a:t>
          </a:r>
          <a:endParaRPr lang="en-US" sz="2400" dirty="0"/>
        </a:p>
      </cdr:txBody>
    </cdr:sp>
  </cdr:relSizeAnchor>
</c:userShapes>
</file>

<file path=ppt/drawings/drawing17.xml><?xml version="1.0" encoding="utf-8"?>
<c:userShapes xmlns:c="http://schemas.openxmlformats.org/drawingml/2006/chart">
  <cdr:relSizeAnchor xmlns:cdr="http://schemas.openxmlformats.org/drawingml/2006/chartDrawing">
    <cdr:from>
      <cdr:x>0.37503</cdr:x>
      <cdr:y>0.48811</cdr:y>
    </cdr:from>
    <cdr:to>
      <cdr:x>0.65762</cdr:x>
      <cdr:y>0.78556</cdr:y>
    </cdr:to>
    <cdr:sp macro="" textlink="">
      <cdr:nvSpPr>
        <cdr:cNvPr id="2" name="TextBox 1"/>
        <cdr:cNvSpPr txBox="1"/>
      </cdr:nvSpPr>
      <cdr:spPr>
        <a:xfrm xmlns:a="http://schemas.openxmlformats.org/drawingml/2006/main">
          <a:off x="1305844" y="1173281"/>
          <a:ext cx="983965" cy="71499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2400" dirty="0" smtClean="0"/>
            <a:t>51%</a:t>
          </a:r>
          <a:endParaRPr lang="en-US" sz="2400" dirty="0"/>
        </a:p>
      </cdr:txBody>
    </cdr:sp>
  </cdr:relSizeAnchor>
</c:userShapes>
</file>

<file path=ppt/drawings/drawing18.xml><?xml version="1.0" encoding="utf-8"?>
<c:userShapes xmlns:c="http://schemas.openxmlformats.org/drawingml/2006/chart">
  <cdr:relSizeAnchor xmlns:cdr="http://schemas.openxmlformats.org/drawingml/2006/chartDrawing">
    <cdr:from>
      <cdr:x>0.36147</cdr:x>
      <cdr:y>0.38292</cdr:y>
    </cdr:from>
    <cdr:to>
      <cdr:x>0.64406</cdr:x>
      <cdr:y>0.68037</cdr:y>
    </cdr:to>
    <cdr:sp macro="" textlink="">
      <cdr:nvSpPr>
        <cdr:cNvPr id="2" name="TextBox 1"/>
        <cdr:cNvSpPr txBox="1"/>
      </cdr:nvSpPr>
      <cdr:spPr>
        <a:xfrm xmlns:a="http://schemas.openxmlformats.org/drawingml/2006/main">
          <a:off x="1006409" y="739119"/>
          <a:ext cx="786810" cy="57415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2400" dirty="0" smtClean="0"/>
            <a:t>28%</a:t>
          </a:r>
          <a:endParaRPr lang="en-US" sz="2400" dirty="0"/>
        </a:p>
      </cdr:txBody>
    </cdr:sp>
  </cdr:relSizeAnchor>
</c:userShapes>
</file>

<file path=ppt/drawings/drawing19.xml><?xml version="1.0" encoding="utf-8"?>
<c:userShapes xmlns:c="http://schemas.openxmlformats.org/drawingml/2006/chart">
  <cdr:relSizeAnchor xmlns:cdr="http://schemas.openxmlformats.org/drawingml/2006/chartDrawing">
    <cdr:from>
      <cdr:x>0.37503</cdr:x>
      <cdr:y>0.48811</cdr:y>
    </cdr:from>
    <cdr:to>
      <cdr:x>0.65762</cdr:x>
      <cdr:y>0.78556</cdr:y>
    </cdr:to>
    <cdr:sp macro="" textlink="">
      <cdr:nvSpPr>
        <cdr:cNvPr id="2" name="TextBox 1"/>
        <cdr:cNvSpPr txBox="1"/>
      </cdr:nvSpPr>
      <cdr:spPr>
        <a:xfrm xmlns:a="http://schemas.openxmlformats.org/drawingml/2006/main">
          <a:off x="1305844" y="1173281"/>
          <a:ext cx="983965" cy="71499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2400" dirty="0" smtClean="0"/>
            <a:t>28%</a:t>
          </a:r>
          <a:endParaRPr lang="en-US" sz="2400" dirty="0"/>
        </a:p>
      </cdr:txBody>
    </cdr:sp>
  </cdr:relSizeAnchor>
</c:userShapes>
</file>

<file path=ppt/drawings/drawing2.xml><?xml version="1.0" encoding="utf-8"?>
<c:userShapes xmlns:c="http://schemas.openxmlformats.org/drawingml/2006/chart">
  <cdr:relSizeAnchor xmlns:cdr="http://schemas.openxmlformats.org/drawingml/2006/chartDrawing">
    <cdr:from>
      <cdr:x>0.37503</cdr:x>
      <cdr:y>0.48811</cdr:y>
    </cdr:from>
    <cdr:to>
      <cdr:x>0.65762</cdr:x>
      <cdr:y>0.78556</cdr:y>
    </cdr:to>
    <cdr:sp macro="" textlink="">
      <cdr:nvSpPr>
        <cdr:cNvPr id="2" name="TextBox 1"/>
        <cdr:cNvSpPr txBox="1"/>
      </cdr:nvSpPr>
      <cdr:spPr>
        <a:xfrm xmlns:a="http://schemas.openxmlformats.org/drawingml/2006/main">
          <a:off x="1305844" y="1173281"/>
          <a:ext cx="983965" cy="71499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2400" dirty="0" smtClean="0"/>
            <a:t>43%</a:t>
          </a:r>
          <a:endParaRPr lang="en-US" sz="2400" dirty="0"/>
        </a:p>
      </cdr:txBody>
    </cdr:sp>
  </cdr:relSizeAnchor>
</c:userShapes>
</file>

<file path=ppt/drawings/drawing20.xml><?xml version="1.0" encoding="utf-8"?>
<c:userShapes xmlns:c="http://schemas.openxmlformats.org/drawingml/2006/chart">
  <cdr:relSizeAnchor xmlns:cdr="http://schemas.openxmlformats.org/drawingml/2006/chartDrawing">
    <cdr:from>
      <cdr:x>0.37503</cdr:x>
      <cdr:y>0.48811</cdr:y>
    </cdr:from>
    <cdr:to>
      <cdr:x>0.65762</cdr:x>
      <cdr:y>0.78556</cdr:y>
    </cdr:to>
    <cdr:sp macro="" textlink="">
      <cdr:nvSpPr>
        <cdr:cNvPr id="2" name="TextBox 1"/>
        <cdr:cNvSpPr txBox="1"/>
      </cdr:nvSpPr>
      <cdr:spPr>
        <a:xfrm xmlns:a="http://schemas.openxmlformats.org/drawingml/2006/main">
          <a:off x="1305844" y="1173281"/>
          <a:ext cx="983965" cy="71499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2400" dirty="0" smtClean="0"/>
            <a:t>29%</a:t>
          </a:r>
          <a:endParaRPr lang="en-US" sz="2400" dirty="0"/>
        </a:p>
      </cdr:txBody>
    </cdr:sp>
  </cdr:relSizeAnchor>
</c:userShapes>
</file>

<file path=ppt/drawings/drawing21.xml><?xml version="1.0" encoding="utf-8"?>
<c:userShapes xmlns:c="http://schemas.openxmlformats.org/drawingml/2006/chart">
  <cdr:relSizeAnchor xmlns:cdr="http://schemas.openxmlformats.org/drawingml/2006/chartDrawing">
    <cdr:from>
      <cdr:x>0.36147</cdr:x>
      <cdr:y>0.38292</cdr:y>
    </cdr:from>
    <cdr:to>
      <cdr:x>0.64406</cdr:x>
      <cdr:y>0.68037</cdr:y>
    </cdr:to>
    <cdr:sp macro="" textlink="">
      <cdr:nvSpPr>
        <cdr:cNvPr id="2" name="TextBox 1"/>
        <cdr:cNvSpPr txBox="1"/>
      </cdr:nvSpPr>
      <cdr:spPr>
        <a:xfrm xmlns:a="http://schemas.openxmlformats.org/drawingml/2006/main">
          <a:off x="1006409" y="739119"/>
          <a:ext cx="786810" cy="57415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2400" dirty="0" smtClean="0"/>
            <a:t>18%</a:t>
          </a:r>
          <a:endParaRPr lang="en-US" sz="2400" dirty="0"/>
        </a:p>
      </cdr:txBody>
    </cdr:sp>
  </cdr:relSizeAnchor>
</c:userShapes>
</file>

<file path=ppt/drawings/drawing22.xml><?xml version="1.0" encoding="utf-8"?>
<c:userShapes xmlns:c="http://schemas.openxmlformats.org/drawingml/2006/chart">
  <cdr:relSizeAnchor xmlns:cdr="http://schemas.openxmlformats.org/drawingml/2006/chartDrawing">
    <cdr:from>
      <cdr:x>0.37503</cdr:x>
      <cdr:y>0.48811</cdr:y>
    </cdr:from>
    <cdr:to>
      <cdr:x>0.65762</cdr:x>
      <cdr:y>0.78556</cdr:y>
    </cdr:to>
    <cdr:sp macro="" textlink="">
      <cdr:nvSpPr>
        <cdr:cNvPr id="2" name="TextBox 1"/>
        <cdr:cNvSpPr txBox="1"/>
      </cdr:nvSpPr>
      <cdr:spPr>
        <a:xfrm xmlns:a="http://schemas.openxmlformats.org/drawingml/2006/main">
          <a:off x="1305844" y="1173281"/>
          <a:ext cx="983965" cy="71499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2400" dirty="0" smtClean="0"/>
            <a:t>23%</a:t>
          </a:r>
          <a:endParaRPr lang="en-US" sz="2400" dirty="0"/>
        </a:p>
      </cdr:txBody>
    </cdr:sp>
  </cdr:relSizeAnchor>
</c:userShapes>
</file>

<file path=ppt/drawings/drawing23.xml><?xml version="1.0" encoding="utf-8"?>
<c:userShapes xmlns:c="http://schemas.openxmlformats.org/drawingml/2006/chart">
  <cdr:relSizeAnchor xmlns:cdr="http://schemas.openxmlformats.org/drawingml/2006/chartDrawing">
    <cdr:from>
      <cdr:x>0.37503</cdr:x>
      <cdr:y>0.48811</cdr:y>
    </cdr:from>
    <cdr:to>
      <cdr:x>0.65762</cdr:x>
      <cdr:y>0.78556</cdr:y>
    </cdr:to>
    <cdr:sp macro="" textlink="">
      <cdr:nvSpPr>
        <cdr:cNvPr id="2" name="TextBox 1"/>
        <cdr:cNvSpPr txBox="1"/>
      </cdr:nvSpPr>
      <cdr:spPr>
        <a:xfrm xmlns:a="http://schemas.openxmlformats.org/drawingml/2006/main">
          <a:off x="1305844" y="1173281"/>
          <a:ext cx="983965" cy="71499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2400" dirty="0" smtClean="0"/>
            <a:t>14%</a:t>
          </a:r>
          <a:endParaRPr lang="en-US" sz="2400" dirty="0"/>
        </a:p>
      </cdr:txBody>
    </cdr:sp>
  </cdr:relSizeAnchor>
</c:userShapes>
</file>

<file path=ppt/drawings/drawing24.xml><?xml version="1.0" encoding="utf-8"?>
<c:userShapes xmlns:c="http://schemas.openxmlformats.org/drawingml/2006/chart">
  <cdr:relSizeAnchor xmlns:cdr="http://schemas.openxmlformats.org/drawingml/2006/chartDrawing">
    <cdr:from>
      <cdr:x>0.36147</cdr:x>
      <cdr:y>0.38292</cdr:y>
    </cdr:from>
    <cdr:to>
      <cdr:x>0.64406</cdr:x>
      <cdr:y>0.68037</cdr:y>
    </cdr:to>
    <cdr:sp macro="" textlink="">
      <cdr:nvSpPr>
        <cdr:cNvPr id="2" name="TextBox 1"/>
        <cdr:cNvSpPr txBox="1"/>
      </cdr:nvSpPr>
      <cdr:spPr>
        <a:xfrm xmlns:a="http://schemas.openxmlformats.org/drawingml/2006/main">
          <a:off x="1006409" y="739119"/>
          <a:ext cx="786810" cy="57415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2400" dirty="0"/>
            <a:t>4</a:t>
          </a:r>
          <a:r>
            <a:rPr lang="en-US" sz="2400" dirty="0" smtClean="0"/>
            <a:t>%</a:t>
          </a:r>
          <a:endParaRPr lang="en-US" sz="2400" dirty="0"/>
        </a:p>
      </cdr:txBody>
    </cdr:sp>
  </cdr:relSizeAnchor>
</c:userShapes>
</file>

<file path=ppt/drawings/drawing25.xml><?xml version="1.0" encoding="utf-8"?>
<c:userShapes xmlns:c="http://schemas.openxmlformats.org/drawingml/2006/chart">
  <cdr:relSizeAnchor xmlns:cdr="http://schemas.openxmlformats.org/drawingml/2006/chartDrawing">
    <cdr:from>
      <cdr:x>0.37503</cdr:x>
      <cdr:y>0.48811</cdr:y>
    </cdr:from>
    <cdr:to>
      <cdr:x>0.65762</cdr:x>
      <cdr:y>0.78556</cdr:y>
    </cdr:to>
    <cdr:sp macro="" textlink="">
      <cdr:nvSpPr>
        <cdr:cNvPr id="2" name="TextBox 1"/>
        <cdr:cNvSpPr txBox="1"/>
      </cdr:nvSpPr>
      <cdr:spPr>
        <a:xfrm xmlns:a="http://schemas.openxmlformats.org/drawingml/2006/main">
          <a:off x="1305844" y="1173281"/>
          <a:ext cx="983965" cy="71499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2400" dirty="0"/>
            <a:t>6</a:t>
          </a:r>
          <a:r>
            <a:rPr lang="en-US" sz="2400" dirty="0" smtClean="0"/>
            <a:t>%</a:t>
          </a:r>
          <a:endParaRPr lang="en-US" sz="2400" dirty="0"/>
        </a:p>
      </cdr:txBody>
    </cdr:sp>
  </cdr:relSizeAnchor>
</c:userShapes>
</file>

<file path=ppt/drawings/drawing26.xml><?xml version="1.0" encoding="utf-8"?>
<c:userShapes xmlns:c="http://schemas.openxmlformats.org/drawingml/2006/chart">
  <cdr:relSizeAnchor xmlns:cdr="http://schemas.openxmlformats.org/drawingml/2006/chartDrawing">
    <cdr:from>
      <cdr:x>0.37503</cdr:x>
      <cdr:y>0.48811</cdr:y>
    </cdr:from>
    <cdr:to>
      <cdr:x>0.65762</cdr:x>
      <cdr:y>0.78556</cdr:y>
    </cdr:to>
    <cdr:sp macro="" textlink="">
      <cdr:nvSpPr>
        <cdr:cNvPr id="2" name="TextBox 1"/>
        <cdr:cNvSpPr txBox="1"/>
      </cdr:nvSpPr>
      <cdr:spPr>
        <a:xfrm xmlns:a="http://schemas.openxmlformats.org/drawingml/2006/main">
          <a:off x="1305844" y="1173281"/>
          <a:ext cx="983965" cy="71499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2400" dirty="0"/>
            <a:t>3</a:t>
          </a:r>
          <a:r>
            <a:rPr lang="en-US" sz="2400" dirty="0" smtClean="0"/>
            <a:t>%</a:t>
          </a:r>
          <a:endParaRPr lang="en-US" sz="2400" dirty="0"/>
        </a:p>
      </cdr:txBody>
    </cdr:sp>
  </cdr:relSizeAnchor>
</c:userShapes>
</file>

<file path=ppt/drawings/drawing27.xml><?xml version="1.0" encoding="utf-8"?>
<c:userShapes xmlns:c="http://schemas.openxmlformats.org/drawingml/2006/chart">
  <cdr:relSizeAnchor xmlns:cdr="http://schemas.openxmlformats.org/drawingml/2006/chartDrawing">
    <cdr:from>
      <cdr:x>0.36147</cdr:x>
      <cdr:y>0.38292</cdr:y>
    </cdr:from>
    <cdr:to>
      <cdr:x>0.64406</cdr:x>
      <cdr:y>0.68037</cdr:y>
    </cdr:to>
    <cdr:sp macro="" textlink="">
      <cdr:nvSpPr>
        <cdr:cNvPr id="2" name="TextBox 1"/>
        <cdr:cNvSpPr txBox="1"/>
      </cdr:nvSpPr>
      <cdr:spPr>
        <a:xfrm xmlns:a="http://schemas.openxmlformats.org/drawingml/2006/main">
          <a:off x="1006409" y="739119"/>
          <a:ext cx="786810" cy="57415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2400" dirty="0" smtClean="0"/>
            <a:t>56%</a:t>
          </a:r>
          <a:endParaRPr lang="en-US" sz="2400" dirty="0"/>
        </a:p>
      </cdr:txBody>
    </cdr:sp>
  </cdr:relSizeAnchor>
</c:userShapes>
</file>

<file path=ppt/drawings/drawing28.xml><?xml version="1.0" encoding="utf-8"?>
<c:userShapes xmlns:c="http://schemas.openxmlformats.org/drawingml/2006/chart">
  <cdr:relSizeAnchor xmlns:cdr="http://schemas.openxmlformats.org/drawingml/2006/chartDrawing">
    <cdr:from>
      <cdr:x>0.37503</cdr:x>
      <cdr:y>0.48811</cdr:y>
    </cdr:from>
    <cdr:to>
      <cdr:x>0.65762</cdr:x>
      <cdr:y>0.78556</cdr:y>
    </cdr:to>
    <cdr:sp macro="" textlink="">
      <cdr:nvSpPr>
        <cdr:cNvPr id="2" name="TextBox 1"/>
        <cdr:cNvSpPr txBox="1"/>
      </cdr:nvSpPr>
      <cdr:spPr>
        <a:xfrm xmlns:a="http://schemas.openxmlformats.org/drawingml/2006/main">
          <a:off x="1305844" y="1173281"/>
          <a:ext cx="983965" cy="71499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2400" dirty="0" smtClean="0"/>
            <a:t>47%</a:t>
          </a:r>
          <a:endParaRPr lang="en-US" sz="2400" dirty="0"/>
        </a:p>
      </cdr:txBody>
    </cdr:sp>
  </cdr:relSizeAnchor>
</c:userShapes>
</file>

<file path=ppt/drawings/drawing29.xml><?xml version="1.0" encoding="utf-8"?>
<c:userShapes xmlns:c="http://schemas.openxmlformats.org/drawingml/2006/chart">
  <cdr:relSizeAnchor xmlns:cdr="http://schemas.openxmlformats.org/drawingml/2006/chartDrawing">
    <cdr:from>
      <cdr:x>0.37503</cdr:x>
      <cdr:y>0.48811</cdr:y>
    </cdr:from>
    <cdr:to>
      <cdr:x>0.65762</cdr:x>
      <cdr:y>0.78556</cdr:y>
    </cdr:to>
    <cdr:sp macro="" textlink="">
      <cdr:nvSpPr>
        <cdr:cNvPr id="2" name="TextBox 1"/>
        <cdr:cNvSpPr txBox="1"/>
      </cdr:nvSpPr>
      <cdr:spPr>
        <a:xfrm xmlns:a="http://schemas.openxmlformats.org/drawingml/2006/main">
          <a:off x="1305844" y="1173281"/>
          <a:ext cx="983965" cy="71499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2400" dirty="0" smtClean="0"/>
            <a:t>64%</a:t>
          </a:r>
          <a:endParaRPr lang="en-US" sz="2400" dirty="0"/>
        </a:p>
      </cdr:txBody>
    </cdr:sp>
  </cdr:relSizeAnchor>
</c:userShapes>
</file>

<file path=ppt/drawings/drawing3.xml><?xml version="1.0" encoding="utf-8"?>
<c:userShapes xmlns:c="http://schemas.openxmlformats.org/drawingml/2006/chart">
  <cdr:relSizeAnchor xmlns:cdr="http://schemas.openxmlformats.org/drawingml/2006/chartDrawing">
    <cdr:from>
      <cdr:x>0.37503</cdr:x>
      <cdr:y>0.48811</cdr:y>
    </cdr:from>
    <cdr:to>
      <cdr:x>0.65762</cdr:x>
      <cdr:y>0.78556</cdr:y>
    </cdr:to>
    <cdr:sp macro="" textlink="">
      <cdr:nvSpPr>
        <cdr:cNvPr id="2" name="TextBox 1"/>
        <cdr:cNvSpPr txBox="1"/>
      </cdr:nvSpPr>
      <cdr:spPr>
        <a:xfrm xmlns:a="http://schemas.openxmlformats.org/drawingml/2006/main">
          <a:off x="1305844" y="1173281"/>
          <a:ext cx="983965" cy="71499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2400" dirty="0" smtClean="0"/>
            <a:t>60%</a:t>
          </a:r>
          <a:endParaRPr lang="en-US" sz="2400" dirty="0"/>
        </a:p>
      </cdr:txBody>
    </cdr:sp>
  </cdr:relSizeAnchor>
</c:userShapes>
</file>

<file path=ppt/drawings/drawing30.xml><?xml version="1.0" encoding="utf-8"?>
<c:userShapes xmlns:c="http://schemas.openxmlformats.org/drawingml/2006/chart">
  <cdr:relSizeAnchor xmlns:cdr="http://schemas.openxmlformats.org/drawingml/2006/chartDrawing">
    <cdr:from>
      <cdr:x>0.36147</cdr:x>
      <cdr:y>0.38292</cdr:y>
    </cdr:from>
    <cdr:to>
      <cdr:x>0.64406</cdr:x>
      <cdr:y>0.68037</cdr:y>
    </cdr:to>
    <cdr:sp macro="" textlink="">
      <cdr:nvSpPr>
        <cdr:cNvPr id="2" name="TextBox 1"/>
        <cdr:cNvSpPr txBox="1"/>
      </cdr:nvSpPr>
      <cdr:spPr>
        <a:xfrm xmlns:a="http://schemas.openxmlformats.org/drawingml/2006/main">
          <a:off x="1006409" y="739119"/>
          <a:ext cx="786810" cy="57415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2400" dirty="0" smtClean="0"/>
            <a:t>56%</a:t>
          </a:r>
          <a:endParaRPr lang="en-US" sz="2400" dirty="0"/>
        </a:p>
      </cdr:txBody>
    </cdr:sp>
  </cdr:relSizeAnchor>
</c:userShapes>
</file>

<file path=ppt/drawings/drawing31.xml><?xml version="1.0" encoding="utf-8"?>
<c:userShapes xmlns:c="http://schemas.openxmlformats.org/drawingml/2006/chart">
  <cdr:relSizeAnchor xmlns:cdr="http://schemas.openxmlformats.org/drawingml/2006/chartDrawing">
    <cdr:from>
      <cdr:x>0.37503</cdr:x>
      <cdr:y>0.48811</cdr:y>
    </cdr:from>
    <cdr:to>
      <cdr:x>0.65762</cdr:x>
      <cdr:y>0.78556</cdr:y>
    </cdr:to>
    <cdr:sp macro="" textlink="">
      <cdr:nvSpPr>
        <cdr:cNvPr id="2" name="TextBox 1"/>
        <cdr:cNvSpPr txBox="1"/>
      </cdr:nvSpPr>
      <cdr:spPr>
        <a:xfrm xmlns:a="http://schemas.openxmlformats.org/drawingml/2006/main">
          <a:off x="1305844" y="1173281"/>
          <a:ext cx="983965" cy="71499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2400" dirty="0" smtClean="0"/>
            <a:t>46%</a:t>
          </a:r>
          <a:endParaRPr lang="en-US" sz="2400" dirty="0"/>
        </a:p>
      </cdr:txBody>
    </cdr:sp>
  </cdr:relSizeAnchor>
</c:userShapes>
</file>

<file path=ppt/drawings/drawing32.xml><?xml version="1.0" encoding="utf-8"?>
<c:userShapes xmlns:c="http://schemas.openxmlformats.org/drawingml/2006/chart">
  <cdr:relSizeAnchor xmlns:cdr="http://schemas.openxmlformats.org/drawingml/2006/chartDrawing">
    <cdr:from>
      <cdr:x>0.37503</cdr:x>
      <cdr:y>0.48811</cdr:y>
    </cdr:from>
    <cdr:to>
      <cdr:x>0.65762</cdr:x>
      <cdr:y>0.78556</cdr:y>
    </cdr:to>
    <cdr:sp macro="" textlink="">
      <cdr:nvSpPr>
        <cdr:cNvPr id="2" name="TextBox 1"/>
        <cdr:cNvSpPr txBox="1"/>
      </cdr:nvSpPr>
      <cdr:spPr>
        <a:xfrm xmlns:a="http://schemas.openxmlformats.org/drawingml/2006/main">
          <a:off x="1305844" y="1173281"/>
          <a:ext cx="983965" cy="71499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2400" dirty="0" smtClean="0"/>
            <a:t>67%</a:t>
          </a:r>
          <a:endParaRPr lang="en-US" sz="2400" dirty="0"/>
        </a:p>
      </cdr:txBody>
    </cdr:sp>
  </cdr:relSizeAnchor>
</c:userShapes>
</file>

<file path=ppt/drawings/drawing33.xml><?xml version="1.0" encoding="utf-8"?>
<c:userShapes xmlns:c="http://schemas.openxmlformats.org/drawingml/2006/chart">
  <cdr:relSizeAnchor xmlns:cdr="http://schemas.openxmlformats.org/drawingml/2006/chartDrawing">
    <cdr:from>
      <cdr:x>0.37503</cdr:x>
      <cdr:y>0.48811</cdr:y>
    </cdr:from>
    <cdr:to>
      <cdr:x>0.65762</cdr:x>
      <cdr:y>0.78556</cdr:y>
    </cdr:to>
    <cdr:sp macro="" textlink="">
      <cdr:nvSpPr>
        <cdr:cNvPr id="2" name="TextBox 1"/>
        <cdr:cNvSpPr txBox="1"/>
      </cdr:nvSpPr>
      <cdr:spPr>
        <a:xfrm xmlns:a="http://schemas.openxmlformats.org/drawingml/2006/main">
          <a:off x="1305844" y="1173281"/>
          <a:ext cx="983965" cy="71499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2400" dirty="0" smtClean="0"/>
            <a:t>49%</a:t>
          </a:r>
          <a:endParaRPr lang="en-US" sz="2400" dirty="0"/>
        </a:p>
      </cdr:txBody>
    </cdr:sp>
  </cdr:relSizeAnchor>
</c:userShapes>
</file>

<file path=ppt/drawings/drawing34.xml><?xml version="1.0" encoding="utf-8"?>
<c:userShapes xmlns:c="http://schemas.openxmlformats.org/drawingml/2006/chart">
  <cdr:relSizeAnchor xmlns:cdr="http://schemas.openxmlformats.org/drawingml/2006/chartDrawing">
    <cdr:from>
      <cdr:x>0.37503</cdr:x>
      <cdr:y>0.48811</cdr:y>
    </cdr:from>
    <cdr:to>
      <cdr:x>0.65762</cdr:x>
      <cdr:y>0.78556</cdr:y>
    </cdr:to>
    <cdr:sp macro="" textlink="">
      <cdr:nvSpPr>
        <cdr:cNvPr id="2" name="TextBox 1"/>
        <cdr:cNvSpPr txBox="1"/>
      </cdr:nvSpPr>
      <cdr:spPr>
        <a:xfrm xmlns:a="http://schemas.openxmlformats.org/drawingml/2006/main">
          <a:off x="1305844" y="1173281"/>
          <a:ext cx="983965" cy="71499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2400" dirty="0" smtClean="0"/>
            <a:t>58%</a:t>
          </a:r>
          <a:endParaRPr lang="en-US" sz="2400" dirty="0"/>
        </a:p>
      </cdr:txBody>
    </cdr:sp>
  </cdr:relSizeAnchor>
</c:userShapes>
</file>

<file path=ppt/drawings/drawing35.xml><?xml version="1.0" encoding="utf-8"?>
<c:userShapes xmlns:c="http://schemas.openxmlformats.org/drawingml/2006/chart">
  <cdr:relSizeAnchor xmlns:cdr="http://schemas.openxmlformats.org/drawingml/2006/chartDrawing">
    <cdr:from>
      <cdr:x>0.37503</cdr:x>
      <cdr:y>0.48811</cdr:y>
    </cdr:from>
    <cdr:to>
      <cdr:x>0.65762</cdr:x>
      <cdr:y>0.78556</cdr:y>
    </cdr:to>
    <cdr:sp macro="" textlink="">
      <cdr:nvSpPr>
        <cdr:cNvPr id="2" name="TextBox 1"/>
        <cdr:cNvSpPr txBox="1"/>
      </cdr:nvSpPr>
      <cdr:spPr>
        <a:xfrm xmlns:a="http://schemas.openxmlformats.org/drawingml/2006/main">
          <a:off x="1305844" y="1173281"/>
          <a:ext cx="983965" cy="71499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2400" dirty="0" smtClean="0"/>
            <a:t>60%</a:t>
          </a:r>
          <a:endParaRPr lang="en-US" sz="2400" dirty="0"/>
        </a:p>
      </cdr:txBody>
    </cdr:sp>
  </cdr:relSizeAnchor>
</c:userShapes>
</file>

<file path=ppt/drawings/drawing36.xml><?xml version="1.0" encoding="utf-8"?>
<c:userShapes xmlns:c="http://schemas.openxmlformats.org/drawingml/2006/chart">
  <cdr:relSizeAnchor xmlns:cdr="http://schemas.openxmlformats.org/drawingml/2006/chartDrawing">
    <cdr:from>
      <cdr:x>0.37503</cdr:x>
      <cdr:y>0.48811</cdr:y>
    </cdr:from>
    <cdr:to>
      <cdr:x>0.65762</cdr:x>
      <cdr:y>0.78556</cdr:y>
    </cdr:to>
    <cdr:sp macro="" textlink="">
      <cdr:nvSpPr>
        <cdr:cNvPr id="2" name="TextBox 1"/>
        <cdr:cNvSpPr txBox="1"/>
      </cdr:nvSpPr>
      <cdr:spPr>
        <a:xfrm xmlns:a="http://schemas.openxmlformats.org/drawingml/2006/main">
          <a:off x="1305844" y="1173281"/>
          <a:ext cx="983965" cy="71499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2400" dirty="0" smtClean="0"/>
            <a:t>53%</a:t>
          </a:r>
          <a:endParaRPr lang="en-US" sz="2400" dirty="0"/>
        </a:p>
      </cdr:txBody>
    </cdr:sp>
  </cdr:relSizeAnchor>
</c:userShapes>
</file>

<file path=ppt/drawings/drawing37.xml><?xml version="1.0" encoding="utf-8"?>
<c:userShapes xmlns:c="http://schemas.openxmlformats.org/drawingml/2006/chart">
  <cdr:relSizeAnchor xmlns:cdr="http://schemas.openxmlformats.org/drawingml/2006/chartDrawing">
    <cdr:from>
      <cdr:x>0.37503</cdr:x>
      <cdr:y>0.48811</cdr:y>
    </cdr:from>
    <cdr:to>
      <cdr:x>0.65762</cdr:x>
      <cdr:y>0.78556</cdr:y>
    </cdr:to>
    <cdr:sp macro="" textlink="">
      <cdr:nvSpPr>
        <cdr:cNvPr id="2" name="TextBox 1"/>
        <cdr:cNvSpPr txBox="1"/>
      </cdr:nvSpPr>
      <cdr:spPr>
        <a:xfrm xmlns:a="http://schemas.openxmlformats.org/drawingml/2006/main">
          <a:off x="1305844" y="1173281"/>
          <a:ext cx="983965" cy="71499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2400" dirty="0" smtClean="0"/>
            <a:t>49%</a:t>
          </a:r>
          <a:endParaRPr lang="en-US" sz="2400" dirty="0"/>
        </a:p>
      </cdr:txBody>
    </cdr:sp>
  </cdr:relSizeAnchor>
</c:userShapes>
</file>

<file path=ppt/drawings/drawing38.xml><?xml version="1.0" encoding="utf-8"?>
<c:userShapes xmlns:c="http://schemas.openxmlformats.org/drawingml/2006/chart">
  <cdr:relSizeAnchor xmlns:cdr="http://schemas.openxmlformats.org/drawingml/2006/chartDrawing">
    <cdr:from>
      <cdr:x>0.37503</cdr:x>
      <cdr:y>0.48811</cdr:y>
    </cdr:from>
    <cdr:to>
      <cdr:x>0.65762</cdr:x>
      <cdr:y>0.78556</cdr:y>
    </cdr:to>
    <cdr:sp macro="" textlink="">
      <cdr:nvSpPr>
        <cdr:cNvPr id="2" name="TextBox 1"/>
        <cdr:cNvSpPr txBox="1"/>
      </cdr:nvSpPr>
      <cdr:spPr>
        <a:xfrm xmlns:a="http://schemas.openxmlformats.org/drawingml/2006/main">
          <a:off x="1305844" y="1173281"/>
          <a:ext cx="983965" cy="71499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2400" dirty="0" smtClean="0"/>
            <a:t>55%</a:t>
          </a:r>
          <a:endParaRPr lang="en-US" sz="2400" dirty="0"/>
        </a:p>
      </cdr:txBody>
    </cdr:sp>
  </cdr:relSizeAnchor>
</c:userShapes>
</file>

<file path=ppt/drawings/drawing39.xml><?xml version="1.0" encoding="utf-8"?>
<c:userShapes xmlns:c="http://schemas.openxmlformats.org/drawingml/2006/chart">
  <cdr:relSizeAnchor xmlns:cdr="http://schemas.openxmlformats.org/drawingml/2006/chartDrawing">
    <cdr:from>
      <cdr:x>0.37503</cdr:x>
      <cdr:y>0.48811</cdr:y>
    </cdr:from>
    <cdr:to>
      <cdr:x>0.65762</cdr:x>
      <cdr:y>0.78556</cdr:y>
    </cdr:to>
    <cdr:sp macro="" textlink="">
      <cdr:nvSpPr>
        <cdr:cNvPr id="2" name="TextBox 1"/>
        <cdr:cNvSpPr txBox="1"/>
      </cdr:nvSpPr>
      <cdr:spPr>
        <a:xfrm xmlns:a="http://schemas.openxmlformats.org/drawingml/2006/main">
          <a:off x="1305844" y="1173281"/>
          <a:ext cx="983965" cy="71499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2400" dirty="0" smtClean="0"/>
            <a:t>60%</a:t>
          </a:r>
          <a:endParaRPr lang="en-US" sz="2400" dirty="0"/>
        </a:p>
      </cdr:txBody>
    </cdr:sp>
  </cdr:relSizeAnchor>
</c:userShapes>
</file>

<file path=ppt/drawings/drawing4.xml><?xml version="1.0" encoding="utf-8"?>
<c:userShapes xmlns:c="http://schemas.openxmlformats.org/drawingml/2006/chart">
  <cdr:relSizeAnchor xmlns:cdr="http://schemas.openxmlformats.org/drawingml/2006/chartDrawing">
    <cdr:from>
      <cdr:x>0.36147</cdr:x>
      <cdr:y>0.38292</cdr:y>
    </cdr:from>
    <cdr:to>
      <cdr:x>0.64406</cdr:x>
      <cdr:y>0.68037</cdr:y>
    </cdr:to>
    <cdr:sp macro="" textlink="">
      <cdr:nvSpPr>
        <cdr:cNvPr id="2" name="TextBox 1"/>
        <cdr:cNvSpPr txBox="1"/>
      </cdr:nvSpPr>
      <cdr:spPr>
        <a:xfrm xmlns:a="http://schemas.openxmlformats.org/drawingml/2006/main">
          <a:off x="1006409" y="739119"/>
          <a:ext cx="786810" cy="57415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2400" dirty="0" smtClean="0"/>
            <a:t>28%</a:t>
          </a:r>
          <a:endParaRPr lang="en-US" sz="2400" dirty="0"/>
        </a:p>
      </cdr:txBody>
    </cdr:sp>
  </cdr:relSizeAnchor>
</c:userShapes>
</file>

<file path=ppt/drawings/drawing40.xml><?xml version="1.0" encoding="utf-8"?>
<c:userShapes xmlns:c="http://schemas.openxmlformats.org/drawingml/2006/chart">
  <cdr:relSizeAnchor xmlns:cdr="http://schemas.openxmlformats.org/drawingml/2006/chartDrawing">
    <cdr:from>
      <cdr:x>0.37503</cdr:x>
      <cdr:y>0.48811</cdr:y>
    </cdr:from>
    <cdr:to>
      <cdr:x>0.65762</cdr:x>
      <cdr:y>0.78556</cdr:y>
    </cdr:to>
    <cdr:sp macro="" textlink="">
      <cdr:nvSpPr>
        <cdr:cNvPr id="2" name="TextBox 1"/>
        <cdr:cNvSpPr txBox="1"/>
      </cdr:nvSpPr>
      <cdr:spPr>
        <a:xfrm xmlns:a="http://schemas.openxmlformats.org/drawingml/2006/main">
          <a:off x="1305844" y="1173281"/>
          <a:ext cx="983965" cy="71499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2400" dirty="0" smtClean="0"/>
            <a:t>58%</a:t>
          </a:r>
          <a:endParaRPr lang="en-US" sz="2400" dirty="0"/>
        </a:p>
      </cdr:txBody>
    </cdr:sp>
  </cdr:relSizeAnchor>
</c:userShapes>
</file>

<file path=ppt/drawings/drawing41.xml><?xml version="1.0" encoding="utf-8"?>
<c:userShapes xmlns:c="http://schemas.openxmlformats.org/drawingml/2006/chart">
  <cdr:relSizeAnchor xmlns:cdr="http://schemas.openxmlformats.org/drawingml/2006/chartDrawing">
    <cdr:from>
      <cdr:x>0.36147</cdr:x>
      <cdr:y>0.38292</cdr:y>
    </cdr:from>
    <cdr:to>
      <cdr:x>0.64406</cdr:x>
      <cdr:y>0.68037</cdr:y>
    </cdr:to>
    <cdr:sp macro="" textlink="">
      <cdr:nvSpPr>
        <cdr:cNvPr id="2" name="TextBox 1"/>
        <cdr:cNvSpPr txBox="1"/>
      </cdr:nvSpPr>
      <cdr:spPr>
        <a:xfrm xmlns:a="http://schemas.openxmlformats.org/drawingml/2006/main">
          <a:off x="1006409" y="739119"/>
          <a:ext cx="786810" cy="57415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2400" dirty="0" smtClean="0"/>
            <a:t>49%</a:t>
          </a:r>
          <a:endParaRPr lang="en-US" sz="2400" dirty="0"/>
        </a:p>
      </cdr:txBody>
    </cdr:sp>
  </cdr:relSizeAnchor>
</c:userShapes>
</file>

<file path=ppt/drawings/drawing42.xml><?xml version="1.0" encoding="utf-8"?>
<c:userShapes xmlns:c="http://schemas.openxmlformats.org/drawingml/2006/chart">
  <cdr:relSizeAnchor xmlns:cdr="http://schemas.openxmlformats.org/drawingml/2006/chartDrawing">
    <cdr:from>
      <cdr:x>0.37503</cdr:x>
      <cdr:y>0.48811</cdr:y>
    </cdr:from>
    <cdr:to>
      <cdr:x>0.65762</cdr:x>
      <cdr:y>0.78556</cdr:y>
    </cdr:to>
    <cdr:sp macro="" textlink="">
      <cdr:nvSpPr>
        <cdr:cNvPr id="2" name="TextBox 1"/>
        <cdr:cNvSpPr txBox="1"/>
      </cdr:nvSpPr>
      <cdr:spPr>
        <a:xfrm xmlns:a="http://schemas.openxmlformats.org/drawingml/2006/main">
          <a:off x="1305844" y="1173281"/>
          <a:ext cx="983965" cy="71499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2400" dirty="0" smtClean="0"/>
            <a:t>40%</a:t>
          </a:r>
          <a:endParaRPr lang="en-US" sz="2400" dirty="0"/>
        </a:p>
      </cdr:txBody>
    </cdr:sp>
  </cdr:relSizeAnchor>
</c:userShapes>
</file>

<file path=ppt/drawings/drawing43.xml><?xml version="1.0" encoding="utf-8"?>
<c:userShapes xmlns:c="http://schemas.openxmlformats.org/drawingml/2006/chart">
  <cdr:relSizeAnchor xmlns:cdr="http://schemas.openxmlformats.org/drawingml/2006/chartDrawing">
    <cdr:from>
      <cdr:x>0.37503</cdr:x>
      <cdr:y>0.48811</cdr:y>
    </cdr:from>
    <cdr:to>
      <cdr:x>0.65762</cdr:x>
      <cdr:y>0.78556</cdr:y>
    </cdr:to>
    <cdr:sp macro="" textlink="">
      <cdr:nvSpPr>
        <cdr:cNvPr id="2" name="TextBox 1"/>
        <cdr:cNvSpPr txBox="1"/>
      </cdr:nvSpPr>
      <cdr:spPr>
        <a:xfrm xmlns:a="http://schemas.openxmlformats.org/drawingml/2006/main">
          <a:off x="1305844" y="1173281"/>
          <a:ext cx="983965" cy="71499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2400" dirty="0" smtClean="0"/>
            <a:t>59%</a:t>
          </a:r>
          <a:endParaRPr lang="en-US" sz="2400" dirty="0"/>
        </a:p>
      </cdr:txBody>
    </cdr:sp>
  </cdr:relSizeAnchor>
</c:userShapes>
</file>

<file path=ppt/drawings/drawing44.xml><?xml version="1.0" encoding="utf-8"?>
<c:userShapes xmlns:c="http://schemas.openxmlformats.org/drawingml/2006/chart">
  <cdr:relSizeAnchor xmlns:cdr="http://schemas.openxmlformats.org/drawingml/2006/chartDrawing">
    <cdr:from>
      <cdr:x>0.36147</cdr:x>
      <cdr:y>0.38292</cdr:y>
    </cdr:from>
    <cdr:to>
      <cdr:x>0.64406</cdr:x>
      <cdr:y>0.68037</cdr:y>
    </cdr:to>
    <cdr:sp macro="" textlink="">
      <cdr:nvSpPr>
        <cdr:cNvPr id="2" name="TextBox 1"/>
        <cdr:cNvSpPr txBox="1"/>
      </cdr:nvSpPr>
      <cdr:spPr>
        <a:xfrm xmlns:a="http://schemas.openxmlformats.org/drawingml/2006/main">
          <a:off x="1006409" y="739119"/>
          <a:ext cx="786810" cy="57415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2400" dirty="0" smtClean="0"/>
            <a:t>69%</a:t>
          </a:r>
          <a:endParaRPr lang="en-US" sz="2400" dirty="0"/>
        </a:p>
      </cdr:txBody>
    </cdr:sp>
  </cdr:relSizeAnchor>
</c:userShapes>
</file>

<file path=ppt/drawings/drawing45.xml><?xml version="1.0" encoding="utf-8"?>
<c:userShapes xmlns:c="http://schemas.openxmlformats.org/drawingml/2006/chart">
  <cdr:relSizeAnchor xmlns:cdr="http://schemas.openxmlformats.org/drawingml/2006/chartDrawing">
    <cdr:from>
      <cdr:x>0.37503</cdr:x>
      <cdr:y>0.48811</cdr:y>
    </cdr:from>
    <cdr:to>
      <cdr:x>0.65762</cdr:x>
      <cdr:y>0.78556</cdr:y>
    </cdr:to>
    <cdr:sp macro="" textlink="">
      <cdr:nvSpPr>
        <cdr:cNvPr id="2" name="TextBox 1"/>
        <cdr:cNvSpPr txBox="1"/>
      </cdr:nvSpPr>
      <cdr:spPr>
        <a:xfrm xmlns:a="http://schemas.openxmlformats.org/drawingml/2006/main">
          <a:off x="1305844" y="1173281"/>
          <a:ext cx="983965" cy="71499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2400" dirty="0" smtClean="0"/>
            <a:t>61%</a:t>
          </a:r>
          <a:endParaRPr lang="en-US" sz="2400" dirty="0"/>
        </a:p>
      </cdr:txBody>
    </cdr:sp>
  </cdr:relSizeAnchor>
</c:userShapes>
</file>

<file path=ppt/drawings/drawing46.xml><?xml version="1.0" encoding="utf-8"?>
<c:userShapes xmlns:c="http://schemas.openxmlformats.org/drawingml/2006/chart">
  <cdr:relSizeAnchor xmlns:cdr="http://schemas.openxmlformats.org/drawingml/2006/chartDrawing">
    <cdr:from>
      <cdr:x>0.37503</cdr:x>
      <cdr:y>0.48811</cdr:y>
    </cdr:from>
    <cdr:to>
      <cdr:x>0.65762</cdr:x>
      <cdr:y>0.78556</cdr:y>
    </cdr:to>
    <cdr:sp macro="" textlink="">
      <cdr:nvSpPr>
        <cdr:cNvPr id="2" name="TextBox 1"/>
        <cdr:cNvSpPr txBox="1"/>
      </cdr:nvSpPr>
      <cdr:spPr>
        <a:xfrm xmlns:a="http://schemas.openxmlformats.org/drawingml/2006/main">
          <a:off x="1305844" y="1173281"/>
          <a:ext cx="983965" cy="71499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2400" dirty="0" smtClean="0"/>
            <a:t>76%</a:t>
          </a:r>
          <a:endParaRPr lang="en-US" sz="2400" dirty="0"/>
        </a:p>
      </cdr:txBody>
    </cdr:sp>
  </cdr:relSizeAnchor>
</c:userShapes>
</file>

<file path=ppt/drawings/drawing47.xml><?xml version="1.0" encoding="utf-8"?>
<c:userShapes xmlns:c="http://schemas.openxmlformats.org/drawingml/2006/chart">
  <cdr:relSizeAnchor xmlns:cdr="http://schemas.openxmlformats.org/drawingml/2006/chartDrawing">
    <cdr:from>
      <cdr:x>0.36147</cdr:x>
      <cdr:y>0.38292</cdr:y>
    </cdr:from>
    <cdr:to>
      <cdr:x>0.64406</cdr:x>
      <cdr:y>0.68037</cdr:y>
    </cdr:to>
    <cdr:sp macro="" textlink="">
      <cdr:nvSpPr>
        <cdr:cNvPr id="2" name="TextBox 1"/>
        <cdr:cNvSpPr txBox="1"/>
      </cdr:nvSpPr>
      <cdr:spPr>
        <a:xfrm xmlns:a="http://schemas.openxmlformats.org/drawingml/2006/main">
          <a:off x="1006409" y="739119"/>
          <a:ext cx="786810" cy="57415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2400" dirty="0" smtClean="0"/>
            <a:t>58%</a:t>
          </a:r>
          <a:endParaRPr lang="en-US" sz="2400" dirty="0"/>
        </a:p>
      </cdr:txBody>
    </cdr:sp>
  </cdr:relSizeAnchor>
</c:userShapes>
</file>

<file path=ppt/drawings/drawing48.xml><?xml version="1.0" encoding="utf-8"?>
<c:userShapes xmlns:c="http://schemas.openxmlformats.org/drawingml/2006/chart">
  <cdr:relSizeAnchor xmlns:cdr="http://schemas.openxmlformats.org/drawingml/2006/chartDrawing">
    <cdr:from>
      <cdr:x>0.37503</cdr:x>
      <cdr:y>0.48811</cdr:y>
    </cdr:from>
    <cdr:to>
      <cdr:x>0.65762</cdr:x>
      <cdr:y>0.78556</cdr:y>
    </cdr:to>
    <cdr:sp macro="" textlink="">
      <cdr:nvSpPr>
        <cdr:cNvPr id="2" name="TextBox 1"/>
        <cdr:cNvSpPr txBox="1"/>
      </cdr:nvSpPr>
      <cdr:spPr>
        <a:xfrm xmlns:a="http://schemas.openxmlformats.org/drawingml/2006/main">
          <a:off x="1305844" y="1173281"/>
          <a:ext cx="983965" cy="71499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2400" dirty="0" smtClean="0"/>
            <a:t>53%</a:t>
          </a:r>
          <a:endParaRPr lang="en-US" sz="2400" dirty="0"/>
        </a:p>
      </cdr:txBody>
    </cdr:sp>
  </cdr:relSizeAnchor>
</c:userShapes>
</file>

<file path=ppt/drawings/drawing49.xml><?xml version="1.0" encoding="utf-8"?>
<c:userShapes xmlns:c="http://schemas.openxmlformats.org/drawingml/2006/chart">
  <cdr:relSizeAnchor xmlns:cdr="http://schemas.openxmlformats.org/drawingml/2006/chartDrawing">
    <cdr:from>
      <cdr:x>0.37503</cdr:x>
      <cdr:y>0.48811</cdr:y>
    </cdr:from>
    <cdr:to>
      <cdr:x>0.65762</cdr:x>
      <cdr:y>0.78556</cdr:y>
    </cdr:to>
    <cdr:sp macro="" textlink="">
      <cdr:nvSpPr>
        <cdr:cNvPr id="2" name="TextBox 1"/>
        <cdr:cNvSpPr txBox="1"/>
      </cdr:nvSpPr>
      <cdr:spPr>
        <a:xfrm xmlns:a="http://schemas.openxmlformats.org/drawingml/2006/main">
          <a:off x="1305844" y="1173281"/>
          <a:ext cx="983965" cy="71499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2400" dirty="0" smtClean="0"/>
            <a:t>63%</a:t>
          </a:r>
          <a:endParaRPr lang="en-US" sz="2400" dirty="0"/>
        </a:p>
      </cdr:txBody>
    </cdr:sp>
  </cdr:relSizeAnchor>
</c:userShapes>
</file>

<file path=ppt/drawings/drawing5.xml><?xml version="1.0" encoding="utf-8"?>
<c:userShapes xmlns:c="http://schemas.openxmlformats.org/drawingml/2006/chart">
  <cdr:relSizeAnchor xmlns:cdr="http://schemas.openxmlformats.org/drawingml/2006/chartDrawing">
    <cdr:from>
      <cdr:x>0.37503</cdr:x>
      <cdr:y>0.48811</cdr:y>
    </cdr:from>
    <cdr:to>
      <cdr:x>0.65762</cdr:x>
      <cdr:y>0.78556</cdr:y>
    </cdr:to>
    <cdr:sp macro="" textlink="">
      <cdr:nvSpPr>
        <cdr:cNvPr id="2" name="TextBox 1"/>
        <cdr:cNvSpPr txBox="1"/>
      </cdr:nvSpPr>
      <cdr:spPr>
        <a:xfrm xmlns:a="http://schemas.openxmlformats.org/drawingml/2006/main">
          <a:off x="1305844" y="1173281"/>
          <a:ext cx="983965" cy="71499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2400" dirty="0" smtClean="0"/>
            <a:t>35%</a:t>
          </a:r>
          <a:endParaRPr lang="en-US" sz="2400" dirty="0"/>
        </a:p>
      </cdr:txBody>
    </cdr:sp>
  </cdr:relSizeAnchor>
</c:userShapes>
</file>

<file path=ppt/drawings/drawing50.xml><?xml version="1.0" encoding="utf-8"?>
<c:userShapes xmlns:c="http://schemas.openxmlformats.org/drawingml/2006/chart">
  <cdr:relSizeAnchor xmlns:cdr="http://schemas.openxmlformats.org/drawingml/2006/chartDrawing">
    <cdr:from>
      <cdr:x>0.36147</cdr:x>
      <cdr:y>0.38292</cdr:y>
    </cdr:from>
    <cdr:to>
      <cdr:x>0.64406</cdr:x>
      <cdr:y>0.68037</cdr:y>
    </cdr:to>
    <cdr:sp macro="" textlink="">
      <cdr:nvSpPr>
        <cdr:cNvPr id="2" name="TextBox 1"/>
        <cdr:cNvSpPr txBox="1"/>
      </cdr:nvSpPr>
      <cdr:spPr>
        <a:xfrm xmlns:a="http://schemas.openxmlformats.org/drawingml/2006/main">
          <a:off x="1006409" y="739119"/>
          <a:ext cx="786810" cy="57415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2400" dirty="0" smtClean="0"/>
            <a:t>19%</a:t>
          </a:r>
          <a:endParaRPr lang="en-US" sz="2400" dirty="0"/>
        </a:p>
      </cdr:txBody>
    </cdr:sp>
  </cdr:relSizeAnchor>
</c:userShapes>
</file>

<file path=ppt/drawings/drawing51.xml><?xml version="1.0" encoding="utf-8"?>
<c:userShapes xmlns:c="http://schemas.openxmlformats.org/drawingml/2006/chart">
  <cdr:relSizeAnchor xmlns:cdr="http://schemas.openxmlformats.org/drawingml/2006/chartDrawing">
    <cdr:from>
      <cdr:x>0.37503</cdr:x>
      <cdr:y>0.48811</cdr:y>
    </cdr:from>
    <cdr:to>
      <cdr:x>0.65762</cdr:x>
      <cdr:y>0.78556</cdr:y>
    </cdr:to>
    <cdr:sp macro="" textlink="">
      <cdr:nvSpPr>
        <cdr:cNvPr id="2" name="TextBox 1"/>
        <cdr:cNvSpPr txBox="1"/>
      </cdr:nvSpPr>
      <cdr:spPr>
        <a:xfrm xmlns:a="http://schemas.openxmlformats.org/drawingml/2006/main">
          <a:off x="1305844" y="1173281"/>
          <a:ext cx="983965" cy="71499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2400" dirty="0" smtClean="0"/>
            <a:t>20%</a:t>
          </a:r>
          <a:endParaRPr lang="en-US" sz="2400" dirty="0"/>
        </a:p>
      </cdr:txBody>
    </cdr:sp>
  </cdr:relSizeAnchor>
</c:userShapes>
</file>

<file path=ppt/drawings/drawing52.xml><?xml version="1.0" encoding="utf-8"?>
<c:userShapes xmlns:c="http://schemas.openxmlformats.org/drawingml/2006/chart">
  <cdr:relSizeAnchor xmlns:cdr="http://schemas.openxmlformats.org/drawingml/2006/chartDrawing">
    <cdr:from>
      <cdr:x>0.37503</cdr:x>
      <cdr:y>0.48811</cdr:y>
    </cdr:from>
    <cdr:to>
      <cdr:x>0.65762</cdr:x>
      <cdr:y>0.78556</cdr:y>
    </cdr:to>
    <cdr:sp macro="" textlink="">
      <cdr:nvSpPr>
        <cdr:cNvPr id="2" name="TextBox 1"/>
        <cdr:cNvSpPr txBox="1"/>
      </cdr:nvSpPr>
      <cdr:spPr>
        <a:xfrm xmlns:a="http://schemas.openxmlformats.org/drawingml/2006/main">
          <a:off x="1305844" y="1173281"/>
          <a:ext cx="983965" cy="71499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2400" dirty="0" smtClean="0"/>
            <a:t>18%</a:t>
          </a:r>
          <a:endParaRPr lang="en-US" sz="2400" dirty="0"/>
        </a:p>
      </cdr:txBody>
    </cdr:sp>
  </cdr:relSizeAnchor>
</c:userShapes>
</file>

<file path=ppt/drawings/drawing53.xml><?xml version="1.0" encoding="utf-8"?>
<c:userShapes xmlns:c="http://schemas.openxmlformats.org/drawingml/2006/chart">
  <cdr:relSizeAnchor xmlns:cdr="http://schemas.openxmlformats.org/drawingml/2006/chartDrawing">
    <cdr:from>
      <cdr:x>0.36147</cdr:x>
      <cdr:y>0.38292</cdr:y>
    </cdr:from>
    <cdr:to>
      <cdr:x>0.64406</cdr:x>
      <cdr:y>0.68037</cdr:y>
    </cdr:to>
    <cdr:sp macro="" textlink="">
      <cdr:nvSpPr>
        <cdr:cNvPr id="2" name="TextBox 1"/>
        <cdr:cNvSpPr txBox="1"/>
      </cdr:nvSpPr>
      <cdr:spPr>
        <a:xfrm xmlns:a="http://schemas.openxmlformats.org/drawingml/2006/main">
          <a:off x="1006409" y="739119"/>
          <a:ext cx="786810" cy="57415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2400" dirty="0"/>
            <a:t>2</a:t>
          </a:r>
          <a:r>
            <a:rPr lang="en-US" sz="2400" dirty="0" smtClean="0"/>
            <a:t>%</a:t>
          </a:r>
          <a:endParaRPr lang="en-US" sz="2400" dirty="0"/>
        </a:p>
      </cdr:txBody>
    </cdr:sp>
  </cdr:relSizeAnchor>
</c:userShapes>
</file>

<file path=ppt/drawings/drawing54.xml><?xml version="1.0" encoding="utf-8"?>
<c:userShapes xmlns:c="http://schemas.openxmlformats.org/drawingml/2006/chart">
  <cdr:relSizeAnchor xmlns:cdr="http://schemas.openxmlformats.org/drawingml/2006/chartDrawing">
    <cdr:from>
      <cdr:x>0.36147</cdr:x>
      <cdr:y>0.38292</cdr:y>
    </cdr:from>
    <cdr:to>
      <cdr:x>0.64406</cdr:x>
      <cdr:y>0.68037</cdr:y>
    </cdr:to>
    <cdr:sp macro="" textlink="">
      <cdr:nvSpPr>
        <cdr:cNvPr id="2" name="TextBox 1"/>
        <cdr:cNvSpPr txBox="1"/>
      </cdr:nvSpPr>
      <cdr:spPr>
        <a:xfrm xmlns:a="http://schemas.openxmlformats.org/drawingml/2006/main">
          <a:off x="1006409" y="739119"/>
          <a:ext cx="786810" cy="57415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2400" dirty="0" smtClean="0"/>
            <a:t>17%</a:t>
          </a:r>
          <a:endParaRPr lang="en-US" sz="2400" dirty="0"/>
        </a:p>
      </cdr:txBody>
    </cdr:sp>
  </cdr:relSizeAnchor>
</c:userShapes>
</file>

<file path=ppt/drawings/drawing55.xml><?xml version="1.0" encoding="utf-8"?>
<c:userShapes xmlns:c="http://schemas.openxmlformats.org/drawingml/2006/chart">
  <cdr:relSizeAnchor xmlns:cdr="http://schemas.openxmlformats.org/drawingml/2006/chartDrawing">
    <cdr:from>
      <cdr:x>0.37503</cdr:x>
      <cdr:y>0.48811</cdr:y>
    </cdr:from>
    <cdr:to>
      <cdr:x>0.65762</cdr:x>
      <cdr:y>0.78556</cdr:y>
    </cdr:to>
    <cdr:sp macro="" textlink="">
      <cdr:nvSpPr>
        <cdr:cNvPr id="2" name="TextBox 1"/>
        <cdr:cNvSpPr txBox="1"/>
      </cdr:nvSpPr>
      <cdr:spPr>
        <a:xfrm xmlns:a="http://schemas.openxmlformats.org/drawingml/2006/main">
          <a:off x="1305844" y="1173281"/>
          <a:ext cx="983965" cy="71499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2400" dirty="0" smtClean="0"/>
            <a:t>16%</a:t>
          </a:r>
          <a:endParaRPr lang="en-US" sz="2400" dirty="0"/>
        </a:p>
      </cdr:txBody>
    </cdr:sp>
  </cdr:relSizeAnchor>
</c:userShapes>
</file>

<file path=ppt/drawings/drawing56.xml><?xml version="1.0" encoding="utf-8"?>
<c:userShapes xmlns:c="http://schemas.openxmlformats.org/drawingml/2006/chart">
  <cdr:relSizeAnchor xmlns:cdr="http://schemas.openxmlformats.org/drawingml/2006/chartDrawing">
    <cdr:from>
      <cdr:x>0.37503</cdr:x>
      <cdr:y>0.48811</cdr:y>
    </cdr:from>
    <cdr:to>
      <cdr:x>0.65762</cdr:x>
      <cdr:y>0.78556</cdr:y>
    </cdr:to>
    <cdr:sp macro="" textlink="">
      <cdr:nvSpPr>
        <cdr:cNvPr id="2" name="TextBox 1"/>
        <cdr:cNvSpPr txBox="1"/>
      </cdr:nvSpPr>
      <cdr:spPr>
        <a:xfrm xmlns:a="http://schemas.openxmlformats.org/drawingml/2006/main">
          <a:off x="1305844" y="1173281"/>
          <a:ext cx="983965" cy="71499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2400" dirty="0" smtClean="0"/>
            <a:t>19%</a:t>
          </a:r>
          <a:endParaRPr lang="en-US" sz="2400" dirty="0"/>
        </a:p>
      </cdr:txBody>
    </cdr:sp>
  </cdr:relSizeAnchor>
</c:userShapes>
</file>

<file path=ppt/drawings/drawing57.xml><?xml version="1.0" encoding="utf-8"?>
<c:userShapes xmlns:c="http://schemas.openxmlformats.org/drawingml/2006/chart">
  <cdr:relSizeAnchor xmlns:cdr="http://schemas.openxmlformats.org/drawingml/2006/chartDrawing">
    <cdr:from>
      <cdr:x>0.36147</cdr:x>
      <cdr:y>0.38292</cdr:y>
    </cdr:from>
    <cdr:to>
      <cdr:x>0.64406</cdr:x>
      <cdr:y>0.68037</cdr:y>
    </cdr:to>
    <cdr:sp macro="" textlink="">
      <cdr:nvSpPr>
        <cdr:cNvPr id="2" name="TextBox 1"/>
        <cdr:cNvSpPr txBox="1"/>
      </cdr:nvSpPr>
      <cdr:spPr>
        <a:xfrm xmlns:a="http://schemas.openxmlformats.org/drawingml/2006/main">
          <a:off x="1006409" y="739119"/>
          <a:ext cx="786810" cy="57415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2400" dirty="0" smtClean="0"/>
            <a:t>20%</a:t>
          </a:r>
          <a:endParaRPr lang="en-US" sz="2400" dirty="0"/>
        </a:p>
      </cdr:txBody>
    </cdr:sp>
  </cdr:relSizeAnchor>
</c:userShapes>
</file>

<file path=ppt/drawings/drawing58.xml><?xml version="1.0" encoding="utf-8"?>
<c:userShapes xmlns:c="http://schemas.openxmlformats.org/drawingml/2006/chart">
  <cdr:relSizeAnchor xmlns:cdr="http://schemas.openxmlformats.org/drawingml/2006/chartDrawing">
    <cdr:from>
      <cdr:x>0.37503</cdr:x>
      <cdr:y>0.48811</cdr:y>
    </cdr:from>
    <cdr:to>
      <cdr:x>0.65762</cdr:x>
      <cdr:y>0.78556</cdr:y>
    </cdr:to>
    <cdr:sp macro="" textlink="">
      <cdr:nvSpPr>
        <cdr:cNvPr id="2" name="TextBox 1"/>
        <cdr:cNvSpPr txBox="1"/>
      </cdr:nvSpPr>
      <cdr:spPr>
        <a:xfrm xmlns:a="http://schemas.openxmlformats.org/drawingml/2006/main">
          <a:off x="1305844" y="1173281"/>
          <a:ext cx="983965" cy="71499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2400" dirty="0" smtClean="0"/>
            <a:t>19%</a:t>
          </a:r>
          <a:endParaRPr lang="en-US" sz="2400" dirty="0"/>
        </a:p>
      </cdr:txBody>
    </cdr:sp>
  </cdr:relSizeAnchor>
</c:userShapes>
</file>

<file path=ppt/drawings/drawing59.xml><?xml version="1.0" encoding="utf-8"?>
<c:userShapes xmlns:c="http://schemas.openxmlformats.org/drawingml/2006/chart">
  <cdr:relSizeAnchor xmlns:cdr="http://schemas.openxmlformats.org/drawingml/2006/chartDrawing">
    <cdr:from>
      <cdr:x>0.37503</cdr:x>
      <cdr:y>0.48811</cdr:y>
    </cdr:from>
    <cdr:to>
      <cdr:x>0.65762</cdr:x>
      <cdr:y>0.78556</cdr:y>
    </cdr:to>
    <cdr:sp macro="" textlink="">
      <cdr:nvSpPr>
        <cdr:cNvPr id="2" name="TextBox 1"/>
        <cdr:cNvSpPr txBox="1"/>
      </cdr:nvSpPr>
      <cdr:spPr>
        <a:xfrm xmlns:a="http://schemas.openxmlformats.org/drawingml/2006/main">
          <a:off x="1305844" y="1173281"/>
          <a:ext cx="983965" cy="71499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2400" dirty="0" smtClean="0"/>
            <a:t>21%</a:t>
          </a:r>
          <a:endParaRPr lang="en-US" sz="2400" dirty="0"/>
        </a:p>
      </cdr:txBody>
    </cdr:sp>
  </cdr:relSizeAnchor>
</c:userShapes>
</file>

<file path=ppt/drawings/drawing6.xml><?xml version="1.0" encoding="utf-8"?>
<c:userShapes xmlns:c="http://schemas.openxmlformats.org/drawingml/2006/chart">
  <cdr:relSizeAnchor xmlns:cdr="http://schemas.openxmlformats.org/drawingml/2006/chartDrawing">
    <cdr:from>
      <cdr:x>0.37503</cdr:x>
      <cdr:y>0.48811</cdr:y>
    </cdr:from>
    <cdr:to>
      <cdr:x>0.65762</cdr:x>
      <cdr:y>0.78556</cdr:y>
    </cdr:to>
    <cdr:sp macro="" textlink="">
      <cdr:nvSpPr>
        <cdr:cNvPr id="2" name="TextBox 1"/>
        <cdr:cNvSpPr txBox="1"/>
      </cdr:nvSpPr>
      <cdr:spPr>
        <a:xfrm xmlns:a="http://schemas.openxmlformats.org/drawingml/2006/main">
          <a:off x="1305844" y="1173281"/>
          <a:ext cx="983965" cy="71499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2400" dirty="0" smtClean="0"/>
            <a:t>21%</a:t>
          </a:r>
          <a:endParaRPr lang="en-US" sz="2400" dirty="0"/>
        </a:p>
      </cdr:txBody>
    </cdr:sp>
  </cdr:relSizeAnchor>
</c:userShapes>
</file>

<file path=ppt/drawings/drawing60.xml><?xml version="1.0" encoding="utf-8"?>
<c:userShapes xmlns:c="http://schemas.openxmlformats.org/drawingml/2006/chart">
  <cdr:relSizeAnchor xmlns:cdr="http://schemas.openxmlformats.org/drawingml/2006/chartDrawing">
    <cdr:from>
      <cdr:x>0.36147</cdr:x>
      <cdr:y>0.38292</cdr:y>
    </cdr:from>
    <cdr:to>
      <cdr:x>0.64406</cdr:x>
      <cdr:y>0.68037</cdr:y>
    </cdr:to>
    <cdr:sp macro="" textlink="">
      <cdr:nvSpPr>
        <cdr:cNvPr id="2" name="TextBox 1"/>
        <cdr:cNvSpPr txBox="1"/>
      </cdr:nvSpPr>
      <cdr:spPr>
        <a:xfrm xmlns:a="http://schemas.openxmlformats.org/drawingml/2006/main">
          <a:off x="1006409" y="739119"/>
          <a:ext cx="786810" cy="57415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2400" dirty="0" smtClean="0"/>
            <a:t>5%</a:t>
          </a:r>
          <a:endParaRPr lang="en-US" sz="2400" dirty="0"/>
        </a:p>
      </cdr:txBody>
    </cdr:sp>
  </cdr:relSizeAnchor>
</c:userShapes>
</file>

<file path=ppt/drawings/drawing61.xml><?xml version="1.0" encoding="utf-8"?>
<c:userShapes xmlns:c="http://schemas.openxmlformats.org/drawingml/2006/chart">
  <cdr:relSizeAnchor xmlns:cdr="http://schemas.openxmlformats.org/drawingml/2006/chartDrawing">
    <cdr:from>
      <cdr:x>0.37503</cdr:x>
      <cdr:y>0.48811</cdr:y>
    </cdr:from>
    <cdr:to>
      <cdr:x>0.65762</cdr:x>
      <cdr:y>0.78556</cdr:y>
    </cdr:to>
    <cdr:sp macro="" textlink="">
      <cdr:nvSpPr>
        <cdr:cNvPr id="2" name="TextBox 1"/>
        <cdr:cNvSpPr txBox="1"/>
      </cdr:nvSpPr>
      <cdr:spPr>
        <a:xfrm xmlns:a="http://schemas.openxmlformats.org/drawingml/2006/main">
          <a:off x="1305844" y="1173281"/>
          <a:ext cx="983965" cy="71499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2400" dirty="0" smtClean="0"/>
            <a:t>6%</a:t>
          </a:r>
          <a:endParaRPr lang="en-US" sz="2400" dirty="0"/>
        </a:p>
      </cdr:txBody>
    </cdr:sp>
  </cdr:relSizeAnchor>
</c:userShapes>
</file>

<file path=ppt/drawings/drawing62.xml><?xml version="1.0" encoding="utf-8"?>
<c:userShapes xmlns:c="http://schemas.openxmlformats.org/drawingml/2006/chart">
  <cdr:relSizeAnchor xmlns:cdr="http://schemas.openxmlformats.org/drawingml/2006/chartDrawing">
    <cdr:from>
      <cdr:x>0.37503</cdr:x>
      <cdr:y>0.48811</cdr:y>
    </cdr:from>
    <cdr:to>
      <cdr:x>0.65762</cdr:x>
      <cdr:y>0.78556</cdr:y>
    </cdr:to>
    <cdr:sp macro="" textlink="">
      <cdr:nvSpPr>
        <cdr:cNvPr id="2" name="TextBox 1"/>
        <cdr:cNvSpPr txBox="1"/>
      </cdr:nvSpPr>
      <cdr:spPr>
        <a:xfrm xmlns:a="http://schemas.openxmlformats.org/drawingml/2006/main">
          <a:off x="1305844" y="1173281"/>
          <a:ext cx="983965" cy="71499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2400" dirty="0"/>
            <a:t>5</a:t>
          </a:r>
          <a:r>
            <a:rPr lang="en-US" sz="2400" dirty="0" smtClean="0"/>
            <a:t>%</a:t>
          </a:r>
          <a:endParaRPr lang="en-US" sz="2400" dirty="0"/>
        </a:p>
      </cdr:txBody>
    </cdr:sp>
  </cdr:relSizeAnchor>
</c:userShapes>
</file>

<file path=ppt/drawings/drawing63.xml><?xml version="1.0" encoding="utf-8"?>
<c:userShapes xmlns:c="http://schemas.openxmlformats.org/drawingml/2006/chart">
  <cdr:relSizeAnchor xmlns:cdr="http://schemas.openxmlformats.org/drawingml/2006/chartDrawing">
    <cdr:from>
      <cdr:x>0.36147</cdr:x>
      <cdr:y>0.38292</cdr:y>
    </cdr:from>
    <cdr:to>
      <cdr:x>0.64406</cdr:x>
      <cdr:y>0.68037</cdr:y>
    </cdr:to>
    <cdr:sp macro="" textlink="">
      <cdr:nvSpPr>
        <cdr:cNvPr id="2" name="TextBox 1"/>
        <cdr:cNvSpPr txBox="1"/>
      </cdr:nvSpPr>
      <cdr:spPr>
        <a:xfrm xmlns:a="http://schemas.openxmlformats.org/drawingml/2006/main">
          <a:off x="1006409" y="739119"/>
          <a:ext cx="786810" cy="57415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2400" dirty="0" smtClean="0"/>
            <a:t>68%</a:t>
          </a:r>
          <a:endParaRPr lang="en-US" sz="2400" dirty="0"/>
        </a:p>
      </cdr:txBody>
    </cdr:sp>
  </cdr:relSizeAnchor>
</c:userShapes>
</file>

<file path=ppt/drawings/drawing64.xml><?xml version="1.0" encoding="utf-8"?>
<c:userShapes xmlns:c="http://schemas.openxmlformats.org/drawingml/2006/chart">
  <cdr:relSizeAnchor xmlns:cdr="http://schemas.openxmlformats.org/drawingml/2006/chartDrawing">
    <cdr:from>
      <cdr:x>0.37503</cdr:x>
      <cdr:y>0.48811</cdr:y>
    </cdr:from>
    <cdr:to>
      <cdr:x>0.65762</cdr:x>
      <cdr:y>0.78556</cdr:y>
    </cdr:to>
    <cdr:sp macro="" textlink="">
      <cdr:nvSpPr>
        <cdr:cNvPr id="2" name="TextBox 1"/>
        <cdr:cNvSpPr txBox="1"/>
      </cdr:nvSpPr>
      <cdr:spPr>
        <a:xfrm xmlns:a="http://schemas.openxmlformats.org/drawingml/2006/main">
          <a:off x="1305844" y="1173281"/>
          <a:ext cx="983965" cy="71499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2400" dirty="0" smtClean="0"/>
            <a:t>61%</a:t>
          </a:r>
          <a:endParaRPr lang="en-US" sz="2400" dirty="0"/>
        </a:p>
      </cdr:txBody>
    </cdr:sp>
  </cdr:relSizeAnchor>
</c:userShapes>
</file>

<file path=ppt/drawings/drawing65.xml><?xml version="1.0" encoding="utf-8"?>
<c:userShapes xmlns:c="http://schemas.openxmlformats.org/drawingml/2006/chart">
  <cdr:relSizeAnchor xmlns:cdr="http://schemas.openxmlformats.org/drawingml/2006/chartDrawing">
    <cdr:from>
      <cdr:x>0.37503</cdr:x>
      <cdr:y>0.48811</cdr:y>
    </cdr:from>
    <cdr:to>
      <cdr:x>0.65762</cdr:x>
      <cdr:y>0.78556</cdr:y>
    </cdr:to>
    <cdr:sp macro="" textlink="">
      <cdr:nvSpPr>
        <cdr:cNvPr id="2" name="TextBox 1"/>
        <cdr:cNvSpPr txBox="1"/>
      </cdr:nvSpPr>
      <cdr:spPr>
        <a:xfrm xmlns:a="http://schemas.openxmlformats.org/drawingml/2006/main">
          <a:off x="1305844" y="1173281"/>
          <a:ext cx="983965" cy="71499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2400" dirty="0" smtClean="0"/>
            <a:t>73%</a:t>
          </a:r>
          <a:endParaRPr lang="en-US" sz="2400" dirty="0"/>
        </a:p>
      </cdr:txBody>
    </cdr:sp>
  </cdr:relSizeAnchor>
</c:userShapes>
</file>

<file path=ppt/drawings/drawing66.xml><?xml version="1.0" encoding="utf-8"?>
<c:userShapes xmlns:c="http://schemas.openxmlformats.org/drawingml/2006/chart">
  <cdr:relSizeAnchor xmlns:cdr="http://schemas.openxmlformats.org/drawingml/2006/chartDrawing">
    <cdr:from>
      <cdr:x>0.36147</cdr:x>
      <cdr:y>0.38292</cdr:y>
    </cdr:from>
    <cdr:to>
      <cdr:x>0.64406</cdr:x>
      <cdr:y>0.68037</cdr:y>
    </cdr:to>
    <cdr:sp macro="" textlink="">
      <cdr:nvSpPr>
        <cdr:cNvPr id="2" name="TextBox 1"/>
        <cdr:cNvSpPr txBox="1"/>
      </cdr:nvSpPr>
      <cdr:spPr>
        <a:xfrm xmlns:a="http://schemas.openxmlformats.org/drawingml/2006/main">
          <a:off x="1006409" y="739119"/>
          <a:ext cx="786810" cy="57415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2400" dirty="0" smtClean="0"/>
            <a:t>67%</a:t>
          </a:r>
          <a:endParaRPr lang="en-US" sz="2400" dirty="0"/>
        </a:p>
      </cdr:txBody>
    </cdr:sp>
  </cdr:relSizeAnchor>
</c:userShapes>
</file>

<file path=ppt/drawings/drawing67.xml><?xml version="1.0" encoding="utf-8"?>
<c:userShapes xmlns:c="http://schemas.openxmlformats.org/drawingml/2006/chart">
  <cdr:relSizeAnchor xmlns:cdr="http://schemas.openxmlformats.org/drawingml/2006/chartDrawing">
    <cdr:from>
      <cdr:x>0.37503</cdr:x>
      <cdr:y>0.48811</cdr:y>
    </cdr:from>
    <cdr:to>
      <cdr:x>0.65762</cdr:x>
      <cdr:y>0.78556</cdr:y>
    </cdr:to>
    <cdr:sp macro="" textlink="">
      <cdr:nvSpPr>
        <cdr:cNvPr id="2" name="TextBox 1"/>
        <cdr:cNvSpPr txBox="1"/>
      </cdr:nvSpPr>
      <cdr:spPr>
        <a:xfrm xmlns:a="http://schemas.openxmlformats.org/drawingml/2006/main">
          <a:off x="1305844" y="1173281"/>
          <a:ext cx="983965" cy="71499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2400" dirty="0" smtClean="0"/>
            <a:t>58%</a:t>
          </a:r>
          <a:endParaRPr lang="en-US" sz="2400" dirty="0"/>
        </a:p>
      </cdr:txBody>
    </cdr:sp>
  </cdr:relSizeAnchor>
</c:userShapes>
</file>

<file path=ppt/drawings/drawing68.xml><?xml version="1.0" encoding="utf-8"?>
<c:userShapes xmlns:c="http://schemas.openxmlformats.org/drawingml/2006/chart">
  <cdr:relSizeAnchor xmlns:cdr="http://schemas.openxmlformats.org/drawingml/2006/chartDrawing">
    <cdr:from>
      <cdr:x>0.37503</cdr:x>
      <cdr:y>0.48811</cdr:y>
    </cdr:from>
    <cdr:to>
      <cdr:x>0.65762</cdr:x>
      <cdr:y>0.78556</cdr:y>
    </cdr:to>
    <cdr:sp macro="" textlink="">
      <cdr:nvSpPr>
        <cdr:cNvPr id="2" name="TextBox 1"/>
        <cdr:cNvSpPr txBox="1"/>
      </cdr:nvSpPr>
      <cdr:spPr>
        <a:xfrm xmlns:a="http://schemas.openxmlformats.org/drawingml/2006/main">
          <a:off x="1305844" y="1173281"/>
          <a:ext cx="983965" cy="71499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2400" dirty="0" smtClean="0"/>
            <a:t>75%</a:t>
          </a:r>
          <a:endParaRPr lang="en-US" sz="2400" dirty="0"/>
        </a:p>
      </cdr:txBody>
    </cdr:sp>
  </cdr:relSizeAnchor>
</c:userShapes>
</file>

<file path=ppt/drawings/drawing69.xml><?xml version="1.0" encoding="utf-8"?>
<c:userShapes xmlns:c="http://schemas.openxmlformats.org/drawingml/2006/chart">
  <cdr:relSizeAnchor xmlns:cdr="http://schemas.openxmlformats.org/drawingml/2006/chartDrawing">
    <cdr:from>
      <cdr:x>0.36147</cdr:x>
      <cdr:y>0.38292</cdr:y>
    </cdr:from>
    <cdr:to>
      <cdr:x>0.64406</cdr:x>
      <cdr:y>0.68037</cdr:y>
    </cdr:to>
    <cdr:sp macro="" textlink="">
      <cdr:nvSpPr>
        <cdr:cNvPr id="2" name="TextBox 1"/>
        <cdr:cNvSpPr txBox="1"/>
      </cdr:nvSpPr>
      <cdr:spPr>
        <a:xfrm xmlns:a="http://schemas.openxmlformats.org/drawingml/2006/main">
          <a:off x="1006409" y="739119"/>
          <a:ext cx="786810" cy="57415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2400" dirty="0" smtClean="0"/>
            <a:t>26%</a:t>
          </a:r>
          <a:endParaRPr lang="en-US" sz="2400" dirty="0"/>
        </a:p>
      </cdr:txBody>
    </cdr:sp>
  </cdr:relSizeAnchor>
</c:userShapes>
</file>

<file path=ppt/drawings/drawing7.xml><?xml version="1.0" encoding="utf-8"?>
<c:userShapes xmlns:c="http://schemas.openxmlformats.org/drawingml/2006/chart">
  <cdr:relSizeAnchor xmlns:cdr="http://schemas.openxmlformats.org/drawingml/2006/chartDrawing">
    <cdr:from>
      <cdr:x>0.36147</cdr:x>
      <cdr:y>0.38292</cdr:y>
    </cdr:from>
    <cdr:to>
      <cdr:x>0.64406</cdr:x>
      <cdr:y>0.68037</cdr:y>
    </cdr:to>
    <cdr:sp macro="" textlink="">
      <cdr:nvSpPr>
        <cdr:cNvPr id="2" name="TextBox 1"/>
        <cdr:cNvSpPr txBox="1"/>
      </cdr:nvSpPr>
      <cdr:spPr>
        <a:xfrm xmlns:a="http://schemas.openxmlformats.org/drawingml/2006/main">
          <a:off x="1006409" y="739119"/>
          <a:ext cx="786810" cy="57415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2400" dirty="0" smtClean="0"/>
            <a:t>15%</a:t>
          </a:r>
          <a:endParaRPr lang="en-US" sz="2400" dirty="0"/>
        </a:p>
      </cdr:txBody>
    </cdr:sp>
  </cdr:relSizeAnchor>
</c:userShapes>
</file>

<file path=ppt/drawings/drawing70.xml><?xml version="1.0" encoding="utf-8"?>
<c:userShapes xmlns:c="http://schemas.openxmlformats.org/drawingml/2006/chart">
  <cdr:relSizeAnchor xmlns:cdr="http://schemas.openxmlformats.org/drawingml/2006/chartDrawing">
    <cdr:from>
      <cdr:x>0.37503</cdr:x>
      <cdr:y>0.48811</cdr:y>
    </cdr:from>
    <cdr:to>
      <cdr:x>0.65762</cdr:x>
      <cdr:y>0.78556</cdr:y>
    </cdr:to>
    <cdr:sp macro="" textlink="">
      <cdr:nvSpPr>
        <cdr:cNvPr id="2" name="TextBox 1"/>
        <cdr:cNvSpPr txBox="1"/>
      </cdr:nvSpPr>
      <cdr:spPr>
        <a:xfrm xmlns:a="http://schemas.openxmlformats.org/drawingml/2006/main">
          <a:off x="1305844" y="1173281"/>
          <a:ext cx="983965" cy="71499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2400" dirty="0" smtClean="0"/>
            <a:t>25%</a:t>
          </a:r>
          <a:endParaRPr lang="en-US" sz="2400" dirty="0"/>
        </a:p>
      </cdr:txBody>
    </cdr:sp>
  </cdr:relSizeAnchor>
</c:userShapes>
</file>

<file path=ppt/drawings/drawing71.xml><?xml version="1.0" encoding="utf-8"?>
<c:userShapes xmlns:c="http://schemas.openxmlformats.org/drawingml/2006/chart">
  <cdr:relSizeAnchor xmlns:cdr="http://schemas.openxmlformats.org/drawingml/2006/chartDrawing">
    <cdr:from>
      <cdr:x>0.37503</cdr:x>
      <cdr:y>0.48811</cdr:y>
    </cdr:from>
    <cdr:to>
      <cdr:x>0.65762</cdr:x>
      <cdr:y>0.78556</cdr:y>
    </cdr:to>
    <cdr:sp macro="" textlink="">
      <cdr:nvSpPr>
        <cdr:cNvPr id="2" name="TextBox 1"/>
        <cdr:cNvSpPr txBox="1"/>
      </cdr:nvSpPr>
      <cdr:spPr>
        <a:xfrm xmlns:a="http://schemas.openxmlformats.org/drawingml/2006/main">
          <a:off x="1305844" y="1173281"/>
          <a:ext cx="983965" cy="71499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2400" dirty="0" smtClean="0"/>
            <a:t>28%</a:t>
          </a:r>
          <a:endParaRPr lang="en-US" sz="2400" dirty="0"/>
        </a:p>
      </cdr:txBody>
    </cdr:sp>
  </cdr:relSizeAnchor>
</c:userShapes>
</file>

<file path=ppt/drawings/drawing72.xml><?xml version="1.0" encoding="utf-8"?>
<c:userShapes xmlns:c="http://schemas.openxmlformats.org/drawingml/2006/chart">
  <cdr:relSizeAnchor xmlns:cdr="http://schemas.openxmlformats.org/drawingml/2006/chartDrawing">
    <cdr:from>
      <cdr:x>0.36147</cdr:x>
      <cdr:y>0.38292</cdr:y>
    </cdr:from>
    <cdr:to>
      <cdr:x>0.64406</cdr:x>
      <cdr:y>0.68037</cdr:y>
    </cdr:to>
    <cdr:sp macro="" textlink="">
      <cdr:nvSpPr>
        <cdr:cNvPr id="2" name="TextBox 1"/>
        <cdr:cNvSpPr txBox="1"/>
      </cdr:nvSpPr>
      <cdr:spPr>
        <a:xfrm xmlns:a="http://schemas.openxmlformats.org/drawingml/2006/main">
          <a:off x="1006409" y="739119"/>
          <a:ext cx="786810" cy="57415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2400" dirty="0" smtClean="0"/>
            <a:t>12%</a:t>
          </a:r>
          <a:endParaRPr lang="en-US" sz="2400" dirty="0"/>
        </a:p>
      </cdr:txBody>
    </cdr:sp>
  </cdr:relSizeAnchor>
</c:userShapes>
</file>

<file path=ppt/drawings/drawing73.xml><?xml version="1.0" encoding="utf-8"?>
<c:userShapes xmlns:c="http://schemas.openxmlformats.org/drawingml/2006/chart">
  <cdr:relSizeAnchor xmlns:cdr="http://schemas.openxmlformats.org/drawingml/2006/chartDrawing">
    <cdr:from>
      <cdr:x>0.37503</cdr:x>
      <cdr:y>0.48811</cdr:y>
    </cdr:from>
    <cdr:to>
      <cdr:x>0.65762</cdr:x>
      <cdr:y>0.78556</cdr:y>
    </cdr:to>
    <cdr:sp macro="" textlink="">
      <cdr:nvSpPr>
        <cdr:cNvPr id="2" name="TextBox 1"/>
        <cdr:cNvSpPr txBox="1"/>
      </cdr:nvSpPr>
      <cdr:spPr>
        <a:xfrm xmlns:a="http://schemas.openxmlformats.org/drawingml/2006/main">
          <a:off x="1305844" y="1173281"/>
          <a:ext cx="983965" cy="71499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2400" dirty="0" smtClean="0"/>
            <a:t>12%</a:t>
          </a:r>
          <a:endParaRPr lang="en-US" sz="2400" dirty="0"/>
        </a:p>
      </cdr:txBody>
    </cdr:sp>
  </cdr:relSizeAnchor>
</c:userShapes>
</file>

<file path=ppt/drawings/drawing74.xml><?xml version="1.0" encoding="utf-8"?>
<c:userShapes xmlns:c="http://schemas.openxmlformats.org/drawingml/2006/chart">
  <cdr:relSizeAnchor xmlns:cdr="http://schemas.openxmlformats.org/drawingml/2006/chartDrawing">
    <cdr:from>
      <cdr:x>0.37503</cdr:x>
      <cdr:y>0.48811</cdr:y>
    </cdr:from>
    <cdr:to>
      <cdr:x>0.65762</cdr:x>
      <cdr:y>0.78556</cdr:y>
    </cdr:to>
    <cdr:sp macro="" textlink="">
      <cdr:nvSpPr>
        <cdr:cNvPr id="2" name="TextBox 1"/>
        <cdr:cNvSpPr txBox="1"/>
      </cdr:nvSpPr>
      <cdr:spPr>
        <a:xfrm xmlns:a="http://schemas.openxmlformats.org/drawingml/2006/main">
          <a:off x="1305844" y="1173281"/>
          <a:ext cx="983965" cy="71499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2400" dirty="0" smtClean="0"/>
            <a:t>12%</a:t>
          </a:r>
          <a:endParaRPr lang="en-US" sz="2400" dirty="0"/>
        </a:p>
      </cdr:txBody>
    </cdr:sp>
  </cdr:relSizeAnchor>
</c:userShapes>
</file>

<file path=ppt/drawings/drawing75.xml><?xml version="1.0" encoding="utf-8"?>
<c:userShapes xmlns:c="http://schemas.openxmlformats.org/drawingml/2006/chart">
  <cdr:relSizeAnchor xmlns:cdr="http://schemas.openxmlformats.org/drawingml/2006/chartDrawing">
    <cdr:from>
      <cdr:x>0.36147</cdr:x>
      <cdr:y>0.38292</cdr:y>
    </cdr:from>
    <cdr:to>
      <cdr:x>0.64406</cdr:x>
      <cdr:y>0.68037</cdr:y>
    </cdr:to>
    <cdr:sp macro="" textlink="">
      <cdr:nvSpPr>
        <cdr:cNvPr id="2" name="TextBox 1"/>
        <cdr:cNvSpPr txBox="1"/>
      </cdr:nvSpPr>
      <cdr:spPr>
        <a:xfrm xmlns:a="http://schemas.openxmlformats.org/drawingml/2006/main">
          <a:off x="1006409" y="739119"/>
          <a:ext cx="786810" cy="57415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2400" dirty="0" smtClean="0"/>
            <a:t>84%</a:t>
          </a:r>
          <a:endParaRPr lang="en-US" sz="2400" dirty="0"/>
        </a:p>
      </cdr:txBody>
    </cdr:sp>
  </cdr:relSizeAnchor>
</c:userShapes>
</file>

<file path=ppt/drawings/drawing76.xml><?xml version="1.0" encoding="utf-8"?>
<c:userShapes xmlns:c="http://schemas.openxmlformats.org/drawingml/2006/chart">
  <cdr:relSizeAnchor xmlns:cdr="http://schemas.openxmlformats.org/drawingml/2006/chartDrawing">
    <cdr:from>
      <cdr:x>0.37503</cdr:x>
      <cdr:y>0.48811</cdr:y>
    </cdr:from>
    <cdr:to>
      <cdr:x>0.65762</cdr:x>
      <cdr:y>0.78556</cdr:y>
    </cdr:to>
    <cdr:sp macro="" textlink="">
      <cdr:nvSpPr>
        <cdr:cNvPr id="2" name="TextBox 1"/>
        <cdr:cNvSpPr txBox="1"/>
      </cdr:nvSpPr>
      <cdr:spPr>
        <a:xfrm xmlns:a="http://schemas.openxmlformats.org/drawingml/2006/main">
          <a:off x="1305844" y="1173281"/>
          <a:ext cx="983965" cy="71499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2400" dirty="0" smtClean="0"/>
            <a:t>83%</a:t>
          </a:r>
          <a:endParaRPr lang="en-US" sz="2400" dirty="0"/>
        </a:p>
      </cdr:txBody>
    </cdr:sp>
  </cdr:relSizeAnchor>
</c:userShapes>
</file>

<file path=ppt/drawings/drawing77.xml><?xml version="1.0" encoding="utf-8"?>
<c:userShapes xmlns:c="http://schemas.openxmlformats.org/drawingml/2006/chart">
  <cdr:relSizeAnchor xmlns:cdr="http://schemas.openxmlformats.org/drawingml/2006/chartDrawing">
    <cdr:from>
      <cdr:x>0.37503</cdr:x>
      <cdr:y>0.48811</cdr:y>
    </cdr:from>
    <cdr:to>
      <cdr:x>0.65762</cdr:x>
      <cdr:y>0.78556</cdr:y>
    </cdr:to>
    <cdr:sp macro="" textlink="">
      <cdr:nvSpPr>
        <cdr:cNvPr id="2" name="TextBox 1"/>
        <cdr:cNvSpPr txBox="1"/>
      </cdr:nvSpPr>
      <cdr:spPr>
        <a:xfrm xmlns:a="http://schemas.openxmlformats.org/drawingml/2006/main">
          <a:off x="1305844" y="1173281"/>
          <a:ext cx="983965" cy="71499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2400" dirty="0" smtClean="0"/>
            <a:t>85%</a:t>
          </a:r>
          <a:endParaRPr lang="en-US" sz="2400" dirty="0"/>
        </a:p>
      </cdr:txBody>
    </cdr:sp>
  </cdr:relSizeAnchor>
</c:userShapes>
</file>

<file path=ppt/drawings/drawing78.xml><?xml version="1.0" encoding="utf-8"?>
<c:userShapes xmlns:c="http://schemas.openxmlformats.org/drawingml/2006/chart">
  <cdr:relSizeAnchor xmlns:cdr="http://schemas.openxmlformats.org/drawingml/2006/chartDrawing">
    <cdr:from>
      <cdr:x>0.36147</cdr:x>
      <cdr:y>0.38292</cdr:y>
    </cdr:from>
    <cdr:to>
      <cdr:x>0.64406</cdr:x>
      <cdr:y>0.68037</cdr:y>
    </cdr:to>
    <cdr:sp macro="" textlink="">
      <cdr:nvSpPr>
        <cdr:cNvPr id="2" name="TextBox 1"/>
        <cdr:cNvSpPr txBox="1"/>
      </cdr:nvSpPr>
      <cdr:spPr>
        <a:xfrm xmlns:a="http://schemas.openxmlformats.org/drawingml/2006/main">
          <a:off x="1006409" y="739119"/>
          <a:ext cx="786810" cy="57415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2400" dirty="0" smtClean="0"/>
            <a:t>13%</a:t>
          </a:r>
          <a:endParaRPr lang="en-US" sz="2400" dirty="0"/>
        </a:p>
      </cdr:txBody>
    </cdr:sp>
  </cdr:relSizeAnchor>
</c:userShapes>
</file>

<file path=ppt/drawings/drawing79.xml><?xml version="1.0" encoding="utf-8"?>
<c:userShapes xmlns:c="http://schemas.openxmlformats.org/drawingml/2006/chart">
  <cdr:relSizeAnchor xmlns:cdr="http://schemas.openxmlformats.org/drawingml/2006/chartDrawing">
    <cdr:from>
      <cdr:x>0.37503</cdr:x>
      <cdr:y>0.48811</cdr:y>
    </cdr:from>
    <cdr:to>
      <cdr:x>0.65762</cdr:x>
      <cdr:y>0.78556</cdr:y>
    </cdr:to>
    <cdr:sp macro="" textlink="">
      <cdr:nvSpPr>
        <cdr:cNvPr id="2" name="TextBox 1"/>
        <cdr:cNvSpPr txBox="1"/>
      </cdr:nvSpPr>
      <cdr:spPr>
        <a:xfrm xmlns:a="http://schemas.openxmlformats.org/drawingml/2006/main">
          <a:off x="1305844" y="1173281"/>
          <a:ext cx="983965" cy="71499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2400" dirty="0" smtClean="0"/>
            <a:t>16%</a:t>
          </a:r>
          <a:endParaRPr lang="en-US" sz="2400" dirty="0"/>
        </a:p>
      </cdr:txBody>
    </cdr:sp>
  </cdr:relSizeAnchor>
</c:userShapes>
</file>

<file path=ppt/drawings/drawing8.xml><?xml version="1.0" encoding="utf-8"?>
<c:userShapes xmlns:c="http://schemas.openxmlformats.org/drawingml/2006/chart">
  <cdr:relSizeAnchor xmlns:cdr="http://schemas.openxmlformats.org/drawingml/2006/chartDrawing">
    <cdr:from>
      <cdr:x>0.37503</cdr:x>
      <cdr:y>0.48811</cdr:y>
    </cdr:from>
    <cdr:to>
      <cdr:x>0.65762</cdr:x>
      <cdr:y>0.78556</cdr:y>
    </cdr:to>
    <cdr:sp macro="" textlink="">
      <cdr:nvSpPr>
        <cdr:cNvPr id="2" name="TextBox 1"/>
        <cdr:cNvSpPr txBox="1"/>
      </cdr:nvSpPr>
      <cdr:spPr>
        <a:xfrm xmlns:a="http://schemas.openxmlformats.org/drawingml/2006/main">
          <a:off x="1305844" y="1173281"/>
          <a:ext cx="983965" cy="71499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2400" dirty="0" smtClean="0"/>
            <a:t>17%</a:t>
          </a:r>
          <a:endParaRPr lang="en-US" sz="2400" dirty="0"/>
        </a:p>
      </cdr:txBody>
    </cdr:sp>
  </cdr:relSizeAnchor>
</c:userShapes>
</file>

<file path=ppt/drawings/drawing80.xml><?xml version="1.0" encoding="utf-8"?>
<c:userShapes xmlns:c="http://schemas.openxmlformats.org/drawingml/2006/chart">
  <cdr:relSizeAnchor xmlns:cdr="http://schemas.openxmlformats.org/drawingml/2006/chartDrawing">
    <cdr:from>
      <cdr:x>0.37503</cdr:x>
      <cdr:y>0.48811</cdr:y>
    </cdr:from>
    <cdr:to>
      <cdr:x>0.65762</cdr:x>
      <cdr:y>0.78556</cdr:y>
    </cdr:to>
    <cdr:sp macro="" textlink="">
      <cdr:nvSpPr>
        <cdr:cNvPr id="2" name="TextBox 1"/>
        <cdr:cNvSpPr txBox="1"/>
      </cdr:nvSpPr>
      <cdr:spPr>
        <a:xfrm xmlns:a="http://schemas.openxmlformats.org/drawingml/2006/main">
          <a:off x="1305844" y="1173281"/>
          <a:ext cx="983965" cy="71499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2400" dirty="0" smtClean="0"/>
            <a:t>11%</a:t>
          </a:r>
          <a:endParaRPr lang="en-US" sz="2400" dirty="0"/>
        </a:p>
      </cdr:txBody>
    </cdr:sp>
  </cdr:relSizeAnchor>
</c:userShapes>
</file>

<file path=ppt/drawings/drawing81.xml><?xml version="1.0" encoding="utf-8"?>
<c:userShapes xmlns:c="http://schemas.openxmlformats.org/drawingml/2006/chart">
  <cdr:relSizeAnchor xmlns:cdr="http://schemas.openxmlformats.org/drawingml/2006/chartDrawing">
    <cdr:from>
      <cdr:x>0.36147</cdr:x>
      <cdr:y>0.38292</cdr:y>
    </cdr:from>
    <cdr:to>
      <cdr:x>0.64406</cdr:x>
      <cdr:y>0.68037</cdr:y>
    </cdr:to>
    <cdr:sp macro="" textlink="">
      <cdr:nvSpPr>
        <cdr:cNvPr id="2" name="TextBox 1"/>
        <cdr:cNvSpPr txBox="1"/>
      </cdr:nvSpPr>
      <cdr:spPr>
        <a:xfrm xmlns:a="http://schemas.openxmlformats.org/drawingml/2006/main">
          <a:off x="1006409" y="739119"/>
          <a:ext cx="786810" cy="57415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2400" dirty="0" smtClean="0"/>
            <a:t>14%</a:t>
          </a:r>
          <a:endParaRPr lang="en-US" sz="2400" dirty="0"/>
        </a:p>
      </cdr:txBody>
    </cdr:sp>
  </cdr:relSizeAnchor>
</c:userShapes>
</file>

<file path=ppt/drawings/drawing82.xml><?xml version="1.0" encoding="utf-8"?>
<c:userShapes xmlns:c="http://schemas.openxmlformats.org/drawingml/2006/chart">
  <cdr:relSizeAnchor xmlns:cdr="http://schemas.openxmlformats.org/drawingml/2006/chartDrawing">
    <cdr:from>
      <cdr:x>0.37503</cdr:x>
      <cdr:y>0.48811</cdr:y>
    </cdr:from>
    <cdr:to>
      <cdr:x>0.65762</cdr:x>
      <cdr:y>0.78556</cdr:y>
    </cdr:to>
    <cdr:sp macro="" textlink="">
      <cdr:nvSpPr>
        <cdr:cNvPr id="2" name="TextBox 1"/>
        <cdr:cNvSpPr txBox="1"/>
      </cdr:nvSpPr>
      <cdr:spPr>
        <a:xfrm xmlns:a="http://schemas.openxmlformats.org/drawingml/2006/main">
          <a:off x="1305844" y="1173281"/>
          <a:ext cx="983965" cy="71499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2400" dirty="0" smtClean="0"/>
            <a:t>13%</a:t>
          </a:r>
          <a:endParaRPr lang="en-US" sz="2400" dirty="0"/>
        </a:p>
      </cdr:txBody>
    </cdr:sp>
  </cdr:relSizeAnchor>
</c:userShapes>
</file>

<file path=ppt/drawings/drawing83.xml><?xml version="1.0" encoding="utf-8"?>
<c:userShapes xmlns:c="http://schemas.openxmlformats.org/drawingml/2006/chart">
  <cdr:relSizeAnchor xmlns:cdr="http://schemas.openxmlformats.org/drawingml/2006/chartDrawing">
    <cdr:from>
      <cdr:x>0.37503</cdr:x>
      <cdr:y>0.48811</cdr:y>
    </cdr:from>
    <cdr:to>
      <cdr:x>0.65762</cdr:x>
      <cdr:y>0.78556</cdr:y>
    </cdr:to>
    <cdr:sp macro="" textlink="">
      <cdr:nvSpPr>
        <cdr:cNvPr id="2" name="TextBox 1"/>
        <cdr:cNvSpPr txBox="1"/>
      </cdr:nvSpPr>
      <cdr:spPr>
        <a:xfrm xmlns:a="http://schemas.openxmlformats.org/drawingml/2006/main">
          <a:off x="1305844" y="1173281"/>
          <a:ext cx="983965" cy="71499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2400" dirty="0" smtClean="0"/>
            <a:t>15%</a:t>
          </a:r>
          <a:endParaRPr lang="en-US" sz="2400" dirty="0"/>
        </a:p>
      </cdr:txBody>
    </cdr:sp>
  </cdr:relSizeAnchor>
</c:userShapes>
</file>

<file path=ppt/drawings/drawing84.xml><?xml version="1.0" encoding="utf-8"?>
<c:userShapes xmlns:c="http://schemas.openxmlformats.org/drawingml/2006/chart">
  <cdr:relSizeAnchor xmlns:cdr="http://schemas.openxmlformats.org/drawingml/2006/chartDrawing">
    <cdr:from>
      <cdr:x>0.36147</cdr:x>
      <cdr:y>0.38292</cdr:y>
    </cdr:from>
    <cdr:to>
      <cdr:x>0.64406</cdr:x>
      <cdr:y>0.68037</cdr:y>
    </cdr:to>
    <cdr:sp macro="" textlink="">
      <cdr:nvSpPr>
        <cdr:cNvPr id="2" name="TextBox 1"/>
        <cdr:cNvSpPr txBox="1"/>
      </cdr:nvSpPr>
      <cdr:spPr>
        <a:xfrm xmlns:a="http://schemas.openxmlformats.org/drawingml/2006/main">
          <a:off x="1006409" y="739119"/>
          <a:ext cx="786810" cy="57415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2400" dirty="0" smtClean="0"/>
            <a:t>9%</a:t>
          </a:r>
          <a:endParaRPr lang="en-US" sz="2400" dirty="0"/>
        </a:p>
      </cdr:txBody>
    </cdr:sp>
  </cdr:relSizeAnchor>
</c:userShapes>
</file>

<file path=ppt/drawings/drawing85.xml><?xml version="1.0" encoding="utf-8"?>
<c:userShapes xmlns:c="http://schemas.openxmlformats.org/drawingml/2006/chart">
  <cdr:relSizeAnchor xmlns:cdr="http://schemas.openxmlformats.org/drawingml/2006/chartDrawing">
    <cdr:from>
      <cdr:x>0.37503</cdr:x>
      <cdr:y>0.48811</cdr:y>
    </cdr:from>
    <cdr:to>
      <cdr:x>0.65762</cdr:x>
      <cdr:y>0.78556</cdr:y>
    </cdr:to>
    <cdr:sp macro="" textlink="">
      <cdr:nvSpPr>
        <cdr:cNvPr id="2" name="TextBox 1"/>
        <cdr:cNvSpPr txBox="1"/>
      </cdr:nvSpPr>
      <cdr:spPr>
        <a:xfrm xmlns:a="http://schemas.openxmlformats.org/drawingml/2006/main">
          <a:off x="1305844" y="1173281"/>
          <a:ext cx="983965" cy="71499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2400" dirty="0" smtClean="0"/>
            <a:t>10%</a:t>
          </a:r>
          <a:endParaRPr lang="en-US" sz="2400" dirty="0"/>
        </a:p>
      </cdr:txBody>
    </cdr:sp>
  </cdr:relSizeAnchor>
</c:userShapes>
</file>

<file path=ppt/drawings/drawing86.xml><?xml version="1.0" encoding="utf-8"?>
<c:userShapes xmlns:c="http://schemas.openxmlformats.org/drawingml/2006/chart">
  <cdr:relSizeAnchor xmlns:cdr="http://schemas.openxmlformats.org/drawingml/2006/chartDrawing">
    <cdr:from>
      <cdr:x>0.37503</cdr:x>
      <cdr:y>0.48811</cdr:y>
    </cdr:from>
    <cdr:to>
      <cdr:x>0.65762</cdr:x>
      <cdr:y>0.78556</cdr:y>
    </cdr:to>
    <cdr:sp macro="" textlink="">
      <cdr:nvSpPr>
        <cdr:cNvPr id="2" name="TextBox 1"/>
        <cdr:cNvSpPr txBox="1"/>
      </cdr:nvSpPr>
      <cdr:spPr>
        <a:xfrm xmlns:a="http://schemas.openxmlformats.org/drawingml/2006/main">
          <a:off x="1305844" y="1173281"/>
          <a:ext cx="983965" cy="71499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2400" dirty="0"/>
            <a:t>8</a:t>
          </a:r>
          <a:r>
            <a:rPr lang="en-US" sz="2400" dirty="0" smtClean="0"/>
            <a:t>%</a:t>
          </a:r>
          <a:endParaRPr lang="en-US" sz="2400" dirty="0"/>
        </a:p>
      </cdr:txBody>
    </cdr:sp>
  </cdr:relSizeAnchor>
</c:userShapes>
</file>

<file path=ppt/drawings/drawing87.xml><?xml version="1.0" encoding="utf-8"?>
<c:userShapes xmlns:c="http://schemas.openxmlformats.org/drawingml/2006/chart">
  <cdr:relSizeAnchor xmlns:cdr="http://schemas.openxmlformats.org/drawingml/2006/chartDrawing">
    <cdr:from>
      <cdr:x>0.37503</cdr:x>
      <cdr:y>0.48811</cdr:y>
    </cdr:from>
    <cdr:to>
      <cdr:x>0.65762</cdr:x>
      <cdr:y>0.78556</cdr:y>
    </cdr:to>
    <cdr:sp macro="" textlink="">
      <cdr:nvSpPr>
        <cdr:cNvPr id="2" name="TextBox 1"/>
        <cdr:cNvSpPr txBox="1"/>
      </cdr:nvSpPr>
      <cdr:spPr>
        <a:xfrm xmlns:a="http://schemas.openxmlformats.org/drawingml/2006/main">
          <a:off x="1305844" y="1173281"/>
          <a:ext cx="983965" cy="71499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2400" dirty="0" smtClean="0"/>
            <a:t>43%</a:t>
          </a:r>
          <a:endParaRPr lang="en-US" sz="2400" dirty="0"/>
        </a:p>
      </cdr:txBody>
    </cdr:sp>
  </cdr:relSizeAnchor>
</c:userShapes>
</file>

<file path=ppt/drawings/drawing88.xml><?xml version="1.0" encoding="utf-8"?>
<c:userShapes xmlns:c="http://schemas.openxmlformats.org/drawingml/2006/chart">
  <cdr:relSizeAnchor xmlns:cdr="http://schemas.openxmlformats.org/drawingml/2006/chartDrawing">
    <cdr:from>
      <cdr:x>0.37503</cdr:x>
      <cdr:y>0.48811</cdr:y>
    </cdr:from>
    <cdr:to>
      <cdr:x>0.65762</cdr:x>
      <cdr:y>0.78556</cdr:y>
    </cdr:to>
    <cdr:sp macro="" textlink="">
      <cdr:nvSpPr>
        <cdr:cNvPr id="2" name="TextBox 1"/>
        <cdr:cNvSpPr txBox="1"/>
      </cdr:nvSpPr>
      <cdr:spPr>
        <a:xfrm xmlns:a="http://schemas.openxmlformats.org/drawingml/2006/main">
          <a:off x="1305844" y="1173281"/>
          <a:ext cx="983965" cy="71499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2400" dirty="0"/>
            <a:t>4</a:t>
          </a:r>
          <a:r>
            <a:rPr lang="en-US" sz="2400" dirty="0" smtClean="0"/>
            <a:t>8%</a:t>
          </a:r>
          <a:endParaRPr lang="en-US" sz="2400" dirty="0"/>
        </a:p>
      </cdr:txBody>
    </cdr:sp>
  </cdr:relSizeAnchor>
</c:userShapes>
</file>

<file path=ppt/drawings/drawing89.xml><?xml version="1.0" encoding="utf-8"?>
<c:userShapes xmlns:c="http://schemas.openxmlformats.org/drawingml/2006/chart">
  <cdr:relSizeAnchor xmlns:cdr="http://schemas.openxmlformats.org/drawingml/2006/chartDrawing">
    <cdr:from>
      <cdr:x>0.37503</cdr:x>
      <cdr:y>0.48811</cdr:y>
    </cdr:from>
    <cdr:to>
      <cdr:x>0.65762</cdr:x>
      <cdr:y>0.78556</cdr:y>
    </cdr:to>
    <cdr:sp macro="" textlink="">
      <cdr:nvSpPr>
        <cdr:cNvPr id="2" name="TextBox 1"/>
        <cdr:cNvSpPr txBox="1"/>
      </cdr:nvSpPr>
      <cdr:spPr>
        <a:xfrm xmlns:a="http://schemas.openxmlformats.org/drawingml/2006/main">
          <a:off x="1305844" y="1173281"/>
          <a:ext cx="983965" cy="71499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2400" dirty="0" smtClean="0"/>
            <a:t>39%</a:t>
          </a:r>
          <a:endParaRPr lang="en-US" sz="2400" dirty="0"/>
        </a:p>
      </cdr:txBody>
    </cdr:sp>
  </cdr:relSizeAnchor>
</c:userShapes>
</file>

<file path=ppt/drawings/drawing9.xml><?xml version="1.0" encoding="utf-8"?>
<c:userShapes xmlns:c="http://schemas.openxmlformats.org/drawingml/2006/chart">
  <cdr:relSizeAnchor xmlns:cdr="http://schemas.openxmlformats.org/drawingml/2006/chartDrawing">
    <cdr:from>
      <cdr:x>0.37503</cdr:x>
      <cdr:y>0.48811</cdr:y>
    </cdr:from>
    <cdr:to>
      <cdr:x>0.65762</cdr:x>
      <cdr:y>0.78556</cdr:y>
    </cdr:to>
    <cdr:sp macro="" textlink="">
      <cdr:nvSpPr>
        <cdr:cNvPr id="2" name="TextBox 1"/>
        <cdr:cNvSpPr txBox="1"/>
      </cdr:nvSpPr>
      <cdr:spPr>
        <a:xfrm xmlns:a="http://schemas.openxmlformats.org/drawingml/2006/main">
          <a:off x="1305844" y="1173281"/>
          <a:ext cx="983965" cy="71499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2400" dirty="0" smtClean="0"/>
            <a:t>13%</a:t>
          </a:r>
          <a:endParaRPr lang="en-US" sz="2400" dirty="0"/>
        </a:p>
      </cdr:txBody>
    </cdr:sp>
  </cdr:relSizeAnchor>
</c:userShapes>
</file>

<file path=ppt/drawings/drawing90.xml><?xml version="1.0" encoding="utf-8"?>
<c:userShapes xmlns:c="http://schemas.openxmlformats.org/drawingml/2006/chart">
  <cdr:relSizeAnchor xmlns:cdr="http://schemas.openxmlformats.org/drawingml/2006/chartDrawing">
    <cdr:from>
      <cdr:x>0.37503</cdr:x>
      <cdr:y>0.48811</cdr:y>
    </cdr:from>
    <cdr:to>
      <cdr:x>0.65762</cdr:x>
      <cdr:y>0.78556</cdr:y>
    </cdr:to>
    <cdr:sp macro="" textlink="">
      <cdr:nvSpPr>
        <cdr:cNvPr id="2" name="TextBox 1"/>
        <cdr:cNvSpPr txBox="1"/>
      </cdr:nvSpPr>
      <cdr:spPr>
        <a:xfrm xmlns:a="http://schemas.openxmlformats.org/drawingml/2006/main">
          <a:off x="1305844" y="1173281"/>
          <a:ext cx="983965" cy="71499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2400" dirty="0" smtClean="0"/>
            <a:t>47%</a:t>
          </a:r>
          <a:endParaRPr lang="en-US" sz="2400" dirty="0"/>
        </a:p>
      </cdr:txBody>
    </cdr:sp>
  </cdr:relSizeAnchor>
</c:userShapes>
</file>

<file path=ppt/drawings/drawing91.xml><?xml version="1.0" encoding="utf-8"?>
<c:userShapes xmlns:c="http://schemas.openxmlformats.org/drawingml/2006/chart">
  <cdr:relSizeAnchor xmlns:cdr="http://schemas.openxmlformats.org/drawingml/2006/chartDrawing">
    <cdr:from>
      <cdr:x>0.37503</cdr:x>
      <cdr:y>0.48811</cdr:y>
    </cdr:from>
    <cdr:to>
      <cdr:x>0.65762</cdr:x>
      <cdr:y>0.78556</cdr:y>
    </cdr:to>
    <cdr:sp macro="" textlink="">
      <cdr:nvSpPr>
        <cdr:cNvPr id="2" name="TextBox 1"/>
        <cdr:cNvSpPr txBox="1"/>
      </cdr:nvSpPr>
      <cdr:spPr>
        <a:xfrm xmlns:a="http://schemas.openxmlformats.org/drawingml/2006/main">
          <a:off x="1305844" y="1173281"/>
          <a:ext cx="983965" cy="71499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2400" dirty="0" smtClean="0"/>
            <a:t>47%</a:t>
          </a:r>
          <a:endParaRPr lang="en-US" sz="2400" dirty="0"/>
        </a:p>
      </cdr:txBody>
    </cdr:sp>
  </cdr:relSizeAnchor>
</c:userShapes>
</file>

<file path=ppt/drawings/drawing92.xml><?xml version="1.0" encoding="utf-8"?>
<c:userShapes xmlns:c="http://schemas.openxmlformats.org/drawingml/2006/chart">
  <cdr:relSizeAnchor xmlns:cdr="http://schemas.openxmlformats.org/drawingml/2006/chartDrawing">
    <cdr:from>
      <cdr:x>0.37503</cdr:x>
      <cdr:y>0.48811</cdr:y>
    </cdr:from>
    <cdr:to>
      <cdr:x>0.65762</cdr:x>
      <cdr:y>0.78556</cdr:y>
    </cdr:to>
    <cdr:sp macro="" textlink="">
      <cdr:nvSpPr>
        <cdr:cNvPr id="2" name="TextBox 1"/>
        <cdr:cNvSpPr txBox="1"/>
      </cdr:nvSpPr>
      <cdr:spPr>
        <a:xfrm xmlns:a="http://schemas.openxmlformats.org/drawingml/2006/main">
          <a:off x="1305844" y="1173281"/>
          <a:ext cx="983965" cy="71499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2400" dirty="0" smtClean="0"/>
            <a:t>50%</a:t>
          </a:r>
          <a:endParaRPr lang="en-US" sz="2400" dirty="0"/>
        </a:p>
      </cdr:txBody>
    </cdr:sp>
  </cdr:relSizeAnchor>
</c:userShapes>
</file>

<file path=ppt/drawings/drawing93.xml><?xml version="1.0" encoding="utf-8"?>
<c:userShapes xmlns:c="http://schemas.openxmlformats.org/drawingml/2006/chart">
  <cdr:relSizeAnchor xmlns:cdr="http://schemas.openxmlformats.org/drawingml/2006/chartDrawing">
    <cdr:from>
      <cdr:x>0.37503</cdr:x>
      <cdr:y>0.48811</cdr:y>
    </cdr:from>
    <cdr:to>
      <cdr:x>0.65762</cdr:x>
      <cdr:y>0.78556</cdr:y>
    </cdr:to>
    <cdr:sp macro="" textlink="">
      <cdr:nvSpPr>
        <cdr:cNvPr id="2" name="TextBox 1"/>
        <cdr:cNvSpPr txBox="1"/>
      </cdr:nvSpPr>
      <cdr:spPr>
        <a:xfrm xmlns:a="http://schemas.openxmlformats.org/drawingml/2006/main">
          <a:off x="1305844" y="1173281"/>
          <a:ext cx="983965" cy="71499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2400" dirty="0" smtClean="0"/>
            <a:t>36%</a:t>
          </a:r>
          <a:endParaRPr lang="en-US" sz="2400" dirty="0"/>
        </a:p>
      </cdr:txBody>
    </cdr:sp>
  </cdr:relSizeAnchor>
</c:userShapes>
</file>

<file path=ppt/drawings/drawing94.xml><?xml version="1.0" encoding="utf-8"?>
<c:userShapes xmlns:c="http://schemas.openxmlformats.org/drawingml/2006/chart">
  <cdr:relSizeAnchor xmlns:cdr="http://schemas.openxmlformats.org/drawingml/2006/chartDrawing">
    <cdr:from>
      <cdr:x>0.37503</cdr:x>
      <cdr:y>0.48811</cdr:y>
    </cdr:from>
    <cdr:to>
      <cdr:x>0.65762</cdr:x>
      <cdr:y>0.78556</cdr:y>
    </cdr:to>
    <cdr:sp macro="" textlink="">
      <cdr:nvSpPr>
        <cdr:cNvPr id="2" name="TextBox 1"/>
        <cdr:cNvSpPr txBox="1"/>
      </cdr:nvSpPr>
      <cdr:spPr>
        <a:xfrm xmlns:a="http://schemas.openxmlformats.org/drawingml/2006/main">
          <a:off x="1305844" y="1173281"/>
          <a:ext cx="983965" cy="71499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2400" dirty="0" smtClean="0"/>
            <a:t>4</a:t>
          </a:r>
          <a:r>
            <a:rPr lang="en-US" sz="2400" dirty="0"/>
            <a:t>3</a:t>
          </a:r>
          <a:r>
            <a:rPr lang="en-US" sz="2400" dirty="0" smtClean="0"/>
            <a:t>%</a:t>
          </a:r>
          <a:endParaRPr lang="en-US" sz="2400" dirty="0"/>
        </a:p>
      </cdr:txBody>
    </cdr:sp>
  </cdr:relSizeAnchor>
</c:userShapes>
</file>

<file path=ppt/drawings/drawing95.xml><?xml version="1.0" encoding="utf-8"?>
<c:userShapes xmlns:c="http://schemas.openxmlformats.org/drawingml/2006/chart">
  <cdr:relSizeAnchor xmlns:cdr="http://schemas.openxmlformats.org/drawingml/2006/chartDrawing">
    <cdr:from>
      <cdr:x>0.37503</cdr:x>
      <cdr:y>0.48811</cdr:y>
    </cdr:from>
    <cdr:to>
      <cdr:x>0.65762</cdr:x>
      <cdr:y>0.78556</cdr:y>
    </cdr:to>
    <cdr:sp macro="" textlink="">
      <cdr:nvSpPr>
        <cdr:cNvPr id="2" name="TextBox 1"/>
        <cdr:cNvSpPr txBox="1"/>
      </cdr:nvSpPr>
      <cdr:spPr>
        <a:xfrm xmlns:a="http://schemas.openxmlformats.org/drawingml/2006/main">
          <a:off x="1305844" y="1173281"/>
          <a:ext cx="983965" cy="71499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2400" dirty="0" smtClean="0"/>
            <a:t>47%</a:t>
          </a:r>
          <a:endParaRPr lang="en-US" sz="2400" dirty="0"/>
        </a:p>
      </cdr:txBody>
    </cdr:sp>
  </cdr:relSizeAnchor>
</c:userShapes>
</file>

<file path=ppt/drawings/drawing96.xml><?xml version="1.0" encoding="utf-8"?>
<c:userShapes xmlns:c="http://schemas.openxmlformats.org/drawingml/2006/chart">
  <cdr:relSizeAnchor xmlns:cdr="http://schemas.openxmlformats.org/drawingml/2006/chartDrawing">
    <cdr:from>
      <cdr:x>0.37503</cdr:x>
      <cdr:y>0.48811</cdr:y>
    </cdr:from>
    <cdr:to>
      <cdr:x>0.65762</cdr:x>
      <cdr:y>0.78556</cdr:y>
    </cdr:to>
    <cdr:sp macro="" textlink="">
      <cdr:nvSpPr>
        <cdr:cNvPr id="2" name="TextBox 1"/>
        <cdr:cNvSpPr txBox="1"/>
      </cdr:nvSpPr>
      <cdr:spPr>
        <a:xfrm xmlns:a="http://schemas.openxmlformats.org/drawingml/2006/main">
          <a:off x="1305844" y="1173281"/>
          <a:ext cx="983965" cy="71499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2400" dirty="0" smtClean="0"/>
            <a:t>56%</a:t>
          </a:r>
          <a:endParaRPr lang="en-US" sz="2400" dirty="0"/>
        </a:p>
      </cdr:txBody>
    </cdr:sp>
  </cdr:relSizeAnchor>
</c:userShapes>
</file>

<file path=ppt/drawings/drawing97.xml><?xml version="1.0" encoding="utf-8"?>
<c:userShapes xmlns:c="http://schemas.openxmlformats.org/drawingml/2006/chart">
  <cdr:relSizeAnchor xmlns:cdr="http://schemas.openxmlformats.org/drawingml/2006/chartDrawing">
    <cdr:from>
      <cdr:x>0.37503</cdr:x>
      <cdr:y>0.48811</cdr:y>
    </cdr:from>
    <cdr:to>
      <cdr:x>0.65762</cdr:x>
      <cdr:y>0.78556</cdr:y>
    </cdr:to>
    <cdr:sp macro="" textlink="">
      <cdr:nvSpPr>
        <cdr:cNvPr id="2" name="TextBox 1"/>
        <cdr:cNvSpPr txBox="1"/>
      </cdr:nvSpPr>
      <cdr:spPr>
        <a:xfrm xmlns:a="http://schemas.openxmlformats.org/drawingml/2006/main">
          <a:off x="1305844" y="1173281"/>
          <a:ext cx="983965" cy="71499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2400" dirty="0" smtClean="0"/>
            <a:t>40%</a:t>
          </a:r>
          <a:endParaRPr lang="en-US" sz="2400" dirty="0"/>
        </a:p>
      </cdr:txBody>
    </cdr:sp>
  </cdr:relSizeAnchor>
</c:userShapes>
</file>

<file path=ppt/drawings/drawing98.xml><?xml version="1.0" encoding="utf-8"?>
<c:userShapes xmlns:c="http://schemas.openxmlformats.org/drawingml/2006/chart">
  <cdr:relSizeAnchor xmlns:cdr="http://schemas.openxmlformats.org/drawingml/2006/chartDrawing">
    <cdr:from>
      <cdr:x>0.37503</cdr:x>
      <cdr:y>0.48811</cdr:y>
    </cdr:from>
    <cdr:to>
      <cdr:x>0.65762</cdr:x>
      <cdr:y>0.78556</cdr:y>
    </cdr:to>
    <cdr:sp macro="" textlink="">
      <cdr:nvSpPr>
        <cdr:cNvPr id="2" name="TextBox 1"/>
        <cdr:cNvSpPr txBox="1"/>
      </cdr:nvSpPr>
      <cdr:spPr>
        <a:xfrm xmlns:a="http://schemas.openxmlformats.org/drawingml/2006/main">
          <a:off x="1305844" y="1173281"/>
          <a:ext cx="983965" cy="71499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2400" dirty="0" smtClean="0"/>
            <a:t>49%</a:t>
          </a:r>
          <a:endParaRPr lang="en-US" sz="2400" dirty="0"/>
        </a:p>
      </cdr:txBody>
    </cdr:sp>
  </cdr:relSizeAnchor>
</c:userShapes>
</file>

<file path=ppt/drawings/drawing99.xml><?xml version="1.0" encoding="utf-8"?>
<c:userShapes xmlns:c="http://schemas.openxmlformats.org/drawingml/2006/chart">
  <cdr:relSizeAnchor xmlns:cdr="http://schemas.openxmlformats.org/drawingml/2006/chartDrawing">
    <cdr:from>
      <cdr:x>0.37503</cdr:x>
      <cdr:y>0.48811</cdr:y>
    </cdr:from>
    <cdr:to>
      <cdr:x>0.65762</cdr:x>
      <cdr:y>0.78556</cdr:y>
    </cdr:to>
    <cdr:sp macro="" textlink="">
      <cdr:nvSpPr>
        <cdr:cNvPr id="2" name="TextBox 1"/>
        <cdr:cNvSpPr txBox="1"/>
      </cdr:nvSpPr>
      <cdr:spPr>
        <a:xfrm xmlns:a="http://schemas.openxmlformats.org/drawingml/2006/main">
          <a:off x="1305844" y="1173281"/>
          <a:ext cx="983965" cy="71499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2400" dirty="0" smtClean="0"/>
            <a:t>41%</a:t>
          </a:r>
          <a:endParaRPr lang="en-US" sz="24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8EB73C-054C-422A-B1A5-E28CAEDB7A82}" type="datetimeFigureOut">
              <a:rPr lang="en-US" smtClean="0"/>
              <a:t>5/16/2016</a:t>
            </a:fld>
            <a:endParaRPr lang="en-US"/>
          </a:p>
        </p:txBody>
      </p:sp>
      <p:sp>
        <p:nvSpPr>
          <p:cNvPr id="4" name="Slide Image Placeholder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0260F-2CB8-44BC-B1F5-0C48D70BDEF3}" type="slidenum">
              <a:rPr lang="en-US" smtClean="0"/>
              <a:t>‹#›</a:t>
            </a:fld>
            <a:endParaRPr lang="en-US"/>
          </a:p>
        </p:txBody>
      </p:sp>
    </p:spTree>
    <p:extLst>
      <p:ext uri="{BB962C8B-B14F-4D97-AF65-F5344CB8AC3E}">
        <p14:creationId xmlns:p14="http://schemas.microsoft.com/office/powerpoint/2010/main" val="24996542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30260F-2CB8-44BC-B1F5-0C48D70BDEF3}" type="slidenum">
              <a:rPr lang="en-US" smtClean="0"/>
              <a:t>1</a:t>
            </a:fld>
            <a:endParaRPr lang="en-US"/>
          </a:p>
        </p:txBody>
      </p:sp>
    </p:spTree>
    <p:extLst>
      <p:ext uri="{BB962C8B-B14F-4D97-AF65-F5344CB8AC3E}">
        <p14:creationId xmlns:p14="http://schemas.microsoft.com/office/powerpoint/2010/main" val="38618011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57250" y="1496484"/>
            <a:ext cx="5143500" cy="3183467"/>
          </a:xfrm>
        </p:spPr>
        <p:txBody>
          <a:bodyPr anchor="b"/>
          <a:lstStyle>
            <a:lvl1pPr algn="ctr">
              <a:defRPr sz="3375"/>
            </a:lvl1pPr>
          </a:lstStyle>
          <a:p>
            <a:r>
              <a:rPr lang="en-US" smtClean="0"/>
              <a:t>Click to edit Master title style</a:t>
            </a:r>
            <a:endParaRPr lang="en-US"/>
          </a:p>
        </p:txBody>
      </p:sp>
      <p:sp>
        <p:nvSpPr>
          <p:cNvPr id="3" name="Subtitle 2"/>
          <p:cNvSpPr>
            <a:spLocks noGrp="1"/>
          </p:cNvSpPr>
          <p:nvPr>
            <p:ph type="subTitle" idx="1"/>
          </p:nvPr>
        </p:nvSpPr>
        <p:spPr>
          <a:xfrm>
            <a:off x="857250" y="4802717"/>
            <a:ext cx="5143500" cy="2207683"/>
          </a:xfrm>
        </p:spPr>
        <p:txBody>
          <a:bodyPr/>
          <a:lstStyle>
            <a:lvl1pPr marL="0" indent="0" algn="ct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6218076-16A6-4AC7-B3DC-706D98340CB4}" type="datetime1">
              <a:rPr lang="en-US" smtClean="0"/>
              <a:t>5/16/2016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44400F-DDFD-4152-A312-E9E2B05BF46E}" type="slidenum">
              <a:rPr lang="en-US" smtClean="0"/>
              <a:t>‹#›</a:t>
            </a:fld>
            <a:endParaRPr lang="en-US"/>
          </a:p>
        </p:txBody>
      </p:sp>
      <p:pic>
        <p:nvPicPr>
          <p:cNvPr id="7" name="Picture 2" descr="http://press.avvo.com/files/2014/09/avvo_logo_dark_gray_tagline.png"/>
          <p:cNvPicPr>
            <a:picLocks noChangeAspect="1" noChangeArrowheads="1"/>
          </p:cNvPicPr>
          <p:nvPr userDrawn="1"/>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740339" y="169596"/>
            <a:ext cx="904815" cy="4166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73894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3775624-A0CD-4F1B-8FF5-47BC0E53BB15}" type="datetime1">
              <a:rPr lang="en-US" smtClean="0"/>
              <a:t>5/16/2016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44400F-DDFD-4152-A312-E9E2B05BF46E}" type="slidenum">
              <a:rPr lang="en-US" smtClean="0"/>
              <a:t>‹#›</a:t>
            </a:fld>
            <a:endParaRPr lang="en-US"/>
          </a:p>
        </p:txBody>
      </p:sp>
      <p:pic>
        <p:nvPicPr>
          <p:cNvPr id="7" name="Picture 2" descr="http://press.avvo.com/files/2014/09/avvo_logo_dark_gray_tagline.png"/>
          <p:cNvPicPr>
            <a:picLocks noChangeAspect="1" noChangeArrowheads="1"/>
          </p:cNvPicPr>
          <p:nvPr userDrawn="1"/>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740339" y="169596"/>
            <a:ext cx="904815" cy="4166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88870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6" y="486834"/>
            <a:ext cx="1478756" cy="774911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71487" y="486834"/>
            <a:ext cx="4350544" cy="77491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498B73C-16BF-4955-9AF1-0E9AA5F540F2}" type="datetime1">
              <a:rPr lang="en-US" smtClean="0"/>
              <a:t>5/16/2016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44400F-DDFD-4152-A312-E9E2B05BF46E}" type="slidenum">
              <a:rPr lang="en-US" smtClean="0"/>
              <a:t>‹#›</a:t>
            </a:fld>
            <a:endParaRPr lang="en-US"/>
          </a:p>
        </p:txBody>
      </p:sp>
      <p:pic>
        <p:nvPicPr>
          <p:cNvPr id="7" name="Picture 2" descr="http://press.avvo.com/files/2014/09/avvo_logo_dark_gray_tagline.png"/>
          <p:cNvPicPr>
            <a:picLocks noChangeAspect="1" noChangeArrowheads="1"/>
          </p:cNvPicPr>
          <p:nvPr userDrawn="1"/>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740339" y="169596"/>
            <a:ext cx="904815" cy="4166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75642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124A59B-29B2-4350-B54A-F69C5145942A}" type="datetime1">
              <a:rPr lang="en-US" smtClean="0"/>
              <a:t>5/16/2016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44400F-DDFD-4152-A312-E9E2B05BF46E}" type="slidenum">
              <a:rPr lang="en-US" smtClean="0"/>
              <a:t>‹#›</a:t>
            </a:fld>
            <a:endParaRPr lang="en-US"/>
          </a:p>
        </p:txBody>
      </p:sp>
      <p:pic>
        <p:nvPicPr>
          <p:cNvPr id="7" name="Picture 2" descr="http://press.avvo.com/files/2014/09/avvo_logo_dark_gray_tagline.png"/>
          <p:cNvPicPr>
            <a:picLocks noChangeAspect="1" noChangeArrowheads="1"/>
          </p:cNvPicPr>
          <p:nvPr userDrawn="1"/>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740339" y="169596"/>
            <a:ext cx="904815" cy="4166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94373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2"/>
            <a:ext cx="5915025" cy="3803649"/>
          </a:xfrm>
        </p:spPr>
        <p:txBody>
          <a:bodyPr anchor="b"/>
          <a:lstStyle>
            <a:lvl1pPr>
              <a:defRPr sz="3375"/>
            </a:lvl1pPr>
          </a:lstStyle>
          <a:p>
            <a:r>
              <a:rPr lang="en-US" smtClean="0"/>
              <a:t>Click to edit Master title style</a:t>
            </a:r>
            <a:endParaRPr lang="en-US"/>
          </a:p>
        </p:txBody>
      </p:sp>
      <p:sp>
        <p:nvSpPr>
          <p:cNvPr id="3" name="Text Placeholder 2"/>
          <p:cNvSpPr>
            <a:spLocks noGrp="1"/>
          </p:cNvSpPr>
          <p:nvPr>
            <p:ph type="body" idx="1"/>
          </p:nvPr>
        </p:nvSpPr>
        <p:spPr>
          <a:xfrm>
            <a:off x="467916" y="6119285"/>
            <a:ext cx="5915025" cy="2000249"/>
          </a:xfrm>
        </p:spPr>
        <p:txBody>
          <a:bodyPr/>
          <a:lstStyle>
            <a:lvl1pPr marL="0" indent="0">
              <a:buNone/>
              <a:defRPr sz="1350">
                <a:solidFill>
                  <a:schemeClr val="tx1">
                    <a:tint val="75000"/>
                  </a:schemeClr>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FA346D9-233E-4F49-B04A-DC11D31C2C8D}" type="datetime1">
              <a:rPr lang="en-US" smtClean="0"/>
              <a:t>5/16/2016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44400F-DDFD-4152-A312-E9E2B05BF46E}" type="slidenum">
              <a:rPr lang="en-US" smtClean="0"/>
              <a:t>‹#›</a:t>
            </a:fld>
            <a:endParaRPr lang="en-US"/>
          </a:p>
        </p:txBody>
      </p:sp>
      <p:pic>
        <p:nvPicPr>
          <p:cNvPr id="7" name="Picture 2" descr="http://press.avvo.com/files/2014/09/avvo_logo_dark_gray_tagline.png"/>
          <p:cNvPicPr>
            <a:picLocks noChangeAspect="1" noChangeArrowheads="1"/>
          </p:cNvPicPr>
          <p:nvPr userDrawn="1"/>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740339" y="169596"/>
            <a:ext cx="904815" cy="4166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56285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71488" y="2434167"/>
            <a:ext cx="2914650" cy="580178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471863" y="2434167"/>
            <a:ext cx="2914650" cy="580178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A7CA76F-34C3-4F68-9D8A-471A9660945B}" type="datetime1">
              <a:rPr lang="en-US" smtClean="0"/>
              <a:t>5/16/2016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44400F-DDFD-4152-A312-E9E2B05BF46E}" type="slidenum">
              <a:rPr lang="en-US" smtClean="0"/>
              <a:t>‹#›</a:t>
            </a:fld>
            <a:endParaRPr lang="en-US"/>
          </a:p>
        </p:txBody>
      </p:sp>
      <p:pic>
        <p:nvPicPr>
          <p:cNvPr id="8" name="Picture 2" descr="http://press.avvo.com/files/2014/09/avvo_logo_dark_gray_tagline.png"/>
          <p:cNvPicPr>
            <a:picLocks noChangeAspect="1" noChangeArrowheads="1"/>
          </p:cNvPicPr>
          <p:nvPr userDrawn="1"/>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740339" y="169596"/>
            <a:ext cx="904815" cy="4166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61753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4"/>
            <a:ext cx="5915025" cy="1767417"/>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smtClean="0"/>
              <a:t>Click to 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smtClean="0"/>
              <a:t>Click to 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E723508-2789-4F4D-9322-C3E93B85CEDA}" type="datetime1">
              <a:rPr lang="en-US" smtClean="0"/>
              <a:t>5/16/2016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344400F-DDFD-4152-A312-E9E2B05BF46E}" type="slidenum">
              <a:rPr lang="en-US" smtClean="0"/>
              <a:t>‹#›</a:t>
            </a:fld>
            <a:endParaRPr lang="en-US"/>
          </a:p>
        </p:txBody>
      </p:sp>
      <p:pic>
        <p:nvPicPr>
          <p:cNvPr id="10" name="Picture 2" descr="http://press.avvo.com/files/2014/09/avvo_logo_dark_gray_tagline.png"/>
          <p:cNvPicPr>
            <a:picLocks noChangeAspect="1" noChangeArrowheads="1"/>
          </p:cNvPicPr>
          <p:nvPr userDrawn="1"/>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740339" y="169596"/>
            <a:ext cx="904815" cy="4166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58311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0EB95B7-C049-4EC6-8AF4-A0CAA6E45589}" type="datetime1">
              <a:rPr lang="en-US" smtClean="0"/>
              <a:t>5/16/2016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344400F-DDFD-4152-A312-E9E2B05BF46E}" type="slidenum">
              <a:rPr lang="en-US" smtClean="0"/>
              <a:t>‹#›</a:t>
            </a:fld>
            <a:endParaRPr lang="en-US"/>
          </a:p>
        </p:txBody>
      </p:sp>
      <p:pic>
        <p:nvPicPr>
          <p:cNvPr id="6" name="Picture 2" descr="http://press.avvo.com/files/2014/09/avvo_logo_dark_gray_tagline.png"/>
          <p:cNvPicPr>
            <a:picLocks noChangeAspect="1" noChangeArrowheads="1"/>
          </p:cNvPicPr>
          <p:nvPr userDrawn="1"/>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740339" y="169596"/>
            <a:ext cx="904815" cy="4166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95978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1FBCD8-E56C-429A-8282-892767E15C6A}" type="datetime1">
              <a:rPr lang="en-US" smtClean="0"/>
              <a:t>5/16/2016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344400F-DDFD-4152-A312-E9E2B05BF46E}" type="slidenum">
              <a:rPr lang="en-US" smtClean="0"/>
              <a:t>‹#›</a:t>
            </a:fld>
            <a:endParaRPr lang="en-US"/>
          </a:p>
        </p:txBody>
      </p:sp>
      <p:pic>
        <p:nvPicPr>
          <p:cNvPr id="5" name="Picture 2" descr="http://press.avvo.com/files/2014/09/avvo_logo_dark_gray_tagline.png"/>
          <p:cNvPicPr>
            <a:picLocks noChangeAspect="1" noChangeArrowheads="1"/>
          </p:cNvPicPr>
          <p:nvPr userDrawn="1"/>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740339" y="169596"/>
            <a:ext cx="904815" cy="4166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20500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3" cy="2133600"/>
          </a:xfrm>
        </p:spPr>
        <p:txBody>
          <a:bodyPr anchor="b"/>
          <a:lstStyle>
            <a:lvl1pPr>
              <a:defRPr sz="1800"/>
            </a:lvl1pPr>
          </a:lstStyle>
          <a:p>
            <a:r>
              <a:rPr lang="en-US" smtClean="0"/>
              <a:t>Click to edit Master title style</a:t>
            </a:r>
            <a:endParaRPr lang="en-US"/>
          </a:p>
        </p:txBody>
      </p:sp>
      <p:sp>
        <p:nvSpPr>
          <p:cNvPr id="3" name="Content Placeholder 2"/>
          <p:cNvSpPr>
            <a:spLocks noGrp="1"/>
          </p:cNvSpPr>
          <p:nvPr>
            <p:ph idx="1"/>
          </p:nvPr>
        </p:nvSpPr>
        <p:spPr>
          <a:xfrm>
            <a:off x="2915543" y="1316567"/>
            <a:ext cx="3471863" cy="6498167"/>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72381" y="2743200"/>
            <a:ext cx="2211883" cy="5082117"/>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CF6952-2407-4E2C-9D97-8F82BDDA7626}" type="datetime1">
              <a:rPr lang="en-US" smtClean="0"/>
              <a:t>5/16/2016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44400F-DDFD-4152-A312-E9E2B05BF46E}" type="slidenum">
              <a:rPr lang="en-US" smtClean="0"/>
              <a:t>‹#›</a:t>
            </a:fld>
            <a:endParaRPr lang="en-US"/>
          </a:p>
        </p:txBody>
      </p:sp>
      <p:pic>
        <p:nvPicPr>
          <p:cNvPr id="8" name="Picture 2" descr="http://press.avvo.com/files/2014/09/avvo_logo_dark_gray_tagline.png"/>
          <p:cNvPicPr>
            <a:picLocks noChangeAspect="1" noChangeArrowheads="1"/>
          </p:cNvPicPr>
          <p:nvPr userDrawn="1"/>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740339" y="169596"/>
            <a:ext cx="904815" cy="4166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82072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3" cy="2133600"/>
          </a:xfrm>
        </p:spPr>
        <p:txBody>
          <a:bodyPr anchor="b"/>
          <a:lstStyle>
            <a:lvl1pPr>
              <a:defRPr sz="1800"/>
            </a:lvl1pPr>
          </a:lstStyle>
          <a:p>
            <a:r>
              <a:rPr lang="en-US" smtClean="0"/>
              <a:t>Click to edit Master title style</a:t>
            </a:r>
            <a:endParaRPr lang="en-US"/>
          </a:p>
        </p:txBody>
      </p:sp>
      <p:sp>
        <p:nvSpPr>
          <p:cNvPr id="3" name="Picture Placeholder 2"/>
          <p:cNvSpPr>
            <a:spLocks noGrp="1"/>
          </p:cNvSpPr>
          <p:nvPr>
            <p:ph type="pic" idx="1"/>
          </p:nvPr>
        </p:nvSpPr>
        <p:spPr>
          <a:xfrm>
            <a:off x="2915543" y="1316567"/>
            <a:ext cx="3471863" cy="6498167"/>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endParaRPr lang="en-US"/>
          </a:p>
        </p:txBody>
      </p:sp>
      <p:sp>
        <p:nvSpPr>
          <p:cNvPr id="4" name="Text Placeholder 3"/>
          <p:cNvSpPr>
            <a:spLocks noGrp="1"/>
          </p:cNvSpPr>
          <p:nvPr>
            <p:ph type="body" sz="half" idx="2"/>
          </p:nvPr>
        </p:nvSpPr>
        <p:spPr>
          <a:xfrm>
            <a:off x="472381" y="2743200"/>
            <a:ext cx="2211883" cy="5082117"/>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476DED-C52F-43F5-8326-011C25F9C403}" type="datetime1">
              <a:rPr lang="en-US" smtClean="0"/>
              <a:t>5/16/2016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44400F-DDFD-4152-A312-E9E2B05BF46E}" type="slidenum">
              <a:rPr lang="en-US" smtClean="0"/>
              <a:t>‹#›</a:t>
            </a:fld>
            <a:endParaRPr lang="en-US"/>
          </a:p>
        </p:txBody>
      </p:sp>
      <p:pic>
        <p:nvPicPr>
          <p:cNvPr id="8" name="Picture 2" descr="http://press.avvo.com/files/2014/09/avvo_logo_dark_gray_tagline.png"/>
          <p:cNvPicPr>
            <a:picLocks noChangeAspect="1" noChangeArrowheads="1"/>
          </p:cNvPicPr>
          <p:nvPr userDrawn="1"/>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740339" y="169596"/>
            <a:ext cx="904815" cy="4166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54176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4"/>
            <a:ext cx="5915025" cy="1767417"/>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71488" y="8475134"/>
            <a:ext cx="1543050" cy="486833"/>
          </a:xfrm>
          <a:prstGeom prst="rect">
            <a:avLst/>
          </a:prstGeom>
        </p:spPr>
        <p:txBody>
          <a:bodyPr vert="horz" lIns="91440" tIns="45720" rIns="91440" bIns="45720" rtlCol="0" anchor="ctr"/>
          <a:lstStyle>
            <a:lvl1pPr algn="l">
              <a:defRPr sz="675">
                <a:solidFill>
                  <a:schemeClr val="tx1">
                    <a:tint val="75000"/>
                  </a:schemeClr>
                </a:solidFill>
              </a:defRPr>
            </a:lvl1pPr>
          </a:lstStyle>
          <a:p>
            <a:fld id="{E9D9A733-E642-459F-B59B-10D6E5FE0B20}" type="datetime1">
              <a:rPr lang="en-US" smtClean="0"/>
              <a:t>5/16/2016</a:t>
            </a:fld>
            <a:endParaRPr lang="en-US"/>
          </a:p>
        </p:txBody>
      </p:sp>
      <p:sp>
        <p:nvSpPr>
          <p:cNvPr id="5" name="Footer Placeholder 4"/>
          <p:cNvSpPr>
            <a:spLocks noGrp="1"/>
          </p:cNvSpPr>
          <p:nvPr>
            <p:ph type="ftr" sz="quarter" idx="3"/>
          </p:nvPr>
        </p:nvSpPr>
        <p:spPr>
          <a:xfrm>
            <a:off x="2271713" y="8475134"/>
            <a:ext cx="2314575" cy="486833"/>
          </a:xfrm>
          <a:prstGeom prst="rect">
            <a:avLst/>
          </a:prstGeom>
        </p:spPr>
        <p:txBody>
          <a:bodyPr vert="horz" lIns="91440" tIns="45720" rIns="91440" bIns="45720" rtlCol="0" anchor="ctr"/>
          <a:lstStyle>
            <a:lvl1pPr algn="ctr">
              <a:defRPr sz="675">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43463" y="8475134"/>
            <a:ext cx="1543050" cy="486833"/>
          </a:xfrm>
          <a:prstGeom prst="rect">
            <a:avLst/>
          </a:prstGeom>
        </p:spPr>
        <p:txBody>
          <a:bodyPr vert="horz" lIns="91440" tIns="45720" rIns="91440" bIns="45720" rtlCol="0" anchor="ctr"/>
          <a:lstStyle>
            <a:lvl1pPr algn="r">
              <a:defRPr sz="675">
                <a:solidFill>
                  <a:schemeClr val="tx1">
                    <a:tint val="75000"/>
                  </a:schemeClr>
                </a:solidFill>
              </a:defRPr>
            </a:lvl1pPr>
          </a:lstStyle>
          <a:p>
            <a:fld id="{5344400F-DDFD-4152-A312-E9E2B05BF46E}" type="slidenum">
              <a:rPr lang="en-US" smtClean="0"/>
              <a:t>‹#›</a:t>
            </a:fld>
            <a:endParaRPr lang="en-US"/>
          </a:p>
        </p:txBody>
      </p:sp>
      <p:pic>
        <p:nvPicPr>
          <p:cNvPr id="7" name="Picture 2" descr="http://press.avvo.com/files/2014/09/avvo_logo_dark_gray_tagline.png"/>
          <p:cNvPicPr>
            <a:picLocks noChangeAspect="1" noChangeArrowheads="1"/>
          </p:cNvPicPr>
          <p:nvPr userDrawn="1"/>
        </p:nvPicPr>
        <p:blipFill>
          <a:blip r:embed="rId1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740339" y="169596"/>
            <a:ext cx="904815" cy="4166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9163634"/>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hf hdr="0" ftr="0" dt="0"/>
  <p:txStyles>
    <p:titleStyle>
      <a:lvl1pPr algn="l" defTabSz="514350" rtl="0" eaLnBrk="1" latinLnBrk="0" hangingPunct="1">
        <a:lnSpc>
          <a:spcPct val="90000"/>
        </a:lnSpc>
        <a:spcBef>
          <a:spcPct val="0"/>
        </a:spcBef>
        <a:buNone/>
        <a:defRPr sz="2475" kern="1200">
          <a:solidFill>
            <a:schemeClr val="tx1"/>
          </a:solidFill>
          <a:latin typeface="+mj-lt"/>
          <a:ea typeface="+mj-ea"/>
          <a:cs typeface="+mj-cs"/>
        </a:defRPr>
      </a:lvl1pPr>
    </p:titleStyle>
    <p:body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2.xml"/><Relationship Id="rId4" Type="http://schemas.openxmlformats.org/officeDocument/2006/relationships/chart" Target="../charts/chart9.xml"/></Relationships>
</file>

<file path=ppt/slides/_rels/slide13.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2.xml"/><Relationship Id="rId4" Type="http://schemas.openxmlformats.org/officeDocument/2006/relationships/chart" Target="../charts/chart12.xml"/></Relationships>
</file>

<file path=ppt/slides/_rels/slide14.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chart" Target="../charts/chart13.xml"/><Relationship Id="rId1" Type="http://schemas.openxmlformats.org/officeDocument/2006/relationships/slideLayout" Target="../slideLayouts/slideLayout2.xml"/><Relationship Id="rId4" Type="http://schemas.openxmlformats.org/officeDocument/2006/relationships/chart" Target="../charts/chart15.xml"/></Relationships>
</file>

<file path=ppt/slides/_rels/slide15.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chart" Target="../charts/chart16.xml"/><Relationship Id="rId1" Type="http://schemas.openxmlformats.org/officeDocument/2006/relationships/slideLayout" Target="../slideLayouts/slideLayout2.xml"/><Relationship Id="rId4" Type="http://schemas.openxmlformats.org/officeDocument/2006/relationships/chart" Target="../charts/chart18.xml"/></Relationships>
</file>

<file path=ppt/slides/_rels/slide16.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chart" Target="../charts/chart1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chart" Target="../charts/chart21.xml"/><Relationship Id="rId1" Type="http://schemas.openxmlformats.org/officeDocument/2006/relationships/slideLayout" Target="../slideLayouts/slideLayout2.xml"/><Relationship Id="rId4" Type="http://schemas.openxmlformats.org/officeDocument/2006/relationships/chart" Target="../charts/chart23.xml"/></Relationships>
</file>

<file path=ppt/slides/_rels/slide18.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chart" Target="../charts/chart24.xml"/><Relationship Id="rId1" Type="http://schemas.openxmlformats.org/officeDocument/2006/relationships/slideLayout" Target="../slideLayouts/slideLayout2.xml"/><Relationship Id="rId4" Type="http://schemas.openxmlformats.org/officeDocument/2006/relationships/chart" Target="../charts/chart26.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chart" Target="../charts/chart27.xml"/><Relationship Id="rId1" Type="http://schemas.openxmlformats.org/officeDocument/2006/relationships/slideLayout" Target="../slideLayouts/slideLayout2.xml"/><Relationship Id="rId4" Type="http://schemas.openxmlformats.org/officeDocument/2006/relationships/chart" Target="../charts/chart29.xml"/></Relationships>
</file>

<file path=ppt/slides/_rels/slide21.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chart" Target="../charts/chart30.xml"/><Relationship Id="rId1" Type="http://schemas.openxmlformats.org/officeDocument/2006/relationships/slideLayout" Target="../slideLayouts/slideLayout2.xml"/><Relationship Id="rId4" Type="http://schemas.openxmlformats.org/officeDocument/2006/relationships/chart" Target="../charts/chart32.xml"/></Relationships>
</file>

<file path=ppt/slides/_rels/slide22.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chart" Target="../charts/chart33.xml"/><Relationship Id="rId1" Type="http://schemas.openxmlformats.org/officeDocument/2006/relationships/slideLayout" Target="../slideLayouts/slideLayout2.xml"/><Relationship Id="rId4" Type="http://schemas.openxmlformats.org/officeDocument/2006/relationships/chart" Target="../charts/chart35.xml"/></Relationships>
</file>

<file path=ppt/slides/_rels/slide23.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chart" Target="../charts/chart36.xml"/><Relationship Id="rId1" Type="http://schemas.openxmlformats.org/officeDocument/2006/relationships/slideLayout" Target="../slideLayouts/slideLayout2.xml"/><Relationship Id="rId4" Type="http://schemas.openxmlformats.org/officeDocument/2006/relationships/chart" Target="../charts/chart38.xml"/></Relationships>
</file>

<file path=ppt/slides/_rels/slide24.xml.rels><?xml version="1.0" encoding="UTF-8" standalone="yes"?>
<Relationships xmlns="http://schemas.openxmlformats.org/package/2006/relationships"><Relationship Id="rId3" Type="http://schemas.openxmlformats.org/officeDocument/2006/relationships/chart" Target="../charts/chart40.xml"/><Relationship Id="rId2" Type="http://schemas.openxmlformats.org/officeDocument/2006/relationships/chart" Target="../charts/chart39.xml"/><Relationship Id="rId1" Type="http://schemas.openxmlformats.org/officeDocument/2006/relationships/slideLayout" Target="../slideLayouts/slideLayout2.xml"/><Relationship Id="rId5" Type="http://schemas.openxmlformats.org/officeDocument/2006/relationships/chart" Target="../charts/chart42.xml"/><Relationship Id="rId4" Type="http://schemas.openxmlformats.org/officeDocument/2006/relationships/chart" Target="../charts/chart41.xml"/></Relationships>
</file>

<file path=ppt/slides/_rels/slide25.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chart" Target="../charts/chart43.xml"/><Relationship Id="rId1" Type="http://schemas.openxmlformats.org/officeDocument/2006/relationships/slideLayout" Target="../slideLayouts/slideLayout2.xml"/><Relationship Id="rId5" Type="http://schemas.openxmlformats.org/officeDocument/2006/relationships/chart" Target="../charts/chart46.xml"/><Relationship Id="rId4" Type="http://schemas.openxmlformats.org/officeDocument/2006/relationships/chart" Target="../charts/chart45.xml"/></Relationships>
</file>

<file path=ppt/slides/_rels/slide26.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chart" Target="../charts/chart47.xml"/><Relationship Id="rId1" Type="http://schemas.openxmlformats.org/officeDocument/2006/relationships/slideLayout" Target="../slideLayouts/slideLayout2.xml"/><Relationship Id="rId4" Type="http://schemas.openxmlformats.org/officeDocument/2006/relationships/chart" Target="../charts/chart49.xml"/></Relationships>
</file>

<file path=ppt/slides/_rels/slide2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chart" Target="../charts/chart50.xml"/><Relationship Id="rId1" Type="http://schemas.openxmlformats.org/officeDocument/2006/relationships/slideLayout" Target="../slideLayouts/slideLayout2.xml"/><Relationship Id="rId4" Type="http://schemas.openxmlformats.org/officeDocument/2006/relationships/chart" Target="../charts/chart52.xml"/></Relationships>
</file>

<file path=ppt/slides/_rels/slide29.xml.rels><?xml version="1.0" encoding="UTF-8" standalone="yes"?>
<Relationships xmlns="http://schemas.openxmlformats.org/package/2006/relationships"><Relationship Id="rId3" Type="http://schemas.openxmlformats.org/officeDocument/2006/relationships/chart" Target="../charts/chart54.xml"/><Relationship Id="rId2" Type="http://schemas.openxmlformats.org/officeDocument/2006/relationships/chart" Target="../charts/chart53.xml"/><Relationship Id="rId1" Type="http://schemas.openxmlformats.org/officeDocument/2006/relationships/slideLayout" Target="../slideLayouts/slideLayout2.xml"/><Relationship Id="rId4" Type="http://schemas.openxmlformats.org/officeDocument/2006/relationships/chart" Target="../charts/chart5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57.xml"/><Relationship Id="rId2" Type="http://schemas.openxmlformats.org/officeDocument/2006/relationships/chart" Target="../charts/chart56.xml"/><Relationship Id="rId1" Type="http://schemas.openxmlformats.org/officeDocument/2006/relationships/slideLayout" Target="../slideLayouts/slideLayout2.xml"/><Relationship Id="rId4" Type="http://schemas.openxmlformats.org/officeDocument/2006/relationships/chart" Target="../charts/chart58.xml"/></Relationships>
</file>

<file path=ppt/slides/_rels/slide31.xml.rels><?xml version="1.0" encoding="UTF-8" standalone="yes"?>
<Relationships xmlns="http://schemas.openxmlformats.org/package/2006/relationships"><Relationship Id="rId2" Type="http://schemas.openxmlformats.org/officeDocument/2006/relationships/chart" Target="../charts/chart5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chart" Target="../charts/chart61.xml"/><Relationship Id="rId2" Type="http://schemas.openxmlformats.org/officeDocument/2006/relationships/chart" Target="../charts/chart60.xml"/><Relationship Id="rId1" Type="http://schemas.openxmlformats.org/officeDocument/2006/relationships/slideLayout" Target="../slideLayouts/slideLayout2.xml"/><Relationship Id="rId4" Type="http://schemas.openxmlformats.org/officeDocument/2006/relationships/chart" Target="../charts/chart62.xml"/></Relationships>
</file>

<file path=ppt/slides/_rels/slide33.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chart" Target="../charts/chart63.xml"/><Relationship Id="rId1" Type="http://schemas.openxmlformats.org/officeDocument/2006/relationships/slideLayout" Target="../slideLayouts/slideLayout2.xml"/><Relationship Id="rId4" Type="http://schemas.openxmlformats.org/officeDocument/2006/relationships/chart" Target="../charts/chart65.xml"/></Relationships>
</file>

<file path=ppt/slides/_rels/slide34.xml.rels><?xml version="1.0" encoding="UTF-8" standalone="yes"?>
<Relationships xmlns="http://schemas.openxmlformats.org/package/2006/relationships"><Relationship Id="rId3" Type="http://schemas.openxmlformats.org/officeDocument/2006/relationships/chart" Target="../charts/chart67.xml"/><Relationship Id="rId2" Type="http://schemas.openxmlformats.org/officeDocument/2006/relationships/chart" Target="../charts/chart66.xml"/><Relationship Id="rId1" Type="http://schemas.openxmlformats.org/officeDocument/2006/relationships/slideLayout" Target="../slideLayouts/slideLayout2.xml"/><Relationship Id="rId4" Type="http://schemas.openxmlformats.org/officeDocument/2006/relationships/chart" Target="../charts/chart68.xml"/></Relationships>
</file>

<file path=ppt/slides/_rels/slide3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chart" Target="../charts/chart70.xml"/><Relationship Id="rId2" Type="http://schemas.openxmlformats.org/officeDocument/2006/relationships/chart" Target="../charts/chart69.xml"/><Relationship Id="rId1" Type="http://schemas.openxmlformats.org/officeDocument/2006/relationships/slideLayout" Target="../slideLayouts/slideLayout2.xml"/><Relationship Id="rId4" Type="http://schemas.openxmlformats.org/officeDocument/2006/relationships/chart" Target="../charts/chart71.xml"/></Relationships>
</file>

<file path=ppt/slides/_rels/slide37.xml.rels><?xml version="1.0" encoding="UTF-8" standalone="yes"?>
<Relationships xmlns="http://schemas.openxmlformats.org/package/2006/relationships"><Relationship Id="rId3" Type="http://schemas.openxmlformats.org/officeDocument/2006/relationships/chart" Target="../charts/chart73.xml"/><Relationship Id="rId2" Type="http://schemas.openxmlformats.org/officeDocument/2006/relationships/chart" Target="../charts/chart72.xml"/><Relationship Id="rId1" Type="http://schemas.openxmlformats.org/officeDocument/2006/relationships/slideLayout" Target="../slideLayouts/slideLayout2.xml"/><Relationship Id="rId4" Type="http://schemas.openxmlformats.org/officeDocument/2006/relationships/chart" Target="../charts/chart74.xml"/></Relationships>
</file>

<file path=ppt/slides/_rels/slide38.xml.rels><?xml version="1.0" encoding="UTF-8" standalone="yes"?>
<Relationships xmlns="http://schemas.openxmlformats.org/package/2006/relationships"><Relationship Id="rId3" Type="http://schemas.openxmlformats.org/officeDocument/2006/relationships/chart" Target="../charts/chart76.xml"/><Relationship Id="rId2" Type="http://schemas.openxmlformats.org/officeDocument/2006/relationships/chart" Target="../charts/chart75.xml"/><Relationship Id="rId1" Type="http://schemas.openxmlformats.org/officeDocument/2006/relationships/slideLayout" Target="../slideLayouts/slideLayout2.xml"/><Relationship Id="rId4" Type="http://schemas.openxmlformats.org/officeDocument/2006/relationships/chart" Target="../charts/chart77.xml"/></Relationships>
</file>

<file path=ppt/slides/_rels/slide39.xml.rels><?xml version="1.0" encoding="UTF-8" standalone="yes"?>
<Relationships xmlns="http://schemas.openxmlformats.org/package/2006/relationships"><Relationship Id="rId3" Type="http://schemas.openxmlformats.org/officeDocument/2006/relationships/chart" Target="../charts/chart79.xml"/><Relationship Id="rId2" Type="http://schemas.openxmlformats.org/officeDocument/2006/relationships/chart" Target="../charts/chart78.xml"/><Relationship Id="rId1" Type="http://schemas.openxmlformats.org/officeDocument/2006/relationships/slideLayout" Target="../slideLayouts/slideLayout2.xml"/><Relationship Id="rId4" Type="http://schemas.openxmlformats.org/officeDocument/2006/relationships/chart" Target="../charts/chart80.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chart" Target="../charts/chart82.xml"/><Relationship Id="rId2" Type="http://schemas.openxmlformats.org/officeDocument/2006/relationships/chart" Target="../charts/chart81.xml"/><Relationship Id="rId1" Type="http://schemas.openxmlformats.org/officeDocument/2006/relationships/slideLayout" Target="../slideLayouts/slideLayout2.xml"/><Relationship Id="rId4" Type="http://schemas.openxmlformats.org/officeDocument/2006/relationships/chart" Target="../charts/chart83.xml"/></Relationships>
</file>

<file path=ppt/slides/_rels/slide4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chart" Target="../charts/chart85.xml"/><Relationship Id="rId2" Type="http://schemas.openxmlformats.org/officeDocument/2006/relationships/chart" Target="../charts/chart84.xml"/><Relationship Id="rId1" Type="http://schemas.openxmlformats.org/officeDocument/2006/relationships/slideLayout" Target="../slideLayouts/slideLayout2.xml"/><Relationship Id="rId4" Type="http://schemas.openxmlformats.org/officeDocument/2006/relationships/chart" Target="../charts/chart86.xml"/></Relationships>
</file>

<file path=ppt/slides/_rels/slide43.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chart" Target="../charts/chart87.xml"/><Relationship Id="rId1" Type="http://schemas.openxmlformats.org/officeDocument/2006/relationships/slideLayout" Target="../slideLayouts/slideLayout2.xml"/><Relationship Id="rId4" Type="http://schemas.openxmlformats.org/officeDocument/2006/relationships/chart" Target="../charts/chart89.xml"/></Relationships>
</file>

<file path=ppt/slides/_rels/slide44.xml.rels><?xml version="1.0" encoding="UTF-8" standalone="yes"?>
<Relationships xmlns="http://schemas.openxmlformats.org/package/2006/relationships"><Relationship Id="rId3" Type="http://schemas.openxmlformats.org/officeDocument/2006/relationships/chart" Target="../charts/chart91.xml"/><Relationship Id="rId2" Type="http://schemas.openxmlformats.org/officeDocument/2006/relationships/chart" Target="../charts/chart90.xml"/><Relationship Id="rId1" Type="http://schemas.openxmlformats.org/officeDocument/2006/relationships/slideLayout" Target="../slideLayouts/slideLayout2.xml"/><Relationship Id="rId4" Type="http://schemas.openxmlformats.org/officeDocument/2006/relationships/chart" Target="../charts/chart92.xml"/></Relationships>
</file>

<file path=ppt/slides/_rels/slide45.xml.rels><?xml version="1.0" encoding="UTF-8" standalone="yes"?>
<Relationships xmlns="http://schemas.openxmlformats.org/package/2006/relationships"><Relationship Id="rId3" Type="http://schemas.openxmlformats.org/officeDocument/2006/relationships/chart" Target="../charts/chart94.xml"/><Relationship Id="rId2" Type="http://schemas.openxmlformats.org/officeDocument/2006/relationships/chart" Target="../charts/chart93.xml"/><Relationship Id="rId1" Type="http://schemas.openxmlformats.org/officeDocument/2006/relationships/slideLayout" Target="../slideLayouts/slideLayout2.xml"/><Relationship Id="rId4" Type="http://schemas.openxmlformats.org/officeDocument/2006/relationships/chart" Target="../charts/chart95.xml"/></Relationships>
</file>

<file path=ppt/slides/_rels/slide4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chart" Target="../charts/chart97.xml"/><Relationship Id="rId2" Type="http://schemas.openxmlformats.org/officeDocument/2006/relationships/chart" Target="../charts/chart9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chart" Target="../charts/chart99.xml"/><Relationship Id="rId2" Type="http://schemas.openxmlformats.org/officeDocument/2006/relationships/chart" Target="../charts/chart98.xml"/><Relationship Id="rId1" Type="http://schemas.openxmlformats.org/officeDocument/2006/relationships/slideLayout" Target="../slideLayouts/slideLayout2.xml"/><Relationship Id="rId5" Type="http://schemas.openxmlformats.org/officeDocument/2006/relationships/chart" Target="../charts/chart101.xml"/><Relationship Id="rId4" Type="http://schemas.openxmlformats.org/officeDocument/2006/relationships/chart" Target="../charts/chart100.xml"/></Relationships>
</file>

<file path=ppt/slides/_rels/slide49.xml.rels><?xml version="1.0" encoding="UTF-8" standalone="yes"?>
<Relationships xmlns="http://schemas.openxmlformats.org/package/2006/relationships"><Relationship Id="rId3" Type="http://schemas.openxmlformats.org/officeDocument/2006/relationships/chart" Target="../charts/chart103.xml"/><Relationship Id="rId2" Type="http://schemas.openxmlformats.org/officeDocument/2006/relationships/chart" Target="../charts/chart10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chart" Target="../charts/chart105.xml"/><Relationship Id="rId2" Type="http://schemas.openxmlformats.org/officeDocument/2006/relationships/chart" Target="../charts/chart104.xml"/><Relationship Id="rId1" Type="http://schemas.openxmlformats.org/officeDocument/2006/relationships/slideLayout" Target="../slideLayouts/slideLayout2.xml"/><Relationship Id="rId5" Type="http://schemas.openxmlformats.org/officeDocument/2006/relationships/chart" Target="../charts/chart107.xml"/><Relationship Id="rId4" Type="http://schemas.openxmlformats.org/officeDocument/2006/relationships/chart" Target="../charts/chart106.xml"/></Relationships>
</file>

<file path=ppt/slides/_rels/slide51.xml.rels><?xml version="1.0" encoding="UTF-8" standalone="yes"?>
<Relationships xmlns="http://schemas.openxmlformats.org/package/2006/relationships"><Relationship Id="rId3" Type="http://schemas.openxmlformats.org/officeDocument/2006/relationships/chart" Target="../charts/chart109.xml"/><Relationship Id="rId2" Type="http://schemas.openxmlformats.org/officeDocument/2006/relationships/chart" Target="../charts/chart108.xml"/><Relationship Id="rId1" Type="http://schemas.openxmlformats.org/officeDocument/2006/relationships/slideLayout" Target="../slideLayouts/slideLayout2.xml"/><Relationship Id="rId5" Type="http://schemas.openxmlformats.org/officeDocument/2006/relationships/chart" Target="../charts/chart111.xml"/><Relationship Id="rId4" Type="http://schemas.openxmlformats.org/officeDocument/2006/relationships/chart" Target="../charts/chart110.xml"/></Relationships>
</file>

<file path=ppt/slides/_rels/slide52.xml.rels><?xml version="1.0" encoding="UTF-8" standalone="yes"?>
<Relationships xmlns="http://schemas.openxmlformats.org/package/2006/relationships"><Relationship Id="rId3" Type="http://schemas.openxmlformats.org/officeDocument/2006/relationships/chart" Target="../charts/chart113.xml"/><Relationship Id="rId2" Type="http://schemas.openxmlformats.org/officeDocument/2006/relationships/chart" Target="../charts/chart112.xml"/><Relationship Id="rId1" Type="http://schemas.openxmlformats.org/officeDocument/2006/relationships/slideLayout" Target="../slideLayouts/slideLayout2.xml"/><Relationship Id="rId5" Type="http://schemas.openxmlformats.org/officeDocument/2006/relationships/chart" Target="../charts/chart115.xml"/><Relationship Id="rId4" Type="http://schemas.openxmlformats.org/officeDocument/2006/relationships/chart" Target="../charts/chart114.xml"/></Relationships>
</file>

<file path=ppt/slides/_rels/slide5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chart" Target="../charts/chart117.xml"/><Relationship Id="rId2" Type="http://schemas.openxmlformats.org/officeDocument/2006/relationships/chart" Target="../charts/chart116.xml"/><Relationship Id="rId1" Type="http://schemas.openxmlformats.org/officeDocument/2006/relationships/slideLayout" Target="../slideLayouts/slideLayout2.xml"/><Relationship Id="rId4" Type="http://schemas.openxmlformats.org/officeDocument/2006/relationships/chart" Target="../charts/chart118.xml"/></Relationships>
</file>

<file path=ppt/slides/_rels/slide55.xml.rels><?xml version="1.0" encoding="UTF-8" standalone="yes"?>
<Relationships xmlns="http://schemas.openxmlformats.org/package/2006/relationships"><Relationship Id="rId2" Type="http://schemas.openxmlformats.org/officeDocument/2006/relationships/chart" Target="../charts/chart119.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chart" Target="../charts/chart120.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chart" Target="../charts/chart121.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chart" Target="../charts/chart122.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chart" Target="../charts/chart12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chart" Target="../charts/chart126.xml"/><Relationship Id="rId2" Type="http://schemas.openxmlformats.org/officeDocument/2006/relationships/chart" Target="../charts/chart125.xml"/><Relationship Id="rId1" Type="http://schemas.openxmlformats.org/officeDocument/2006/relationships/slideLayout" Target="../slideLayouts/slideLayout2.xml"/><Relationship Id="rId4" Type="http://schemas.openxmlformats.org/officeDocument/2006/relationships/chart" Target="../charts/chart127.xml"/></Relationships>
</file>

<file path=ppt/slides/_rels/slide6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hyperlink" Target="mailto:nkabiri@avvo.com" TargetMode="Externa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27917" y="6523929"/>
            <a:ext cx="5602165" cy="2207683"/>
          </a:xfrm>
        </p:spPr>
        <p:txBody>
          <a:bodyPr>
            <a:normAutofit/>
          </a:bodyPr>
          <a:lstStyle/>
          <a:p>
            <a:pPr algn="l"/>
            <a:r>
              <a:rPr lang="en-US" sz="2800" dirty="0" smtClean="0"/>
              <a:t>2016 Annual Relationship, Marriage, and Divorce Survey</a:t>
            </a:r>
          </a:p>
          <a:p>
            <a:pPr algn="l"/>
            <a:r>
              <a:rPr lang="en-US" sz="2800" dirty="0" smtClean="0"/>
              <a:t>Final Report</a:t>
            </a:r>
            <a:endParaRPr lang="en-US" sz="2800" dirty="0"/>
          </a:p>
        </p:txBody>
      </p:sp>
      <p:pic>
        <p:nvPicPr>
          <p:cNvPr id="4" name="Picture 2" descr="http://press.avvo.com/files/2014/09/avvo_logo_dark_gray_tagline.png"/>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69680" y="5462813"/>
            <a:ext cx="1891059" cy="870883"/>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2"/>
          </p:nvPr>
        </p:nvSpPr>
        <p:spPr/>
        <p:txBody>
          <a:bodyPr/>
          <a:lstStyle/>
          <a:p>
            <a:fld id="{5344400F-DDFD-4152-A312-E9E2B05BF46E}" type="slidenum">
              <a:rPr lang="en-US" smtClean="0"/>
              <a:t>1</a:t>
            </a:fld>
            <a:endParaRPr lang="en-US"/>
          </a:p>
        </p:txBody>
      </p:sp>
      <p:sp>
        <p:nvSpPr>
          <p:cNvPr id="7" name="Rectangle 6"/>
          <p:cNvSpPr/>
          <p:nvPr/>
        </p:nvSpPr>
        <p:spPr>
          <a:xfrm>
            <a:off x="5636712" y="0"/>
            <a:ext cx="1221288" cy="9018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6858000" cy="4793924"/>
          </a:xfrm>
          <a:prstGeom prst="rect">
            <a:avLst/>
          </a:prstGeom>
        </p:spPr>
      </p:pic>
    </p:spTree>
    <p:extLst>
      <p:ext uri="{BB962C8B-B14F-4D97-AF65-F5344CB8AC3E}">
        <p14:creationId xmlns:p14="http://schemas.microsoft.com/office/powerpoint/2010/main" val="37180393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Increase your chance at happiness in the South and Midwest</a:t>
            </a:r>
            <a:r>
              <a:rPr lang="en-US" sz="2000" dirty="0" smtClean="0"/>
              <a:t/>
            </a:r>
            <a:br>
              <a:rPr lang="en-US" sz="2000" dirty="0" smtClean="0"/>
            </a:br>
            <a:r>
              <a:rPr lang="en-US" sz="2000" dirty="0" smtClean="0"/>
              <a:t>Those in the South and Midwest are more likely to be “very” rather than “somewhat” satisfied</a:t>
            </a:r>
            <a:endParaRPr lang="en-US" sz="2000" dirty="0"/>
          </a:p>
        </p:txBody>
      </p:sp>
      <p:sp>
        <p:nvSpPr>
          <p:cNvPr id="4" name="Slide Number Placeholder 3"/>
          <p:cNvSpPr>
            <a:spLocks noGrp="1"/>
          </p:cNvSpPr>
          <p:nvPr>
            <p:ph type="sldNum" sz="quarter" idx="12"/>
          </p:nvPr>
        </p:nvSpPr>
        <p:spPr/>
        <p:txBody>
          <a:bodyPr/>
          <a:lstStyle/>
          <a:p>
            <a:fld id="{5344400F-DDFD-4152-A312-E9E2B05BF46E}" type="slidenum">
              <a:rPr lang="en-US" smtClean="0"/>
              <a:t>10</a:t>
            </a:fld>
            <a:endParaRPr lang="en-US"/>
          </a:p>
        </p:txBody>
      </p:sp>
      <p:graphicFrame>
        <p:nvGraphicFramePr>
          <p:cNvPr id="5" name="Content Placeholder 17"/>
          <p:cNvGraphicFramePr>
            <a:graphicFrameLocks/>
          </p:cNvGraphicFramePr>
          <p:nvPr>
            <p:extLst>
              <p:ext uri="{D42A27DB-BD31-4B8C-83A1-F6EECF244321}">
                <p14:modId xmlns:p14="http://schemas.microsoft.com/office/powerpoint/2010/main" val="3506622584"/>
              </p:ext>
            </p:extLst>
          </p:nvPr>
        </p:nvGraphicFramePr>
        <p:xfrm>
          <a:off x="223033" y="3773725"/>
          <a:ext cx="5649913" cy="4226846"/>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123092" y="8772027"/>
            <a:ext cx="6523893" cy="261610"/>
          </a:xfrm>
          <a:prstGeom prst="rect">
            <a:avLst/>
          </a:prstGeom>
          <a:noFill/>
        </p:spPr>
        <p:txBody>
          <a:bodyPr wrap="square" rtlCol="0">
            <a:spAutoFit/>
          </a:bodyPr>
          <a:lstStyle/>
          <a:p>
            <a:r>
              <a:rPr lang="en-US" sz="1100" dirty="0" smtClean="0"/>
              <a:t>n=293 Northeast, n=268 Midwest, n=508 South, n=342 West</a:t>
            </a:r>
            <a:endParaRPr lang="en-US" sz="1100" dirty="0"/>
          </a:p>
        </p:txBody>
      </p:sp>
      <p:sp>
        <p:nvSpPr>
          <p:cNvPr id="7" name="Rectangle 6"/>
          <p:cNvSpPr/>
          <p:nvPr/>
        </p:nvSpPr>
        <p:spPr>
          <a:xfrm>
            <a:off x="2040176" y="2758062"/>
            <a:ext cx="3429000" cy="1015663"/>
          </a:xfrm>
          <a:prstGeom prst="rect">
            <a:avLst/>
          </a:prstGeom>
        </p:spPr>
        <p:txBody>
          <a:bodyPr>
            <a:spAutoFit/>
          </a:bodyPr>
          <a:lstStyle/>
          <a:p>
            <a:pPr algn="ctr"/>
            <a:r>
              <a:rPr lang="en-US" sz="2000" dirty="0"/>
              <a:t>How satisfied would you say you feel in your current relationship? </a:t>
            </a:r>
          </a:p>
        </p:txBody>
      </p:sp>
    </p:spTree>
    <p:extLst>
      <p:ext uri="{BB962C8B-B14F-4D97-AF65-F5344CB8AC3E}">
        <p14:creationId xmlns:p14="http://schemas.microsoft.com/office/powerpoint/2010/main" val="22906615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normAutofit/>
          </a:bodyPr>
          <a:lstStyle/>
          <a:p>
            <a:r>
              <a:rPr lang="en-US" sz="4000" dirty="0" smtClean="0"/>
              <a:t>Dating</a:t>
            </a:r>
            <a:endParaRPr lang="en-US" sz="4000" dirty="0"/>
          </a:p>
        </p:txBody>
      </p:sp>
      <p:sp>
        <p:nvSpPr>
          <p:cNvPr id="2" name="Slide Number Placeholder 1"/>
          <p:cNvSpPr>
            <a:spLocks noGrp="1"/>
          </p:cNvSpPr>
          <p:nvPr>
            <p:ph type="sldNum" sz="quarter" idx="12"/>
          </p:nvPr>
        </p:nvSpPr>
        <p:spPr/>
        <p:txBody>
          <a:bodyPr/>
          <a:lstStyle/>
          <a:p>
            <a:fld id="{5344400F-DDFD-4152-A312-E9E2B05BF46E}" type="slidenum">
              <a:rPr lang="en-US" smtClean="0"/>
              <a:t>11</a:t>
            </a:fld>
            <a:endParaRPr lang="en-US"/>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72" y="1191685"/>
            <a:ext cx="6858000" cy="4572000"/>
          </a:xfrm>
          <a:prstGeom prst="rect">
            <a:avLst/>
          </a:prstGeom>
        </p:spPr>
      </p:pic>
    </p:spTree>
    <p:extLst>
      <p:ext uri="{BB962C8B-B14F-4D97-AF65-F5344CB8AC3E}">
        <p14:creationId xmlns:p14="http://schemas.microsoft.com/office/powerpoint/2010/main" val="9857343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More single women than men are OK staying that way</a:t>
            </a:r>
            <a:r>
              <a:rPr lang="en-US" sz="2000" dirty="0" smtClean="0"/>
              <a:t/>
            </a:r>
            <a:br>
              <a:rPr lang="en-US" sz="2000" dirty="0" smtClean="0"/>
            </a:br>
            <a:r>
              <a:rPr lang="en-US" sz="2000" dirty="0" smtClean="0"/>
              <a:t>Half of single people aren’t dating; more women than men are not dating</a:t>
            </a:r>
            <a:endParaRPr lang="en-US" sz="2000" dirty="0"/>
          </a:p>
        </p:txBody>
      </p:sp>
      <p:sp>
        <p:nvSpPr>
          <p:cNvPr id="4" name="Slide Number Placeholder 3"/>
          <p:cNvSpPr>
            <a:spLocks noGrp="1"/>
          </p:cNvSpPr>
          <p:nvPr>
            <p:ph type="sldNum" sz="quarter" idx="12"/>
          </p:nvPr>
        </p:nvSpPr>
        <p:spPr/>
        <p:txBody>
          <a:bodyPr/>
          <a:lstStyle/>
          <a:p>
            <a:fld id="{5344400F-DDFD-4152-A312-E9E2B05BF46E}" type="slidenum">
              <a:rPr lang="en-US" smtClean="0"/>
              <a:t>12</a:t>
            </a:fld>
            <a:endParaRPr lang="en-US"/>
          </a:p>
        </p:txBody>
      </p:sp>
      <p:sp>
        <p:nvSpPr>
          <p:cNvPr id="9" name="TextBox 8"/>
          <p:cNvSpPr txBox="1"/>
          <p:nvPr/>
        </p:nvSpPr>
        <p:spPr>
          <a:xfrm>
            <a:off x="694180" y="2577606"/>
            <a:ext cx="5520474" cy="707886"/>
          </a:xfrm>
          <a:prstGeom prst="rect">
            <a:avLst/>
          </a:prstGeom>
          <a:noFill/>
        </p:spPr>
        <p:txBody>
          <a:bodyPr wrap="square" rtlCol="0">
            <a:spAutoFit/>
          </a:bodyPr>
          <a:lstStyle/>
          <a:p>
            <a:pPr algn="ctr"/>
            <a:r>
              <a:rPr lang="en-US" sz="2000" dirty="0" smtClean="0"/>
              <a:t>Proportion of single people who are </a:t>
            </a:r>
            <a:br>
              <a:rPr lang="en-US" sz="2000" dirty="0" smtClean="0"/>
            </a:br>
            <a:r>
              <a:rPr lang="en-US" sz="2000" dirty="0" smtClean="0"/>
              <a:t>not actively dating</a:t>
            </a:r>
            <a:endParaRPr lang="en-US" dirty="0"/>
          </a:p>
        </p:txBody>
      </p:sp>
      <p:sp>
        <p:nvSpPr>
          <p:cNvPr id="10" name="TextBox 9"/>
          <p:cNvSpPr txBox="1"/>
          <p:nvPr/>
        </p:nvSpPr>
        <p:spPr>
          <a:xfrm>
            <a:off x="233398" y="8774842"/>
            <a:ext cx="6386512" cy="261610"/>
          </a:xfrm>
          <a:prstGeom prst="rect">
            <a:avLst/>
          </a:prstGeom>
          <a:noFill/>
        </p:spPr>
        <p:txBody>
          <a:bodyPr wrap="square" rtlCol="0">
            <a:spAutoFit/>
          </a:bodyPr>
          <a:lstStyle/>
          <a:p>
            <a:r>
              <a:rPr lang="en-US" sz="1100" dirty="0" smtClean="0"/>
              <a:t>n=548 total single, n=269 single men, n=279 single women</a:t>
            </a:r>
            <a:endParaRPr lang="en-US" sz="1100" dirty="0"/>
          </a:p>
        </p:txBody>
      </p:sp>
      <p:sp>
        <p:nvSpPr>
          <p:cNvPr id="14" name="Right Brace 13"/>
          <p:cNvSpPr/>
          <p:nvPr/>
        </p:nvSpPr>
        <p:spPr>
          <a:xfrm rot="16200000">
            <a:off x="2866622" y="2897559"/>
            <a:ext cx="866424" cy="5913180"/>
          </a:xfrm>
          <a:prstGeom prst="rightBrace">
            <a:avLst>
              <a:gd name="adj1" fmla="val 8333"/>
              <a:gd name="adj2" fmla="val 52930"/>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aphicFrame>
        <p:nvGraphicFramePr>
          <p:cNvPr id="11" name="Chart 10"/>
          <p:cNvGraphicFramePr/>
          <p:nvPr>
            <p:extLst>
              <p:ext uri="{D42A27DB-BD31-4B8C-83A1-F6EECF244321}">
                <p14:modId xmlns:p14="http://schemas.microsoft.com/office/powerpoint/2010/main" val="3046386967"/>
              </p:ext>
            </p:extLst>
          </p:nvPr>
        </p:nvGraphicFramePr>
        <p:xfrm>
          <a:off x="2031225" y="3386507"/>
          <a:ext cx="2784230" cy="193023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Chart 14"/>
          <p:cNvGraphicFramePr/>
          <p:nvPr>
            <p:extLst>
              <p:ext uri="{D42A27DB-BD31-4B8C-83A1-F6EECF244321}">
                <p14:modId xmlns:p14="http://schemas.microsoft.com/office/powerpoint/2010/main" val="2789993378"/>
              </p:ext>
            </p:extLst>
          </p:nvPr>
        </p:nvGraphicFramePr>
        <p:xfrm>
          <a:off x="233398" y="5871558"/>
          <a:ext cx="3481954" cy="240373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7" name="Chart 16"/>
          <p:cNvGraphicFramePr/>
          <p:nvPr>
            <p:extLst>
              <p:ext uri="{D42A27DB-BD31-4B8C-83A1-F6EECF244321}">
                <p14:modId xmlns:p14="http://schemas.microsoft.com/office/powerpoint/2010/main" val="2482867643"/>
              </p:ext>
            </p:extLst>
          </p:nvPr>
        </p:nvGraphicFramePr>
        <p:xfrm>
          <a:off x="2984619" y="5871558"/>
          <a:ext cx="3481954" cy="240373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523080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More single men than women are looking for love online</a:t>
            </a:r>
            <a:br>
              <a:rPr lang="en-US" sz="3200" dirty="0" smtClean="0"/>
            </a:br>
            <a:r>
              <a:rPr lang="en-US" sz="2000" dirty="0" smtClean="0"/>
              <a:t>3 in 10 single Americans have tried dating online; most have been men</a:t>
            </a:r>
            <a:endParaRPr lang="en-US" sz="3600" dirty="0"/>
          </a:p>
        </p:txBody>
      </p:sp>
      <p:sp>
        <p:nvSpPr>
          <p:cNvPr id="4" name="Slide Number Placeholder 3"/>
          <p:cNvSpPr>
            <a:spLocks noGrp="1"/>
          </p:cNvSpPr>
          <p:nvPr>
            <p:ph type="sldNum" sz="quarter" idx="12"/>
          </p:nvPr>
        </p:nvSpPr>
        <p:spPr/>
        <p:txBody>
          <a:bodyPr/>
          <a:lstStyle/>
          <a:p>
            <a:fld id="{5344400F-DDFD-4152-A312-E9E2B05BF46E}" type="slidenum">
              <a:rPr lang="en-US" smtClean="0"/>
              <a:t>13</a:t>
            </a:fld>
            <a:endParaRPr lang="en-US"/>
          </a:p>
        </p:txBody>
      </p:sp>
      <p:sp>
        <p:nvSpPr>
          <p:cNvPr id="9" name="TextBox 8"/>
          <p:cNvSpPr txBox="1"/>
          <p:nvPr/>
        </p:nvSpPr>
        <p:spPr>
          <a:xfrm>
            <a:off x="1173229" y="2483943"/>
            <a:ext cx="4562375" cy="707886"/>
          </a:xfrm>
          <a:prstGeom prst="rect">
            <a:avLst/>
          </a:prstGeom>
          <a:noFill/>
        </p:spPr>
        <p:txBody>
          <a:bodyPr wrap="square" rtlCol="0">
            <a:spAutoFit/>
          </a:bodyPr>
          <a:lstStyle/>
          <a:p>
            <a:pPr algn="ctr"/>
            <a:r>
              <a:rPr lang="en-US" sz="2000" dirty="0" smtClean="0"/>
              <a:t>Proportion of single people who </a:t>
            </a:r>
            <a:r>
              <a:rPr lang="en-US" sz="2000" dirty="0"/>
              <a:t>h</a:t>
            </a:r>
            <a:r>
              <a:rPr lang="en-US" sz="2000" dirty="0" smtClean="0"/>
              <a:t>ave ever used an online dating site</a:t>
            </a:r>
            <a:endParaRPr lang="en-US" dirty="0"/>
          </a:p>
        </p:txBody>
      </p:sp>
      <p:graphicFrame>
        <p:nvGraphicFramePr>
          <p:cNvPr id="11" name="Chart 10"/>
          <p:cNvGraphicFramePr/>
          <p:nvPr>
            <p:extLst>
              <p:ext uri="{D42A27DB-BD31-4B8C-83A1-F6EECF244321}">
                <p14:modId xmlns:p14="http://schemas.microsoft.com/office/powerpoint/2010/main" val="3255988130"/>
              </p:ext>
            </p:extLst>
          </p:nvPr>
        </p:nvGraphicFramePr>
        <p:xfrm>
          <a:off x="2062302" y="3426238"/>
          <a:ext cx="2784230" cy="1930238"/>
        </p:xfrm>
        <a:graphic>
          <a:graphicData uri="http://schemas.openxmlformats.org/drawingml/2006/chart">
            <c:chart xmlns:c="http://schemas.openxmlformats.org/drawingml/2006/chart" xmlns:r="http://schemas.openxmlformats.org/officeDocument/2006/relationships" r:id="rId2"/>
          </a:graphicData>
        </a:graphic>
      </p:graphicFrame>
      <p:sp>
        <p:nvSpPr>
          <p:cNvPr id="13" name="Right Brace 12"/>
          <p:cNvSpPr/>
          <p:nvPr/>
        </p:nvSpPr>
        <p:spPr>
          <a:xfrm rot="16200000">
            <a:off x="2935897" y="2850674"/>
            <a:ext cx="866424" cy="5913180"/>
          </a:xfrm>
          <a:prstGeom prst="rightBrace">
            <a:avLst>
              <a:gd name="adj1" fmla="val 8333"/>
              <a:gd name="adj2" fmla="val 52930"/>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TextBox 17"/>
          <p:cNvSpPr txBox="1"/>
          <p:nvPr/>
        </p:nvSpPr>
        <p:spPr>
          <a:xfrm>
            <a:off x="233398" y="8774842"/>
            <a:ext cx="6386512" cy="261610"/>
          </a:xfrm>
          <a:prstGeom prst="rect">
            <a:avLst/>
          </a:prstGeom>
          <a:noFill/>
        </p:spPr>
        <p:txBody>
          <a:bodyPr wrap="square" rtlCol="0">
            <a:spAutoFit/>
          </a:bodyPr>
          <a:lstStyle/>
          <a:p>
            <a:r>
              <a:rPr lang="en-US" sz="1100" dirty="0" smtClean="0"/>
              <a:t>n=548 total single, n=269 single men, n=279 single women</a:t>
            </a:r>
            <a:endParaRPr lang="en-US" sz="1100" dirty="0"/>
          </a:p>
        </p:txBody>
      </p:sp>
      <p:graphicFrame>
        <p:nvGraphicFramePr>
          <p:cNvPr id="19" name="Chart 18"/>
          <p:cNvGraphicFramePr/>
          <p:nvPr>
            <p:extLst>
              <p:ext uri="{D42A27DB-BD31-4B8C-83A1-F6EECF244321}">
                <p14:modId xmlns:p14="http://schemas.microsoft.com/office/powerpoint/2010/main" val="1685290440"/>
              </p:ext>
            </p:extLst>
          </p:nvPr>
        </p:nvGraphicFramePr>
        <p:xfrm>
          <a:off x="245924" y="5914060"/>
          <a:ext cx="3481954" cy="240373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0" name="Chart 19"/>
          <p:cNvGraphicFramePr/>
          <p:nvPr>
            <p:extLst>
              <p:ext uri="{D42A27DB-BD31-4B8C-83A1-F6EECF244321}">
                <p14:modId xmlns:p14="http://schemas.microsoft.com/office/powerpoint/2010/main" val="4029546551"/>
              </p:ext>
            </p:extLst>
          </p:nvPr>
        </p:nvGraphicFramePr>
        <p:xfrm>
          <a:off x="2997145" y="5914060"/>
          <a:ext cx="3481954" cy="240373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8797832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Most Americans don’t see potential in online dating</a:t>
            </a:r>
            <a:r>
              <a:rPr lang="en-US" sz="3600" dirty="0" smtClean="0"/>
              <a:t/>
            </a:r>
            <a:br>
              <a:rPr lang="en-US" sz="3600" dirty="0" smtClean="0"/>
            </a:br>
            <a:r>
              <a:rPr lang="en-US" sz="2000" dirty="0" smtClean="0"/>
              <a:t>Less than 1 in 5 of all Americans believe online dating is a great way to meet someone</a:t>
            </a:r>
            <a:endParaRPr lang="en-US" sz="2000" dirty="0"/>
          </a:p>
        </p:txBody>
      </p:sp>
      <p:sp>
        <p:nvSpPr>
          <p:cNvPr id="4" name="Slide Number Placeholder 3"/>
          <p:cNvSpPr>
            <a:spLocks noGrp="1"/>
          </p:cNvSpPr>
          <p:nvPr>
            <p:ph type="sldNum" sz="quarter" idx="12"/>
          </p:nvPr>
        </p:nvSpPr>
        <p:spPr/>
        <p:txBody>
          <a:bodyPr/>
          <a:lstStyle/>
          <a:p>
            <a:fld id="{5344400F-DDFD-4152-A312-E9E2B05BF46E}" type="slidenum">
              <a:rPr lang="en-US" smtClean="0"/>
              <a:t>14</a:t>
            </a:fld>
            <a:endParaRPr lang="en-US"/>
          </a:p>
        </p:txBody>
      </p:sp>
      <p:sp>
        <p:nvSpPr>
          <p:cNvPr id="9" name="TextBox 8"/>
          <p:cNvSpPr txBox="1"/>
          <p:nvPr/>
        </p:nvSpPr>
        <p:spPr>
          <a:xfrm>
            <a:off x="1242505" y="2543247"/>
            <a:ext cx="4562375" cy="707886"/>
          </a:xfrm>
          <a:prstGeom prst="rect">
            <a:avLst/>
          </a:prstGeom>
          <a:noFill/>
        </p:spPr>
        <p:txBody>
          <a:bodyPr wrap="square" rtlCol="0">
            <a:spAutoFit/>
          </a:bodyPr>
          <a:lstStyle/>
          <a:p>
            <a:pPr algn="ctr"/>
            <a:r>
              <a:rPr lang="en-US" sz="2000" dirty="0" smtClean="0"/>
              <a:t>Say online dating is an excellent way to meet a romantic partner</a:t>
            </a:r>
            <a:endParaRPr lang="en-US" dirty="0"/>
          </a:p>
        </p:txBody>
      </p:sp>
      <p:sp>
        <p:nvSpPr>
          <p:cNvPr id="14" name="Right Brace 13"/>
          <p:cNvSpPr/>
          <p:nvPr/>
        </p:nvSpPr>
        <p:spPr>
          <a:xfrm rot="16200000">
            <a:off x="2935897" y="2863200"/>
            <a:ext cx="866424" cy="5913180"/>
          </a:xfrm>
          <a:prstGeom prst="rightBrace">
            <a:avLst>
              <a:gd name="adj1" fmla="val 8333"/>
              <a:gd name="adj2" fmla="val 52930"/>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aphicFrame>
        <p:nvGraphicFramePr>
          <p:cNvPr id="11" name="Chart 10"/>
          <p:cNvGraphicFramePr/>
          <p:nvPr>
            <p:extLst>
              <p:ext uri="{D42A27DB-BD31-4B8C-83A1-F6EECF244321}">
                <p14:modId xmlns:p14="http://schemas.microsoft.com/office/powerpoint/2010/main" val="3384109515"/>
              </p:ext>
            </p:extLst>
          </p:nvPr>
        </p:nvGraphicFramePr>
        <p:xfrm>
          <a:off x="2100500" y="3352148"/>
          <a:ext cx="2784230" cy="193023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Chart 14"/>
          <p:cNvGraphicFramePr/>
          <p:nvPr>
            <p:extLst>
              <p:ext uri="{D42A27DB-BD31-4B8C-83A1-F6EECF244321}">
                <p14:modId xmlns:p14="http://schemas.microsoft.com/office/powerpoint/2010/main" val="2608866063"/>
              </p:ext>
            </p:extLst>
          </p:nvPr>
        </p:nvGraphicFramePr>
        <p:xfrm>
          <a:off x="302673" y="5837199"/>
          <a:ext cx="3481954" cy="240373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7" name="Chart 16"/>
          <p:cNvGraphicFramePr/>
          <p:nvPr>
            <p:extLst>
              <p:ext uri="{D42A27DB-BD31-4B8C-83A1-F6EECF244321}">
                <p14:modId xmlns:p14="http://schemas.microsoft.com/office/powerpoint/2010/main" val="105928855"/>
              </p:ext>
            </p:extLst>
          </p:nvPr>
        </p:nvGraphicFramePr>
        <p:xfrm>
          <a:off x="3053894" y="5837199"/>
          <a:ext cx="3481954" cy="2403732"/>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11"/>
          <p:cNvSpPr txBox="1"/>
          <p:nvPr/>
        </p:nvSpPr>
        <p:spPr>
          <a:xfrm>
            <a:off x="233398" y="8774842"/>
            <a:ext cx="6386512" cy="261610"/>
          </a:xfrm>
          <a:prstGeom prst="rect">
            <a:avLst/>
          </a:prstGeom>
          <a:noFill/>
        </p:spPr>
        <p:txBody>
          <a:bodyPr wrap="square" rtlCol="0">
            <a:spAutoFit/>
          </a:bodyPr>
          <a:lstStyle/>
          <a:p>
            <a:r>
              <a:rPr lang="en-US" sz="1100" dirty="0" smtClean="0"/>
              <a:t>n=2000; n=984 </a:t>
            </a:r>
            <a:r>
              <a:rPr lang="en-US" sz="1100" dirty="0"/>
              <a:t>men, </a:t>
            </a:r>
            <a:r>
              <a:rPr lang="en-US" sz="1100" dirty="0" smtClean="0"/>
              <a:t>n=1016 women</a:t>
            </a:r>
            <a:endParaRPr lang="en-US" sz="1100" dirty="0"/>
          </a:p>
        </p:txBody>
      </p:sp>
    </p:spTree>
    <p:extLst>
      <p:ext uri="{BB962C8B-B14F-4D97-AF65-F5344CB8AC3E}">
        <p14:creationId xmlns:p14="http://schemas.microsoft.com/office/powerpoint/2010/main" val="8811954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The online dating experience isn’t impressing most people</a:t>
            </a:r>
            <a:br>
              <a:rPr lang="en-US" sz="3200" dirty="0" smtClean="0"/>
            </a:br>
            <a:r>
              <a:rPr lang="en-US" sz="2000" dirty="0" smtClean="0"/>
              <a:t>Only one in five have had a lot of success with online dating </a:t>
            </a:r>
            <a:endParaRPr lang="en-US" sz="3600" dirty="0"/>
          </a:p>
        </p:txBody>
      </p:sp>
      <p:sp>
        <p:nvSpPr>
          <p:cNvPr id="4" name="Slide Number Placeholder 3"/>
          <p:cNvSpPr>
            <a:spLocks noGrp="1"/>
          </p:cNvSpPr>
          <p:nvPr>
            <p:ph type="sldNum" sz="quarter" idx="12"/>
          </p:nvPr>
        </p:nvSpPr>
        <p:spPr/>
        <p:txBody>
          <a:bodyPr/>
          <a:lstStyle/>
          <a:p>
            <a:fld id="{5344400F-DDFD-4152-A312-E9E2B05BF46E}" type="slidenum">
              <a:rPr lang="en-US" smtClean="0"/>
              <a:t>15</a:t>
            </a:fld>
            <a:endParaRPr lang="en-US"/>
          </a:p>
        </p:txBody>
      </p:sp>
      <p:sp>
        <p:nvSpPr>
          <p:cNvPr id="9" name="TextBox 8"/>
          <p:cNvSpPr txBox="1"/>
          <p:nvPr/>
        </p:nvSpPr>
        <p:spPr>
          <a:xfrm>
            <a:off x="1260912" y="2444744"/>
            <a:ext cx="4562375" cy="707886"/>
          </a:xfrm>
          <a:prstGeom prst="rect">
            <a:avLst/>
          </a:prstGeom>
          <a:noFill/>
        </p:spPr>
        <p:txBody>
          <a:bodyPr wrap="square" rtlCol="0">
            <a:spAutoFit/>
          </a:bodyPr>
          <a:lstStyle/>
          <a:p>
            <a:pPr algn="ctr"/>
            <a:r>
              <a:rPr lang="en-US" sz="2000" dirty="0" smtClean="0"/>
              <a:t>Proportion of online daters who’ve had a lot of success with it</a:t>
            </a:r>
            <a:endParaRPr lang="en-US" dirty="0"/>
          </a:p>
        </p:txBody>
      </p:sp>
      <p:sp>
        <p:nvSpPr>
          <p:cNvPr id="14" name="Right Brace 13"/>
          <p:cNvSpPr/>
          <p:nvPr/>
        </p:nvSpPr>
        <p:spPr>
          <a:xfrm rot="16200000">
            <a:off x="2954304" y="2764697"/>
            <a:ext cx="866424" cy="5913180"/>
          </a:xfrm>
          <a:prstGeom prst="rightBrace">
            <a:avLst>
              <a:gd name="adj1" fmla="val 8333"/>
              <a:gd name="adj2" fmla="val 52930"/>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aphicFrame>
        <p:nvGraphicFramePr>
          <p:cNvPr id="11" name="Chart 10"/>
          <p:cNvGraphicFramePr/>
          <p:nvPr>
            <p:extLst>
              <p:ext uri="{D42A27DB-BD31-4B8C-83A1-F6EECF244321}">
                <p14:modId xmlns:p14="http://schemas.microsoft.com/office/powerpoint/2010/main" val="69200714"/>
              </p:ext>
            </p:extLst>
          </p:nvPr>
        </p:nvGraphicFramePr>
        <p:xfrm>
          <a:off x="2118907" y="3253645"/>
          <a:ext cx="2784230" cy="193023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Chart 14"/>
          <p:cNvGraphicFramePr/>
          <p:nvPr>
            <p:extLst>
              <p:ext uri="{D42A27DB-BD31-4B8C-83A1-F6EECF244321}">
                <p14:modId xmlns:p14="http://schemas.microsoft.com/office/powerpoint/2010/main" val="2170114067"/>
              </p:ext>
            </p:extLst>
          </p:nvPr>
        </p:nvGraphicFramePr>
        <p:xfrm>
          <a:off x="321080" y="5738696"/>
          <a:ext cx="3481954" cy="240373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7" name="Chart 16"/>
          <p:cNvGraphicFramePr/>
          <p:nvPr>
            <p:extLst>
              <p:ext uri="{D42A27DB-BD31-4B8C-83A1-F6EECF244321}">
                <p14:modId xmlns:p14="http://schemas.microsoft.com/office/powerpoint/2010/main" val="2554225923"/>
              </p:ext>
            </p:extLst>
          </p:nvPr>
        </p:nvGraphicFramePr>
        <p:xfrm>
          <a:off x="3072301" y="5738696"/>
          <a:ext cx="3481954" cy="2403732"/>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11"/>
          <p:cNvSpPr txBox="1"/>
          <p:nvPr/>
        </p:nvSpPr>
        <p:spPr>
          <a:xfrm>
            <a:off x="233398" y="8774842"/>
            <a:ext cx="6386512" cy="261610"/>
          </a:xfrm>
          <a:prstGeom prst="rect">
            <a:avLst/>
          </a:prstGeom>
          <a:noFill/>
        </p:spPr>
        <p:txBody>
          <a:bodyPr wrap="square" rtlCol="0">
            <a:spAutoFit/>
          </a:bodyPr>
          <a:lstStyle/>
          <a:p>
            <a:r>
              <a:rPr lang="en-US" sz="1100" dirty="0" smtClean="0"/>
              <a:t>n=385 total, n=223 men, n=162 women who have ever used an online dating site</a:t>
            </a:r>
            <a:endParaRPr lang="en-US" sz="1100" dirty="0"/>
          </a:p>
        </p:txBody>
      </p:sp>
    </p:spTree>
    <p:extLst>
      <p:ext uri="{BB962C8B-B14F-4D97-AF65-F5344CB8AC3E}">
        <p14:creationId xmlns:p14="http://schemas.microsoft.com/office/powerpoint/2010/main" val="25217585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But online dating is working for some</a:t>
            </a:r>
            <a:r>
              <a:rPr lang="en-US" sz="3600" dirty="0" smtClean="0"/>
              <a:t/>
            </a:r>
            <a:br>
              <a:rPr lang="en-US" sz="3600" dirty="0" smtClean="0"/>
            </a:br>
            <a:r>
              <a:rPr lang="en-US" sz="2000" dirty="0" smtClean="0"/>
              <a:t>Half of those in relationships who have ever dated online have found their current partner that way</a:t>
            </a:r>
            <a:endParaRPr lang="en-US" sz="3600" dirty="0"/>
          </a:p>
        </p:txBody>
      </p:sp>
      <p:sp>
        <p:nvSpPr>
          <p:cNvPr id="4" name="Slide Number Placeholder 3"/>
          <p:cNvSpPr>
            <a:spLocks noGrp="1"/>
          </p:cNvSpPr>
          <p:nvPr>
            <p:ph type="sldNum" sz="quarter" idx="12"/>
          </p:nvPr>
        </p:nvSpPr>
        <p:spPr/>
        <p:txBody>
          <a:bodyPr/>
          <a:lstStyle/>
          <a:p>
            <a:fld id="{5344400F-DDFD-4152-A312-E9E2B05BF46E}" type="slidenum">
              <a:rPr lang="en-US" smtClean="0"/>
              <a:t>16</a:t>
            </a:fld>
            <a:endParaRPr lang="en-US"/>
          </a:p>
        </p:txBody>
      </p:sp>
      <p:sp>
        <p:nvSpPr>
          <p:cNvPr id="9" name="TextBox 8"/>
          <p:cNvSpPr txBox="1"/>
          <p:nvPr/>
        </p:nvSpPr>
        <p:spPr>
          <a:xfrm>
            <a:off x="571662" y="5269154"/>
            <a:ext cx="5520474" cy="707886"/>
          </a:xfrm>
          <a:prstGeom prst="rect">
            <a:avLst/>
          </a:prstGeom>
          <a:noFill/>
        </p:spPr>
        <p:txBody>
          <a:bodyPr wrap="square" rtlCol="0">
            <a:spAutoFit/>
          </a:bodyPr>
          <a:lstStyle/>
          <a:p>
            <a:pPr algn="ctr"/>
            <a:r>
              <a:rPr lang="en-US" sz="2000" dirty="0" smtClean="0"/>
              <a:t>Proportion of </a:t>
            </a:r>
            <a:r>
              <a:rPr lang="en-US" sz="2000" u="sng" dirty="0" smtClean="0"/>
              <a:t>online daters</a:t>
            </a:r>
            <a:r>
              <a:rPr lang="en-US" sz="2000" dirty="0" smtClean="0"/>
              <a:t> currently in a relationship who met their current partner online</a:t>
            </a:r>
            <a:endParaRPr lang="en-US" dirty="0"/>
          </a:p>
        </p:txBody>
      </p:sp>
      <p:graphicFrame>
        <p:nvGraphicFramePr>
          <p:cNvPr id="11" name="Chart 10"/>
          <p:cNvGraphicFramePr/>
          <p:nvPr>
            <p:extLst>
              <p:ext uri="{D42A27DB-BD31-4B8C-83A1-F6EECF244321}">
                <p14:modId xmlns:p14="http://schemas.microsoft.com/office/powerpoint/2010/main" val="559797590"/>
              </p:ext>
            </p:extLst>
          </p:nvPr>
        </p:nvGraphicFramePr>
        <p:xfrm>
          <a:off x="1939785" y="5913026"/>
          <a:ext cx="2784230" cy="1930238"/>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233398" y="8696464"/>
            <a:ext cx="6386512" cy="430887"/>
          </a:xfrm>
          <a:prstGeom prst="rect">
            <a:avLst/>
          </a:prstGeom>
          <a:noFill/>
        </p:spPr>
        <p:txBody>
          <a:bodyPr wrap="square" rtlCol="0">
            <a:spAutoFit/>
          </a:bodyPr>
          <a:lstStyle/>
          <a:p>
            <a:r>
              <a:rPr lang="en-US" sz="1100" dirty="0" smtClean="0"/>
              <a:t>n=1,452 people in a relationship or married; n=230 people in a relationship or married who have tried an online dating site</a:t>
            </a:r>
            <a:endParaRPr lang="en-US" sz="1100" dirty="0"/>
          </a:p>
        </p:txBody>
      </p:sp>
      <p:sp>
        <p:nvSpPr>
          <p:cNvPr id="7" name="TextBox 6"/>
          <p:cNvSpPr txBox="1"/>
          <p:nvPr/>
        </p:nvSpPr>
        <p:spPr>
          <a:xfrm>
            <a:off x="571662" y="2571005"/>
            <a:ext cx="5520474" cy="707886"/>
          </a:xfrm>
          <a:prstGeom prst="rect">
            <a:avLst/>
          </a:prstGeom>
          <a:noFill/>
        </p:spPr>
        <p:txBody>
          <a:bodyPr wrap="square" rtlCol="0">
            <a:spAutoFit/>
          </a:bodyPr>
          <a:lstStyle/>
          <a:p>
            <a:pPr algn="ctr"/>
            <a:r>
              <a:rPr lang="en-US" sz="2000" dirty="0" smtClean="0"/>
              <a:t>Proportion of </a:t>
            </a:r>
            <a:r>
              <a:rPr lang="en-US" sz="2000" u="sng" dirty="0" smtClean="0"/>
              <a:t>all people</a:t>
            </a:r>
            <a:r>
              <a:rPr lang="en-US" sz="2000" dirty="0" smtClean="0"/>
              <a:t> currently in a relationship who met their current partner online</a:t>
            </a:r>
            <a:endParaRPr lang="en-US" dirty="0"/>
          </a:p>
        </p:txBody>
      </p:sp>
      <p:graphicFrame>
        <p:nvGraphicFramePr>
          <p:cNvPr id="8" name="Chart 7"/>
          <p:cNvGraphicFramePr/>
          <p:nvPr>
            <p:extLst>
              <p:ext uri="{D42A27DB-BD31-4B8C-83A1-F6EECF244321}">
                <p14:modId xmlns:p14="http://schemas.microsoft.com/office/powerpoint/2010/main" val="1944531970"/>
              </p:ext>
            </p:extLst>
          </p:nvPr>
        </p:nvGraphicFramePr>
        <p:xfrm>
          <a:off x="1939785" y="3214877"/>
          <a:ext cx="2784230" cy="19302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368708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Still, many prefer a face-to-face romantic spark</a:t>
            </a:r>
            <a:br>
              <a:rPr lang="en-US" sz="3200" dirty="0" smtClean="0"/>
            </a:br>
            <a:r>
              <a:rPr lang="en-US" sz="2000" dirty="0" smtClean="0"/>
              <a:t>Half of all American men and women think a face-to-face meeting is the best way to start a relationship</a:t>
            </a:r>
            <a:endParaRPr lang="en-US" sz="2000" dirty="0"/>
          </a:p>
        </p:txBody>
      </p:sp>
      <p:sp>
        <p:nvSpPr>
          <p:cNvPr id="4" name="Slide Number Placeholder 3"/>
          <p:cNvSpPr>
            <a:spLocks noGrp="1"/>
          </p:cNvSpPr>
          <p:nvPr>
            <p:ph type="sldNum" sz="quarter" idx="12"/>
          </p:nvPr>
        </p:nvSpPr>
        <p:spPr/>
        <p:txBody>
          <a:bodyPr/>
          <a:lstStyle/>
          <a:p>
            <a:fld id="{5344400F-DDFD-4152-A312-E9E2B05BF46E}" type="slidenum">
              <a:rPr lang="en-US" smtClean="0"/>
              <a:t>17</a:t>
            </a:fld>
            <a:endParaRPr lang="en-US"/>
          </a:p>
        </p:txBody>
      </p:sp>
      <p:sp>
        <p:nvSpPr>
          <p:cNvPr id="9" name="TextBox 8"/>
          <p:cNvSpPr txBox="1"/>
          <p:nvPr/>
        </p:nvSpPr>
        <p:spPr>
          <a:xfrm>
            <a:off x="1173230" y="2563745"/>
            <a:ext cx="4562375" cy="707886"/>
          </a:xfrm>
          <a:prstGeom prst="rect">
            <a:avLst/>
          </a:prstGeom>
          <a:noFill/>
        </p:spPr>
        <p:txBody>
          <a:bodyPr wrap="square" rtlCol="0">
            <a:spAutoFit/>
          </a:bodyPr>
          <a:lstStyle/>
          <a:p>
            <a:pPr algn="ctr"/>
            <a:r>
              <a:rPr lang="en-US" sz="2000" dirty="0" smtClean="0"/>
              <a:t>Believe the best way to meet a potential partner is face-to-face</a:t>
            </a:r>
            <a:endParaRPr lang="en-US" dirty="0"/>
          </a:p>
        </p:txBody>
      </p:sp>
      <p:sp>
        <p:nvSpPr>
          <p:cNvPr id="10" name="TextBox 9"/>
          <p:cNvSpPr txBox="1"/>
          <p:nvPr/>
        </p:nvSpPr>
        <p:spPr>
          <a:xfrm>
            <a:off x="233398" y="8774842"/>
            <a:ext cx="6386512" cy="261610"/>
          </a:xfrm>
          <a:prstGeom prst="rect">
            <a:avLst/>
          </a:prstGeom>
          <a:noFill/>
        </p:spPr>
        <p:txBody>
          <a:bodyPr wrap="square" rtlCol="0">
            <a:spAutoFit/>
          </a:bodyPr>
          <a:lstStyle/>
          <a:p>
            <a:r>
              <a:rPr lang="en-US" sz="1100" dirty="0" smtClean="0"/>
              <a:t>n=2000; n=984 </a:t>
            </a:r>
            <a:r>
              <a:rPr lang="en-US" sz="1100" dirty="0"/>
              <a:t>men, </a:t>
            </a:r>
            <a:r>
              <a:rPr lang="en-US" sz="1100" dirty="0" smtClean="0"/>
              <a:t>n=1016 women</a:t>
            </a:r>
            <a:endParaRPr lang="en-US" sz="1100" dirty="0"/>
          </a:p>
        </p:txBody>
      </p:sp>
      <p:sp>
        <p:nvSpPr>
          <p:cNvPr id="14" name="Right Brace 13"/>
          <p:cNvSpPr/>
          <p:nvPr/>
        </p:nvSpPr>
        <p:spPr>
          <a:xfrm rot="16200000">
            <a:off x="2866622" y="2883698"/>
            <a:ext cx="866424" cy="5913180"/>
          </a:xfrm>
          <a:prstGeom prst="rightBrace">
            <a:avLst>
              <a:gd name="adj1" fmla="val 8333"/>
              <a:gd name="adj2" fmla="val 52930"/>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aphicFrame>
        <p:nvGraphicFramePr>
          <p:cNvPr id="11" name="Chart 10"/>
          <p:cNvGraphicFramePr/>
          <p:nvPr>
            <p:extLst>
              <p:ext uri="{D42A27DB-BD31-4B8C-83A1-F6EECF244321}">
                <p14:modId xmlns:p14="http://schemas.microsoft.com/office/powerpoint/2010/main" val="2452085392"/>
              </p:ext>
            </p:extLst>
          </p:nvPr>
        </p:nvGraphicFramePr>
        <p:xfrm>
          <a:off x="2031225" y="3372646"/>
          <a:ext cx="2784230" cy="193023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Chart 14"/>
          <p:cNvGraphicFramePr/>
          <p:nvPr>
            <p:extLst>
              <p:ext uri="{D42A27DB-BD31-4B8C-83A1-F6EECF244321}">
                <p14:modId xmlns:p14="http://schemas.microsoft.com/office/powerpoint/2010/main" val="3268632942"/>
              </p:ext>
            </p:extLst>
          </p:nvPr>
        </p:nvGraphicFramePr>
        <p:xfrm>
          <a:off x="233398" y="5857697"/>
          <a:ext cx="3481954" cy="240373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7" name="Chart 16"/>
          <p:cNvGraphicFramePr/>
          <p:nvPr>
            <p:extLst>
              <p:ext uri="{D42A27DB-BD31-4B8C-83A1-F6EECF244321}">
                <p14:modId xmlns:p14="http://schemas.microsoft.com/office/powerpoint/2010/main" val="77234274"/>
              </p:ext>
            </p:extLst>
          </p:nvPr>
        </p:nvGraphicFramePr>
        <p:xfrm>
          <a:off x="2984619" y="5857697"/>
          <a:ext cx="3481954" cy="240373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4154490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344400F-DDFD-4152-A312-E9E2B05BF46E}" type="slidenum">
              <a:rPr lang="en-US" smtClean="0"/>
              <a:t>18</a:t>
            </a:fld>
            <a:endParaRPr lang="en-US"/>
          </a:p>
        </p:txBody>
      </p:sp>
      <p:sp>
        <p:nvSpPr>
          <p:cNvPr id="9" name="TextBox 8"/>
          <p:cNvSpPr txBox="1"/>
          <p:nvPr/>
        </p:nvSpPr>
        <p:spPr>
          <a:xfrm>
            <a:off x="971101" y="2302487"/>
            <a:ext cx="4909936" cy="1015663"/>
          </a:xfrm>
          <a:prstGeom prst="rect">
            <a:avLst/>
          </a:prstGeom>
          <a:noFill/>
        </p:spPr>
        <p:txBody>
          <a:bodyPr wrap="square" rtlCol="0">
            <a:spAutoFit/>
          </a:bodyPr>
          <a:lstStyle/>
          <a:p>
            <a:pPr algn="ctr"/>
            <a:r>
              <a:rPr lang="en-US" sz="2000" dirty="0" smtClean="0"/>
              <a:t>Say that, as a single person, they’d be willing to have a professional relationship expert match them with a romantic partner</a:t>
            </a:r>
            <a:endParaRPr lang="en-US" dirty="0"/>
          </a:p>
        </p:txBody>
      </p:sp>
      <p:sp>
        <p:nvSpPr>
          <p:cNvPr id="14" name="Right Brace 13"/>
          <p:cNvSpPr/>
          <p:nvPr/>
        </p:nvSpPr>
        <p:spPr>
          <a:xfrm rot="16200000">
            <a:off x="2866622" y="2792259"/>
            <a:ext cx="866424" cy="5913180"/>
          </a:xfrm>
          <a:prstGeom prst="rightBrace">
            <a:avLst>
              <a:gd name="adj1" fmla="val 8333"/>
              <a:gd name="adj2" fmla="val 52930"/>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aphicFrame>
        <p:nvGraphicFramePr>
          <p:cNvPr id="11" name="Chart 10"/>
          <p:cNvGraphicFramePr/>
          <p:nvPr>
            <p:extLst>
              <p:ext uri="{D42A27DB-BD31-4B8C-83A1-F6EECF244321}">
                <p14:modId xmlns:p14="http://schemas.microsoft.com/office/powerpoint/2010/main" val="2581937874"/>
              </p:ext>
            </p:extLst>
          </p:nvPr>
        </p:nvGraphicFramePr>
        <p:xfrm>
          <a:off x="2031225" y="3281207"/>
          <a:ext cx="2784230" cy="193023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Chart 14"/>
          <p:cNvGraphicFramePr/>
          <p:nvPr>
            <p:extLst>
              <p:ext uri="{D42A27DB-BD31-4B8C-83A1-F6EECF244321}">
                <p14:modId xmlns:p14="http://schemas.microsoft.com/office/powerpoint/2010/main" val="3096019124"/>
              </p:ext>
            </p:extLst>
          </p:nvPr>
        </p:nvGraphicFramePr>
        <p:xfrm>
          <a:off x="233398" y="5766258"/>
          <a:ext cx="3481954" cy="240373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7" name="Chart 16"/>
          <p:cNvGraphicFramePr/>
          <p:nvPr>
            <p:extLst>
              <p:ext uri="{D42A27DB-BD31-4B8C-83A1-F6EECF244321}">
                <p14:modId xmlns:p14="http://schemas.microsoft.com/office/powerpoint/2010/main" val="4113851532"/>
              </p:ext>
            </p:extLst>
          </p:nvPr>
        </p:nvGraphicFramePr>
        <p:xfrm>
          <a:off x="2984619" y="5766258"/>
          <a:ext cx="3481954" cy="2403732"/>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11"/>
          <p:cNvSpPr txBox="1"/>
          <p:nvPr/>
        </p:nvSpPr>
        <p:spPr>
          <a:xfrm>
            <a:off x="233398" y="8774842"/>
            <a:ext cx="6386512" cy="261610"/>
          </a:xfrm>
          <a:prstGeom prst="rect">
            <a:avLst/>
          </a:prstGeom>
          <a:noFill/>
        </p:spPr>
        <p:txBody>
          <a:bodyPr wrap="square" rtlCol="0">
            <a:spAutoFit/>
          </a:bodyPr>
          <a:lstStyle/>
          <a:p>
            <a:r>
              <a:rPr lang="en-US" sz="1100" dirty="0" smtClean="0"/>
              <a:t>n=2000; n=984 </a:t>
            </a:r>
            <a:r>
              <a:rPr lang="en-US" sz="1100" dirty="0"/>
              <a:t>men, </a:t>
            </a:r>
            <a:r>
              <a:rPr lang="en-US" sz="1100" dirty="0" smtClean="0"/>
              <a:t>n=1016 women (T3B)</a:t>
            </a:r>
            <a:endParaRPr lang="en-US" sz="1100" dirty="0"/>
          </a:p>
        </p:txBody>
      </p:sp>
      <p:sp>
        <p:nvSpPr>
          <p:cNvPr id="16" name="Title 1"/>
          <p:cNvSpPr>
            <a:spLocks noGrp="1"/>
          </p:cNvSpPr>
          <p:nvPr>
            <p:ph type="title"/>
          </p:nvPr>
        </p:nvSpPr>
        <p:spPr>
          <a:xfrm>
            <a:off x="471488" y="486834"/>
            <a:ext cx="5915025" cy="1767417"/>
          </a:xfrm>
        </p:spPr>
        <p:txBody>
          <a:bodyPr>
            <a:normAutofit/>
          </a:bodyPr>
          <a:lstStyle/>
          <a:p>
            <a:r>
              <a:rPr lang="en-US" sz="3200" dirty="0" smtClean="0"/>
              <a:t>Americans feel they need professional help finding love</a:t>
            </a:r>
            <a:r>
              <a:rPr lang="en-US" sz="2000" dirty="0" smtClean="0"/>
              <a:t/>
            </a:r>
            <a:br>
              <a:rPr lang="en-US" sz="2000" dirty="0" smtClean="0"/>
            </a:br>
            <a:r>
              <a:rPr lang="en-US" sz="2000" dirty="0" smtClean="0"/>
              <a:t>About 30% of men and women are open to the idea of getting the help of a relationship expert</a:t>
            </a:r>
            <a:endParaRPr lang="en-US" sz="2000" dirty="0"/>
          </a:p>
        </p:txBody>
      </p:sp>
    </p:spTree>
    <p:extLst>
      <p:ext uri="{BB962C8B-B14F-4D97-AF65-F5344CB8AC3E}">
        <p14:creationId xmlns:p14="http://schemas.microsoft.com/office/powerpoint/2010/main" val="14530044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normAutofit/>
          </a:bodyPr>
          <a:lstStyle/>
          <a:p>
            <a:r>
              <a:rPr lang="en-US" sz="4000" dirty="0" smtClean="0"/>
              <a:t>Fidelity</a:t>
            </a:r>
            <a:endParaRPr lang="en-US" sz="4000" dirty="0"/>
          </a:p>
        </p:txBody>
      </p:sp>
      <p:sp>
        <p:nvSpPr>
          <p:cNvPr id="2" name="Slide Number Placeholder 1"/>
          <p:cNvSpPr>
            <a:spLocks noGrp="1"/>
          </p:cNvSpPr>
          <p:nvPr>
            <p:ph type="sldNum" sz="quarter" idx="12"/>
          </p:nvPr>
        </p:nvSpPr>
        <p:spPr/>
        <p:txBody>
          <a:bodyPr/>
          <a:lstStyle/>
          <a:p>
            <a:fld id="{5344400F-DDFD-4152-A312-E9E2B05BF46E}" type="slidenum">
              <a:rPr lang="en-US" smtClean="0"/>
              <a:t>19</a:t>
            </a:fld>
            <a:endParaRPr lang="en-US"/>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371825"/>
            <a:ext cx="6858000" cy="4571550"/>
          </a:xfrm>
          <a:prstGeom prst="rect">
            <a:avLst/>
          </a:prstGeom>
        </p:spPr>
      </p:pic>
    </p:spTree>
    <p:extLst>
      <p:ext uri="{BB962C8B-B14F-4D97-AF65-F5344CB8AC3E}">
        <p14:creationId xmlns:p14="http://schemas.microsoft.com/office/powerpoint/2010/main" val="757226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Study</a:t>
            </a:r>
            <a:endParaRPr lang="en-US" dirty="0"/>
          </a:p>
        </p:txBody>
      </p:sp>
      <p:sp>
        <p:nvSpPr>
          <p:cNvPr id="3" name="Content Placeholder 2"/>
          <p:cNvSpPr>
            <a:spLocks noGrp="1"/>
          </p:cNvSpPr>
          <p:nvPr>
            <p:ph idx="1"/>
          </p:nvPr>
        </p:nvSpPr>
        <p:spPr/>
        <p:txBody>
          <a:bodyPr/>
          <a:lstStyle/>
          <a:p>
            <a:pPr marL="0" indent="0">
              <a:buNone/>
            </a:pPr>
            <a:r>
              <a:rPr lang="en-US" dirty="0"/>
              <a:t>These findings are based on a non-probability online sample of data collected using the Research Now panel. Data was collected in March 2016. A sample of over 2000 U.S. adults age 18 and over were surveyed online. For this poll, the credibility interval was calculated to be plus or minus 2.5 percentage points for all respondents. The data were weighted to the U.S. current population data by gender, age, and region based on Census data.</a:t>
            </a:r>
          </a:p>
          <a:p>
            <a:pPr marL="0" indent="0">
              <a:buNone/>
            </a:pPr>
            <a:endParaRPr lang="en-US" dirty="0"/>
          </a:p>
          <a:p>
            <a:pPr marL="0" indent="0">
              <a:buNone/>
            </a:pPr>
            <a:r>
              <a:rPr lang="en-US" dirty="0" err="1"/>
              <a:t>Avvo</a:t>
            </a:r>
            <a:r>
              <a:rPr lang="en-US" dirty="0"/>
              <a:t> conducts periodic studies of topics at the intersection of lifestyle and the law to better understand the issues facing individuals engaging with attorneys and the legal system. Given that divorce and family law are two of the largest and most routine legal actions taken in the United States, understanding the relationship dynamics that lead to marriage and divorce is beneficial to the legal consumers and attorneys </a:t>
            </a:r>
            <a:r>
              <a:rPr lang="en-US" dirty="0" err="1"/>
              <a:t>Avvo</a:t>
            </a:r>
            <a:r>
              <a:rPr lang="en-US" dirty="0"/>
              <a:t> serves.</a:t>
            </a:r>
          </a:p>
          <a:p>
            <a:pPr marL="0" indent="0">
              <a:buNone/>
            </a:pPr>
            <a:r>
              <a:rPr lang="en-US" dirty="0"/>
              <a:t> </a:t>
            </a:r>
          </a:p>
          <a:p>
            <a:pPr marL="0" indent="0">
              <a:buNone/>
            </a:pP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5344400F-DDFD-4152-A312-E9E2B05BF46E}" type="slidenum">
              <a:rPr lang="en-US" smtClean="0"/>
              <a:t>2</a:t>
            </a:fld>
            <a:endParaRPr lang="en-US"/>
          </a:p>
        </p:txBody>
      </p:sp>
    </p:spTree>
    <p:extLst>
      <p:ext uri="{BB962C8B-B14F-4D97-AF65-F5344CB8AC3E}">
        <p14:creationId xmlns:p14="http://schemas.microsoft.com/office/powerpoint/2010/main" val="17402637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More men than women stray</a:t>
            </a:r>
            <a:br>
              <a:rPr lang="en-US" sz="3200" dirty="0" smtClean="0"/>
            </a:br>
            <a:r>
              <a:rPr lang="en-US" sz="2000" dirty="0" smtClean="0"/>
              <a:t>About 1 in 4 men have ever cheated in a relationship</a:t>
            </a:r>
            <a:endParaRPr lang="en-US" dirty="0"/>
          </a:p>
        </p:txBody>
      </p:sp>
      <p:sp>
        <p:nvSpPr>
          <p:cNvPr id="6" name="TextBox 5"/>
          <p:cNvSpPr txBox="1"/>
          <p:nvPr/>
        </p:nvSpPr>
        <p:spPr>
          <a:xfrm>
            <a:off x="224159" y="8718550"/>
            <a:ext cx="5677675" cy="261610"/>
          </a:xfrm>
          <a:prstGeom prst="rect">
            <a:avLst/>
          </a:prstGeom>
          <a:noFill/>
        </p:spPr>
        <p:txBody>
          <a:bodyPr wrap="square" rtlCol="0">
            <a:spAutoFit/>
          </a:bodyPr>
          <a:lstStyle/>
          <a:p>
            <a:r>
              <a:rPr lang="en-US" sz="1100" dirty="0" smtClean="0"/>
              <a:t>n=1912 people, n=923 men, n=989 women who have ever been in a relationship</a:t>
            </a:r>
          </a:p>
        </p:txBody>
      </p:sp>
      <p:sp>
        <p:nvSpPr>
          <p:cNvPr id="4" name="Slide Number Placeholder 3"/>
          <p:cNvSpPr>
            <a:spLocks noGrp="1"/>
          </p:cNvSpPr>
          <p:nvPr>
            <p:ph type="sldNum" sz="quarter" idx="12"/>
          </p:nvPr>
        </p:nvSpPr>
        <p:spPr/>
        <p:txBody>
          <a:bodyPr/>
          <a:lstStyle/>
          <a:p>
            <a:fld id="{5344400F-DDFD-4152-A312-E9E2B05BF46E}" type="slidenum">
              <a:rPr lang="en-US" smtClean="0"/>
              <a:t>20</a:t>
            </a:fld>
            <a:endParaRPr lang="en-US" dirty="0"/>
          </a:p>
        </p:txBody>
      </p:sp>
      <p:sp>
        <p:nvSpPr>
          <p:cNvPr id="13" name="TextBox 12"/>
          <p:cNvSpPr txBox="1"/>
          <p:nvPr/>
        </p:nvSpPr>
        <p:spPr>
          <a:xfrm>
            <a:off x="1173230" y="2193173"/>
            <a:ext cx="4562375" cy="1015663"/>
          </a:xfrm>
          <a:prstGeom prst="rect">
            <a:avLst/>
          </a:prstGeom>
          <a:noFill/>
        </p:spPr>
        <p:txBody>
          <a:bodyPr wrap="square" rtlCol="0">
            <a:spAutoFit/>
          </a:bodyPr>
          <a:lstStyle/>
          <a:p>
            <a:pPr algn="ctr"/>
            <a:r>
              <a:rPr lang="en-US" sz="2000" dirty="0" smtClean="0"/>
              <a:t>Have ever had sex with someone outside of their relationship without the approval of their partner</a:t>
            </a:r>
            <a:endParaRPr lang="en-US" dirty="0"/>
          </a:p>
        </p:txBody>
      </p:sp>
      <p:sp>
        <p:nvSpPr>
          <p:cNvPr id="14" name="Right Brace 13"/>
          <p:cNvSpPr/>
          <p:nvPr/>
        </p:nvSpPr>
        <p:spPr>
          <a:xfrm rot="16200000">
            <a:off x="2945000" y="2740007"/>
            <a:ext cx="866424" cy="5913180"/>
          </a:xfrm>
          <a:prstGeom prst="rightBrace">
            <a:avLst>
              <a:gd name="adj1" fmla="val 8333"/>
              <a:gd name="adj2" fmla="val 52930"/>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aphicFrame>
        <p:nvGraphicFramePr>
          <p:cNvPr id="15" name="Chart 14"/>
          <p:cNvGraphicFramePr/>
          <p:nvPr>
            <p:extLst>
              <p:ext uri="{D42A27DB-BD31-4B8C-83A1-F6EECF244321}">
                <p14:modId xmlns:p14="http://schemas.microsoft.com/office/powerpoint/2010/main" val="2463421498"/>
              </p:ext>
            </p:extLst>
          </p:nvPr>
        </p:nvGraphicFramePr>
        <p:xfrm>
          <a:off x="2109603" y="3228955"/>
          <a:ext cx="2784230" cy="193023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6" name="Chart 15"/>
          <p:cNvGraphicFramePr/>
          <p:nvPr>
            <p:extLst>
              <p:ext uri="{D42A27DB-BD31-4B8C-83A1-F6EECF244321}">
                <p14:modId xmlns:p14="http://schemas.microsoft.com/office/powerpoint/2010/main" val="2442980310"/>
              </p:ext>
            </p:extLst>
          </p:nvPr>
        </p:nvGraphicFramePr>
        <p:xfrm>
          <a:off x="311776" y="5714006"/>
          <a:ext cx="3481954" cy="240373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7" name="Chart 16"/>
          <p:cNvGraphicFramePr/>
          <p:nvPr>
            <p:extLst>
              <p:ext uri="{D42A27DB-BD31-4B8C-83A1-F6EECF244321}">
                <p14:modId xmlns:p14="http://schemas.microsoft.com/office/powerpoint/2010/main" val="2358969243"/>
              </p:ext>
            </p:extLst>
          </p:nvPr>
        </p:nvGraphicFramePr>
        <p:xfrm>
          <a:off x="3062997" y="5714006"/>
          <a:ext cx="3481954" cy="240373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593435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Few Americans have open relationships</a:t>
            </a:r>
            <a:r>
              <a:rPr lang="en-US" sz="3600" dirty="0" smtClean="0"/>
              <a:t/>
            </a:r>
            <a:br>
              <a:rPr lang="en-US" sz="3600" dirty="0" smtClean="0"/>
            </a:br>
            <a:r>
              <a:rPr lang="en-US" sz="2000" dirty="0" smtClean="0"/>
              <a:t>Only 4% have ever agreed to have an open relationship with their partner</a:t>
            </a:r>
            <a:endParaRPr lang="en-US" sz="3600" dirty="0"/>
          </a:p>
        </p:txBody>
      </p:sp>
      <p:sp>
        <p:nvSpPr>
          <p:cNvPr id="4" name="Slide Number Placeholder 3"/>
          <p:cNvSpPr>
            <a:spLocks noGrp="1"/>
          </p:cNvSpPr>
          <p:nvPr>
            <p:ph type="sldNum" sz="quarter" idx="12"/>
          </p:nvPr>
        </p:nvSpPr>
        <p:spPr/>
        <p:txBody>
          <a:bodyPr/>
          <a:lstStyle/>
          <a:p>
            <a:fld id="{5344400F-DDFD-4152-A312-E9E2B05BF46E}" type="slidenum">
              <a:rPr lang="en-US" smtClean="0"/>
              <a:t>21</a:t>
            </a:fld>
            <a:endParaRPr lang="en-US" dirty="0"/>
          </a:p>
        </p:txBody>
      </p:sp>
      <p:sp>
        <p:nvSpPr>
          <p:cNvPr id="13" name="TextBox 12"/>
          <p:cNvSpPr txBox="1"/>
          <p:nvPr/>
        </p:nvSpPr>
        <p:spPr>
          <a:xfrm>
            <a:off x="995215" y="2438685"/>
            <a:ext cx="5018613" cy="1015663"/>
          </a:xfrm>
          <a:prstGeom prst="rect">
            <a:avLst/>
          </a:prstGeom>
          <a:noFill/>
        </p:spPr>
        <p:txBody>
          <a:bodyPr wrap="square" rtlCol="0">
            <a:spAutoFit/>
          </a:bodyPr>
          <a:lstStyle/>
          <a:p>
            <a:pPr algn="ctr"/>
            <a:r>
              <a:rPr lang="en-US" sz="2000" dirty="0"/>
              <a:t>Entered an agreement with </a:t>
            </a:r>
            <a:r>
              <a:rPr lang="en-US" sz="2000" dirty="0" smtClean="0"/>
              <a:t>their partner </a:t>
            </a:r>
            <a:r>
              <a:rPr lang="en-US" sz="2000" dirty="0"/>
              <a:t>that allowed </a:t>
            </a:r>
            <a:r>
              <a:rPr lang="en-US" sz="2000" dirty="0" smtClean="0"/>
              <a:t>them to </a:t>
            </a:r>
            <a:r>
              <a:rPr lang="en-US" sz="2000" dirty="0"/>
              <a:t>have sex with other </a:t>
            </a:r>
            <a:r>
              <a:rPr lang="en-US" sz="2000" dirty="0" smtClean="0"/>
              <a:t>people</a:t>
            </a:r>
            <a:endParaRPr lang="en-US" dirty="0"/>
          </a:p>
        </p:txBody>
      </p:sp>
      <p:sp>
        <p:nvSpPr>
          <p:cNvPr id="14" name="Right Brace 13"/>
          <p:cNvSpPr/>
          <p:nvPr/>
        </p:nvSpPr>
        <p:spPr>
          <a:xfrm rot="16200000">
            <a:off x="2945000" y="2922889"/>
            <a:ext cx="866424" cy="5913180"/>
          </a:xfrm>
          <a:prstGeom prst="rightBrace">
            <a:avLst>
              <a:gd name="adj1" fmla="val 8333"/>
              <a:gd name="adj2" fmla="val 52930"/>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aphicFrame>
        <p:nvGraphicFramePr>
          <p:cNvPr id="15" name="Chart 14"/>
          <p:cNvGraphicFramePr/>
          <p:nvPr>
            <p:extLst>
              <p:ext uri="{D42A27DB-BD31-4B8C-83A1-F6EECF244321}">
                <p14:modId xmlns:p14="http://schemas.microsoft.com/office/powerpoint/2010/main" val="690122200"/>
              </p:ext>
            </p:extLst>
          </p:nvPr>
        </p:nvGraphicFramePr>
        <p:xfrm>
          <a:off x="2109603" y="3411837"/>
          <a:ext cx="2784230" cy="193023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6" name="Chart 15"/>
          <p:cNvGraphicFramePr/>
          <p:nvPr>
            <p:extLst>
              <p:ext uri="{D42A27DB-BD31-4B8C-83A1-F6EECF244321}">
                <p14:modId xmlns:p14="http://schemas.microsoft.com/office/powerpoint/2010/main" val="2130565855"/>
              </p:ext>
            </p:extLst>
          </p:nvPr>
        </p:nvGraphicFramePr>
        <p:xfrm>
          <a:off x="311776" y="5896888"/>
          <a:ext cx="3481954" cy="240373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7" name="Chart 16"/>
          <p:cNvGraphicFramePr/>
          <p:nvPr>
            <p:extLst>
              <p:ext uri="{D42A27DB-BD31-4B8C-83A1-F6EECF244321}">
                <p14:modId xmlns:p14="http://schemas.microsoft.com/office/powerpoint/2010/main" val="2288172279"/>
              </p:ext>
            </p:extLst>
          </p:nvPr>
        </p:nvGraphicFramePr>
        <p:xfrm>
          <a:off x="3062997" y="5896888"/>
          <a:ext cx="3481954" cy="2403732"/>
        </p:xfrm>
        <a:graphic>
          <a:graphicData uri="http://schemas.openxmlformats.org/drawingml/2006/chart">
            <c:chart xmlns:c="http://schemas.openxmlformats.org/drawingml/2006/chart" xmlns:r="http://schemas.openxmlformats.org/officeDocument/2006/relationships" r:id="rId4"/>
          </a:graphicData>
        </a:graphic>
      </p:graphicFrame>
      <p:sp>
        <p:nvSpPr>
          <p:cNvPr id="18" name="TextBox 17"/>
          <p:cNvSpPr txBox="1"/>
          <p:nvPr/>
        </p:nvSpPr>
        <p:spPr>
          <a:xfrm>
            <a:off x="224159" y="8718550"/>
            <a:ext cx="5677675" cy="261610"/>
          </a:xfrm>
          <a:prstGeom prst="rect">
            <a:avLst/>
          </a:prstGeom>
          <a:noFill/>
        </p:spPr>
        <p:txBody>
          <a:bodyPr wrap="square" rtlCol="0">
            <a:spAutoFit/>
          </a:bodyPr>
          <a:lstStyle/>
          <a:p>
            <a:r>
              <a:rPr lang="en-US" sz="1100" dirty="0" smtClean="0"/>
              <a:t>n=1912 people, n=923 men, n=989 women who have ever been in a relationship</a:t>
            </a:r>
          </a:p>
        </p:txBody>
      </p:sp>
    </p:spTree>
    <p:extLst>
      <p:ext uri="{BB962C8B-B14F-4D97-AF65-F5344CB8AC3E}">
        <p14:creationId xmlns:p14="http://schemas.microsoft.com/office/powerpoint/2010/main" val="163446321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More women are morally opposed to “being open”</a:t>
            </a:r>
            <a:br>
              <a:rPr lang="en-US" sz="3600" dirty="0" smtClean="0"/>
            </a:br>
            <a:r>
              <a:rPr lang="en-US" sz="2200" dirty="0" smtClean="0"/>
              <a:t>A little over half of all Americans are morally opposed to open relationships; the rest feel neutral about or comfortable with it</a:t>
            </a:r>
            <a:endParaRPr lang="en-US" sz="4000" dirty="0"/>
          </a:p>
        </p:txBody>
      </p:sp>
      <p:sp>
        <p:nvSpPr>
          <p:cNvPr id="4" name="Slide Number Placeholder 3"/>
          <p:cNvSpPr>
            <a:spLocks noGrp="1"/>
          </p:cNvSpPr>
          <p:nvPr>
            <p:ph type="sldNum" sz="quarter" idx="12"/>
          </p:nvPr>
        </p:nvSpPr>
        <p:spPr/>
        <p:txBody>
          <a:bodyPr/>
          <a:lstStyle/>
          <a:p>
            <a:fld id="{5344400F-DDFD-4152-A312-E9E2B05BF46E}" type="slidenum">
              <a:rPr lang="en-US" smtClean="0"/>
              <a:t>22</a:t>
            </a:fld>
            <a:endParaRPr lang="en-US"/>
          </a:p>
        </p:txBody>
      </p:sp>
      <p:sp>
        <p:nvSpPr>
          <p:cNvPr id="9" name="TextBox 8"/>
          <p:cNvSpPr txBox="1"/>
          <p:nvPr/>
        </p:nvSpPr>
        <p:spPr>
          <a:xfrm>
            <a:off x="1173230" y="2624250"/>
            <a:ext cx="4562375" cy="707886"/>
          </a:xfrm>
          <a:prstGeom prst="rect">
            <a:avLst/>
          </a:prstGeom>
          <a:noFill/>
        </p:spPr>
        <p:txBody>
          <a:bodyPr wrap="square" rtlCol="0">
            <a:spAutoFit/>
          </a:bodyPr>
          <a:lstStyle/>
          <a:p>
            <a:pPr algn="ctr"/>
            <a:r>
              <a:rPr lang="en-US" sz="2000" dirty="0"/>
              <a:t>M</a:t>
            </a:r>
            <a:r>
              <a:rPr lang="en-US" sz="2000" dirty="0" smtClean="0"/>
              <a:t>orally </a:t>
            </a:r>
            <a:r>
              <a:rPr lang="en-US" sz="2000" dirty="0"/>
              <a:t>opposed </a:t>
            </a:r>
            <a:r>
              <a:rPr lang="en-US" sz="2000" dirty="0" smtClean="0"/>
              <a:t>to the idea of </a:t>
            </a:r>
            <a:r>
              <a:rPr lang="en-US" sz="2000" dirty="0"/>
              <a:t>open relationships</a:t>
            </a:r>
          </a:p>
        </p:txBody>
      </p:sp>
      <p:sp>
        <p:nvSpPr>
          <p:cNvPr id="14" name="Right Brace 13"/>
          <p:cNvSpPr/>
          <p:nvPr/>
        </p:nvSpPr>
        <p:spPr>
          <a:xfrm rot="16200000">
            <a:off x="2866622" y="2857572"/>
            <a:ext cx="866424" cy="5913180"/>
          </a:xfrm>
          <a:prstGeom prst="rightBrace">
            <a:avLst>
              <a:gd name="adj1" fmla="val 8333"/>
              <a:gd name="adj2" fmla="val 52930"/>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aphicFrame>
        <p:nvGraphicFramePr>
          <p:cNvPr id="11" name="Chart 10"/>
          <p:cNvGraphicFramePr/>
          <p:nvPr>
            <p:extLst>
              <p:ext uri="{D42A27DB-BD31-4B8C-83A1-F6EECF244321}">
                <p14:modId xmlns:p14="http://schemas.microsoft.com/office/powerpoint/2010/main" val="518683326"/>
              </p:ext>
            </p:extLst>
          </p:nvPr>
        </p:nvGraphicFramePr>
        <p:xfrm>
          <a:off x="2031225" y="3346520"/>
          <a:ext cx="2784230" cy="193023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Chart 14"/>
          <p:cNvGraphicFramePr/>
          <p:nvPr>
            <p:extLst>
              <p:ext uri="{D42A27DB-BD31-4B8C-83A1-F6EECF244321}">
                <p14:modId xmlns:p14="http://schemas.microsoft.com/office/powerpoint/2010/main" val="2786501563"/>
              </p:ext>
            </p:extLst>
          </p:nvPr>
        </p:nvGraphicFramePr>
        <p:xfrm>
          <a:off x="233398" y="5831571"/>
          <a:ext cx="3481954" cy="240373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7" name="Chart 16"/>
          <p:cNvGraphicFramePr/>
          <p:nvPr>
            <p:extLst>
              <p:ext uri="{D42A27DB-BD31-4B8C-83A1-F6EECF244321}">
                <p14:modId xmlns:p14="http://schemas.microsoft.com/office/powerpoint/2010/main" val="4155758680"/>
              </p:ext>
            </p:extLst>
          </p:nvPr>
        </p:nvGraphicFramePr>
        <p:xfrm>
          <a:off x="2984619" y="5831571"/>
          <a:ext cx="3481954" cy="2403732"/>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11"/>
          <p:cNvSpPr txBox="1"/>
          <p:nvPr/>
        </p:nvSpPr>
        <p:spPr>
          <a:xfrm>
            <a:off x="233398" y="8774842"/>
            <a:ext cx="6386512" cy="261610"/>
          </a:xfrm>
          <a:prstGeom prst="rect">
            <a:avLst/>
          </a:prstGeom>
          <a:noFill/>
        </p:spPr>
        <p:txBody>
          <a:bodyPr wrap="square" rtlCol="0">
            <a:spAutoFit/>
          </a:bodyPr>
          <a:lstStyle/>
          <a:p>
            <a:r>
              <a:rPr lang="en-US" sz="1100" dirty="0" smtClean="0"/>
              <a:t>n=2000; n=984 </a:t>
            </a:r>
            <a:r>
              <a:rPr lang="en-US" sz="1100" dirty="0"/>
              <a:t>men, </a:t>
            </a:r>
            <a:r>
              <a:rPr lang="en-US" sz="1100" dirty="0" smtClean="0"/>
              <a:t>n=1016 women</a:t>
            </a:r>
            <a:endParaRPr lang="en-US" sz="1100" dirty="0"/>
          </a:p>
        </p:txBody>
      </p:sp>
    </p:spTree>
    <p:extLst>
      <p:ext uri="{BB962C8B-B14F-4D97-AF65-F5344CB8AC3E}">
        <p14:creationId xmlns:p14="http://schemas.microsoft.com/office/powerpoint/2010/main" val="16720805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344400F-DDFD-4152-A312-E9E2B05BF46E}" type="slidenum">
              <a:rPr lang="en-US" smtClean="0"/>
              <a:t>23</a:t>
            </a:fld>
            <a:endParaRPr lang="en-US"/>
          </a:p>
        </p:txBody>
      </p:sp>
      <p:sp>
        <p:nvSpPr>
          <p:cNvPr id="9" name="TextBox 8"/>
          <p:cNvSpPr txBox="1"/>
          <p:nvPr/>
        </p:nvSpPr>
        <p:spPr>
          <a:xfrm>
            <a:off x="990351" y="2598123"/>
            <a:ext cx="4861810" cy="707886"/>
          </a:xfrm>
          <a:prstGeom prst="rect">
            <a:avLst/>
          </a:prstGeom>
          <a:noFill/>
        </p:spPr>
        <p:txBody>
          <a:bodyPr wrap="square" rtlCol="0">
            <a:spAutoFit/>
          </a:bodyPr>
          <a:lstStyle/>
          <a:p>
            <a:pPr algn="ctr"/>
            <a:r>
              <a:rPr lang="en-US" sz="2000" dirty="0" smtClean="0"/>
              <a:t>Say that if their romantic partner wanted an open relationship, they would leave them</a:t>
            </a:r>
            <a:endParaRPr lang="en-US" dirty="0"/>
          </a:p>
        </p:txBody>
      </p:sp>
      <p:sp>
        <p:nvSpPr>
          <p:cNvPr id="14" name="Right Brace 13"/>
          <p:cNvSpPr/>
          <p:nvPr/>
        </p:nvSpPr>
        <p:spPr>
          <a:xfrm rot="16200000">
            <a:off x="2866622" y="2831445"/>
            <a:ext cx="866424" cy="5913180"/>
          </a:xfrm>
          <a:prstGeom prst="rightBrace">
            <a:avLst>
              <a:gd name="adj1" fmla="val 8333"/>
              <a:gd name="adj2" fmla="val 52930"/>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aphicFrame>
        <p:nvGraphicFramePr>
          <p:cNvPr id="11" name="Chart 10"/>
          <p:cNvGraphicFramePr/>
          <p:nvPr>
            <p:extLst>
              <p:ext uri="{D42A27DB-BD31-4B8C-83A1-F6EECF244321}">
                <p14:modId xmlns:p14="http://schemas.microsoft.com/office/powerpoint/2010/main" val="4019986845"/>
              </p:ext>
            </p:extLst>
          </p:nvPr>
        </p:nvGraphicFramePr>
        <p:xfrm>
          <a:off x="2031225" y="3320393"/>
          <a:ext cx="2784230" cy="193023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Chart 14"/>
          <p:cNvGraphicFramePr/>
          <p:nvPr>
            <p:extLst>
              <p:ext uri="{D42A27DB-BD31-4B8C-83A1-F6EECF244321}">
                <p14:modId xmlns:p14="http://schemas.microsoft.com/office/powerpoint/2010/main" val="3459795143"/>
              </p:ext>
            </p:extLst>
          </p:nvPr>
        </p:nvGraphicFramePr>
        <p:xfrm>
          <a:off x="233398" y="5805444"/>
          <a:ext cx="3481954" cy="240373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7" name="Chart 16"/>
          <p:cNvGraphicFramePr/>
          <p:nvPr>
            <p:extLst>
              <p:ext uri="{D42A27DB-BD31-4B8C-83A1-F6EECF244321}">
                <p14:modId xmlns:p14="http://schemas.microsoft.com/office/powerpoint/2010/main" val="3307316192"/>
              </p:ext>
            </p:extLst>
          </p:nvPr>
        </p:nvGraphicFramePr>
        <p:xfrm>
          <a:off x="2984619" y="5805444"/>
          <a:ext cx="3481954" cy="2403732"/>
        </p:xfrm>
        <a:graphic>
          <a:graphicData uri="http://schemas.openxmlformats.org/drawingml/2006/chart">
            <c:chart xmlns:c="http://schemas.openxmlformats.org/drawingml/2006/chart" xmlns:r="http://schemas.openxmlformats.org/officeDocument/2006/relationships" r:id="rId4"/>
          </a:graphicData>
        </a:graphic>
      </p:graphicFrame>
      <p:sp>
        <p:nvSpPr>
          <p:cNvPr id="12" name="Title 1"/>
          <p:cNvSpPr>
            <a:spLocks noGrp="1"/>
          </p:cNvSpPr>
          <p:nvPr>
            <p:ph type="title"/>
          </p:nvPr>
        </p:nvSpPr>
        <p:spPr>
          <a:xfrm>
            <a:off x="471488" y="486834"/>
            <a:ext cx="5915025" cy="1767417"/>
          </a:xfrm>
        </p:spPr>
        <p:txBody>
          <a:bodyPr>
            <a:normAutofit fontScale="90000"/>
          </a:bodyPr>
          <a:lstStyle/>
          <a:p>
            <a:r>
              <a:rPr lang="en-US" sz="3600" dirty="0" smtClean="0"/>
              <a:t>Fewer men reject a partner’s request to “be open”</a:t>
            </a:r>
            <a:r>
              <a:rPr lang="en-US" sz="4000" dirty="0" smtClean="0"/>
              <a:t/>
            </a:r>
            <a:br>
              <a:rPr lang="en-US" sz="4000" dirty="0" smtClean="0"/>
            </a:br>
            <a:r>
              <a:rPr lang="en-US" sz="2200" dirty="0" smtClean="0"/>
              <a:t>A little over half of all Americans would leave a partner who wanted to be “open”; the rest would not see such a request as an automatic deal-breaker</a:t>
            </a:r>
            <a:endParaRPr lang="en-US" sz="4000" dirty="0"/>
          </a:p>
        </p:txBody>
      </p:sp>
      <p:sp>
        <p:nvSpPr>
          <p:cNvPr id="13" name="TextBox 12"/>
          <p:cNvSpPr txBox="1"/>
          <p:nvPr/>
        </p:nvSpPr>
        <p:spPr>
          <a:xfrm>
            <a:off x="233398" y="8774842"/>
            <a:ext cx="6386512" cy="261610"/>
          </a:xfrm>
          <a:prstGeom prst="rect">
            <a:avLst/>
          </a:prstGeom>
          <a:noFill/>
        </p:spPr>
        <p:txBody>
          <a:bodyPr wrap="square" rtlCol="0">
            <a:spAutoFit/>
          </a:bodyPr>
          <a:lstStyle/>
          <a:p>
            <a:r>
              <a:rPr lang="en-US" sz="1100" dirty="0" smtClean="0"/>
              <a:t>n=2000; n=984 </a:t>
            </a:r>
            <a:r>
              <a:rPr lang="en-US" sz="1100" dirty="0"/>
              <a:t>men, </a:t>
            </a:r>
            <a:r>
              <a:rPr lang="en-US" sz="1100" dirty="0" smtClean="0"/>
              <a:t>n=1016 women</a:t>
            </a:r>
            <a:endParaRPr lang="en-US" sz="1100" dirty="0"/>
          </a:p>
        </p:txBody>
      </p:sp>
    </p:spTree>
    <p:extLst>
      <p:ext uri="{BB962C8B-B14F-4D97-AF65-F5344CB8AC3E}">
        <p14:creationId xmlns:p14="http://schemas.microsoft.com/office/powerpoint/2010/main" val="32571160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344400F-DDFD-4152-A312-E9E2B05BF46E}" type="slidenum">
              <a:rPr lang="en-US" smtClean="0"/>
              <a:t>24</a:t>
            </a:fld>
            <a:endParaRPr lang="en-US"/>
          </a:p>
        </p:txBody>
      </p:sp>
      <p:sp>
        <p:nvSpPr>
          <p:cNvPr id="13" name="Title 1"/>
          <p:cNvSpPr>
            <a:spLocks noGrp="1"/>
          </p:cNvSpPr>
          <p:nvPr>
            <p:ph type="title"/>
          </p:nvPr>
        </p:nvSpPr>
        <p:spPr>
          <a:xfrm>
            <a:off x="471488" y="486834"/>
            <a:ext cx="5915025" cy="1767417"/>
          </a:xfrm>
        </p:spPr>
        <p:txBody>
          <a:bodyPr>
            <a:normAutofit/>
          </a:bodyPr>
          <a:lstStyle/>
          <a:p>
            <a:r>
              <a:rPr lang="en-US" sz="3200" dirty="0" smtClean="0"/>
              <a:t>Southerners, Midwesterners aren’t as morally “open”</a:t>
            </a:r>
            <a:r>
              <a:rPr lang="en-US" sz="4000" dirty="0" smtClean="0"/>
              <a:t/>
            </a:r>
            <a:br>
              <a:rPr lang="en-US" sz="4000" dirty="0" smtClean="0"/>
            </a:br>
            <a:r>
              <a:rPr lang="en-US" sz="2200" dirty="0" smtClean="0"/>
              <a:t>More Americans living in the Northeast and West are morally neutral or OK with open relationships</a:t>
            </a:r>
            <a:endParaRPr lang="en-US" sz="4000" dirty="0"/>
          </a:p>
        </p:txBody>
      </p:sp>
      <p:sp>
        <p:nvSpPr>
          <p:cNvPr id="10" name="TextBox 9"/>
          <p:cNvSpPr txBox="1"/>
          <p:nvPr/>
        </p:nvSpPr>
        <p:spPr>
          <a:xfrm>
            <a:off x="390394" y="2591853"/>
            <a:ext cx="6072521" cy="400110"/>
          </a:xfrm>
          <a:prstGeom prst="rect">
            <a:avLst/>
          </a:prstGeom>
          <a:noFill/>
        </p:spPr>
        <p:txBody>
          <a:bodyPr wrap="square" rtlCol="0">
            <a:spAutoFit/>
          </a:bodyPr>
          <a:lstStyle/>
          <a:p>
            <a:pPr algn="ctr"/>
            <a:r>
              <a:rPr lang="en-US" sz="2000" dirty="0"/>
              <a:t>Are morally opposed to the idea of open relationships</a:t>
            </a:r>
          </a:p>
        </p:txBody>
      </p:sp>
      <p:graphicFrame>
        <p:nvGraphicFramePr>
          <p:cNvPr id="16" name="Chart 15"/>
          <p:cNvGraphicFramePr/>
          <p:nvPr>
            <p:extLst/>
          </p:nvPr>
        </p:nvGraphicFramePr>
        <p:xfrm>
          <a:off x="281523" y="3362021"/>
          <a:ext cx="3481954" cy="240373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8" name="Chart 17"/>
          <p:cNvGraphicFramePr/>
          <p:nvPr>
            <p:extLst/>
          </p:nvPr>
        </p:nvGraphicFramePr>
        <p:xfrm>
          <a:off x="3032744" y="3362021"/>
          <a:ext cx="3481954" cy="240373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hart 18"/>
          <p:cNvGraphicFramePr/>
          <p:nvPr>
            <p:extLst/>
          </p:nvPr>
        </p:nvGraphicFramePr>
        <p:xfrm>
          <a:off x="281523" y="5965292"/>
          <a:ext cx="3481954" cy="240373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0" name="Chart 19"/>
          <p:cNvGraphicFramePr/>
          <p:nvPr>
            <p:extLst/>
          </p:nvPr>
        </p:nvGraphicFramePr>
        <p:xfrm>
          <a:off x="3032744" y="5965292"/>
          <a:ext cx="3481954" cy="2403732"/>
        </p:xfrm>
        <a:graphic>
          <a:graphicData uri="http://schemas.openxmlformats.org/drawingml/2006/chart">
            <c:chart xmlns:c="http://schemas.openxmlformats.org/drawingml/2006/chart" xmlns:r="http://schemas.openxmlformats.org/officeDocument/2006/relationships" r:id="rId5"/>
          </a:graphicData>
        </a:graphic>
      </p:graphicFrame>
      <p:sp>
        <p:nvSpPr>
          <p:cNvPr id="21" name="TextBox 20"/>
          <p:cNvSpPr txBox="1"/>
          <p:nvPr/>
        </p:nvSpPr>
        <p:spPr>
          <a:xfrm>
            <a:off x="123092" y="8772027"/>
            <a:ext cx="6523893" cy="261610"/>
          </a:xfrm>
          <a:prstGeom prst="rect">
            <a:avLst/>
          </a:prstGeom>
          <a:noFill/>
        </p:spPr>
        <p:txBody>
          <a:bodyPr wrap="square" rtlCol="0">
            <a:spAutoFit/>
          </a:bodyPr>
          <a:lstStyle/>
          <a:p>
            <a:r>
              <a:rPr lang="en-US" sz="1100" dirty="0" smtClean="0"/>
              <a:t>n=451 Northeast, n=388 Midwest, n=700 South, n=461 West</a:t>
            </a:r>
            <a:endParaRPr lang="en-US" sz="1100" dirty="0"/>
          </a:p>
        </p:txBody>
      </p:sp>
    </p:spTree>
    <p:extLst>
      <p:ext uri="{BB962C8B-B14F-4D97-AF65-F5344CB8AC3E}">
        <p14:creationId xmlns:p14="http://schemas.microsoft.com/office/powerpoint/2010/main" val="1286736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344400F-DDFD-4152-A312-E9E2B05BF46E}" type="slidenum">
              <a:rPr lang="en-US" smtClean="0"/>
              <a:t>25</a:t>
            </a:fld>
            <a:endParaRPr lang="en-US"/>
          </a:p>
        </p:txBody>
      </p:sp>
      <p:sp>
        <p:nvSpPr>
          <p:cNvPr id="13" name="Title 1"/>
          <p:cNvSpPr>
            <a:spLocks noGrp="1"/>
          </p:cNvSpPr>
          <p:nvPr>
            <p:ph type="title"/>
          </p:nvPr>
        </p:nvSpPr>
        <p:spPr>
          <a:xfrm>
            <a:off x="471488" y="486834"/>
            <a:ext cx="5915025" cy="1767417"/>
          </a:xfrm>
        </p:spPr>
        <p:txBody>
          <a:bodyPr>
            <a:normAutofit/>
          </a:bodyPr>
          <a:lstStyle/>
          <a:p>
            <a:r>
              <a:rPr lang="en-US" sz="3200" dirty="0" smtClean="0"/>
              <a:t>Fewer Northeasterners would leave if asked for “openness”</a:t>
            </a:r>
            <a:br>
              <a:rPr lang="en-US" sz="3200" dirty="0" smtClean="0"/>
            </a:br>
            <a:r>
              <a:rPr lang="en-US" sz="2200" dirty="0" smtClean="0"/>
              <a:t>Fewer Southerners are tolerant of a request for an open relationship by their partner</a:t>
            </a:r>
            <a:endParaRPr lang="en-US" sz="4000" dirty="0"/>
          </a:p>
        </p:txBody>
      </p:sp>
      <p:sp>
        <p:nvSpPr>
          <p:cNvPr id="10" name="TextBox 9"/>
          <p:cNvSpPr txBox="1"/>
          <p:nvPr/>
        </p:nvSpPr>
        <p:spPr>
          <a:xfrm>
            <a:off x="390394" y="2591853"/>
            <a:ext cx="6072521" cy="707886"/>
          </a:xfrm>
          <a:prstGeom prst="rect">
            <a:avLst/>
          </a:prstGeom>
          <a:noFill/>
        </p:spPr>
        <p:txBody>
          <a:bodyPr wrap="square" rtlCol="0">
            <a:spAutoFit/>
          </a:bodyPr>
          <a:lstStyle/>
          <a:p>
            <a:pPr algn="ctr"/>
            <a:r>
              <a:rPr lang="en-US" sz="2000" dirty="0"/>
              <a:t>Say that if their romantic partner wanted an open relationship, they would leave them</a:t>
            </a:r>
          </a:p>
        </p:txBody>
      </p:sp>
      <p:graphicFrame>
        <p:nvGraphicFramePr>
          <p:cNvPr id="16" name="Chart 15"/>
          <p:cNvGraphicFramePr/>
          <p:nvPr>
            <p:extLst/>
          </p:nvPr>
        </p:nvGraphicFramePr>
        <p:xfrm>
          <a:off x="281523" y="3362021"/>
          <a:ext cx="3481954" cy="240373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8" name="Chart 17"/>
          <p:cNvGraphicFramePr/>
          <p:nvPr>
            <p:extLst>
              <p:ext uri="{D42A27DB-BD31-4B8C-83A1-F6EECF244321}">
                <p14:modId xmlns:p14="http://schemas.microsoft.com/office/powerpoint/2010/main" val="3722340623"/>
              </p:ext>
            </p:extLst>
          </p:nvPr>
        </p:nvGraphicFramePr>
        <p:xfrm>
          <a:off x="3032744" y="3362021"/>
          <a:ext cx="3481954" cy="240373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hart 18"/>
          <p:cNvGraphicFramePr/>
          <p:nvPr>
            <p:extLst/>
          </p:nvPr>
        </p:nvGraphicFramePr>
        <p:xfrm>
          <a:off x="281523" y="5965292"/>
          <a:ext cx="3481954" cy="240373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0" name="Chart 19"/>
          <p:cNvGraphicFramePr/>
          <p:nvPr>
            <p:extLst>
              <p:ext uri="{D42A27DB-BD31-4B8C-83A1-F6EECF244321}">
                <p14:modId xmlns:p14="http://schemas.microsoft.com/office/powerpoint/2010/main" val="1742559245"/>
              </p:ext>
            </p:extLst>
          </p:nvPr>
        </p:nvGraphicFramePr>
        <p:xfrm>
          <a:off x="3032744" y="5965292"/>
          <a:ext cx="3481954" cy="2403732"/>
        </p:xfrm>
        <a:graphic>
          <a:graphicData uri="http://schemas.openxmlformats.org/drawingml/2006/chart">
            <c:chart xmlns:c="http://schemas.openxmlformats.org/drawingml/2006/chart" xmlns:r="http://schemas.openxmlformats.org/officeDocument/2006/relationships" r:id="rId5"/>
          </a:graphicData>
        </a:graphic>
      </p:graphicFrame>
      <p:sp>
        <p:nvSpPr>
          <p:cNvPr id="21" name="TextBox 20"/>
          <p:cNvSpPr txBox="1"/>
          <p:nvPr/>
        </p:nvSpPr>
        <p:spPr>
          <a:xfrm>
            <a:off x="123092" y="8772027"/>
            <a:ext cx="6523893" cy="261610"/>
          </a:xfrm>
          <a:prstGeom prst="rect">
            <a:avLst/>
          </a:prstGeom>
          <a:noFill/>
        </p:spPr>
        <p:txBody>
          <a:bodyPr wrap="square" rtlCol="0">
            <a:spAutoFit/>
          </a:bodyPr>
          <a:lstStyle/>
          <a:p>
            <a:r>
              <a:rPr lang="en-US" sz="1100" dirty="0" smtClean="0"/>
              <a:t>n=451 Northeast, n=388 Midwest, n=700 South, n=461 West</a:t>
            </a:r>
            <a:endParaRPr lang="en-US" sz="1100" dirty="0"/>
          </a:p>
        </p:txBody>
      </p:sp>
    </p:spTree>
    <p:extLst>
      <p:ext uri="{BB962C8B-B14F-4D97-AF65-F5344CB8AC3E}">
        <p14:creationId xmlns:p14="http://schemas.microsoft.com/office/powerpoint/2010/main" val="27058896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344400F-DDFD-4152-A312-E9E2B05BF46E}" type="slidenum">
              <a:rPr lang="en-US" smtClean="0"/>
              <a:t>26</a:t>
            </a:fld>
            <a:endParaRPr lang="en-US"/>
          </a:p>
        </p:txBody>
      </p:sp>
      <p:sp>
        <p:nvSpPr>
          <p:cNvPr id="9" name="TextBox 8"/>
          <p:cNvSpPr txBox="1"/>
          <p:nvPr/>
        </p:nvSpPr>
        <p:spPr>
          <a:xfrm>
            <a:off x="1225482" y="2558935"/>
            <a:ext cx="4562375" cy="707886"/>
          </a:xfrm>
          <a:prstGeom prst="rect">
            <a:avLst/>
          </a:prstGeom>
          <a:noFill/>
        </p:spPr>
        <p:txBody>
          <a:bodyPr wrap="square" rtlCol="0">
            <a:spAutoFit/>
          </a:bodyPr>
          <a:lstStyle/>
          <a:p>
            <a:pPr algn="ctr"/>
            <a:r>
              <a:rPr lang="en-US" sz="2000" dirty="0" smtClean="0"/>
              <a:t>Would never, as a single person, date someone who is married</a:t>
            </a:r>
            <a:endParaRPr lang="en-US" dirty="0"/>
          </a:p>
        </p:txBody>
      </p:sp>
      <p:sp>
        <p:nvSpPr>
          <p:cNvPr id="14" name="Right Brace 13"/>
          <p:cNvSpPr/>
          <p:nvPr/>
        </p:nvSpPr>
        <p:spPr>
          <a:xfrm rot="16200000">
            <a:off x="2918874" y="2792257"/>
            <a:ext cx="866424" cy="5913180"/>
          </a:xfrm>
          <a:prstGeom prst="rightBrace">
            <a:avLst>
              <a:gd name="adj1" fmla="val 8333"/>
              <a:gd name="adj2" fmla="val 52930"/>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aphicFrame>
        <p:nvGraphicFramePr>
          <p:cNvPr id="11" name="Chart 10"/>
          <p:cNvGraphicFramePr/>
          <p:nvPr>
            <p:extLst>
              <p:ext uri="{D42A27DB-BD31-4B8C-83A1-F6EECF244321}">
                <p14:modId xmlns:p14="http://schemas.microsoft.com/office/powerpoint/2010/main" val="2989489169"/>
              </p:ext>
            </p:extLst>
          </p:nvPr>
        </p:nvGraphicFramePr>
        <p:xfrm>
          <a:off x="2083477" y="3281205"/>
          <a:ext cx="2784230" cy="193023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Chart 14"/>
          <p:cNvGraphicFramePr/>
          <p:nvPr>
            <p:extLst>
              <p:ext uri="{D42A27DB-BD31-4B8C-83A1-F6EECF244321}">
                <p14:modId xmlns:p14="http://schemas.microsoft.com/office/powerpoint/2010/main" val="3880342179"/>
              </p:ext>
            </p:extLst>
          </p:nvPr>
        </p:nvGraphicFramePr>
        <p:xfrm>
          <a:off x="285650" y="5766256"/>
          <a:ext cx="3481954" cy="240373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7" name="Chart 16"/>
          <p:cNvGraphicFramePr/>
          <p:nvPr>
            <p:extLst>
              <p:ext uri="{D42A27DB-BD31-4B8C-83A1-F6EECF244321}">
                <p14:modId xmlns:p14="http://schemas.microsoft.com/office/powerpoint/2010/main" val="1971488741"/>
              </p:ext>
            </p:extLst>
          </p:nvPr>
        </p:nvGraphicFramePr>
        <p:xfrm>
          <a:off x="3036871" y="5766256"/>
          <a:ext cx="3481954" cy="2403732"/>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11"/>
          <p:cNvSpPr txBox="1"/>
          <p:nvPr/>
        </p:nvSpPr>
        <p:spPr>
          <a:xfrm>
            <a:off x="233398" y="8774842"/>
            <a:ext cx="6386512" cy="261610"/>
          </a:xfrm>
          <a:prstGeom prst="rect">
            <a:avLst/>
          </a:prstGeom>
          <a:noFill/>
        </p:spPr>
        <p:txBody>
          <a:bodyPr wrap="square" rtlCol="0">
            <a:spAutoFit/>
          </a:bodyPr>
          <a:lstStyle/>
          <a:p>
            <a:r>
              <a:rPr lang="en-US" sz="1100" dirty="0" smtClean="0"/>
              <a:t>n=2000; n=984 </a:t>
            </a:r>
            <a:r>
              <a:rPr lang="en-US" sz="1100" dirty="0"/>
              <a:t>men, </a:t>
            </a:r>
            <a:r>
              <a:rPr lang="en-US" sz="1100" dirty="0" smtClean="0"/>
              <a:t>n=1016 women</a:t>
            </a:r>
            <a:endParaRPr lang="en-US" sz="1100" dirty="0"/>
          </a:p>
        </p:txBody>
      </p:sp>
      <p:sp>
        <p:nvSpPr>
          <p:cNvPr id="13" name="Title 1"/>
          <p:cNvSpPr>
            <a:spLocks noGrp="1"/>
          </p:cNvSpPr>
          <p:nvPr>
            <p:ph type="title"/>
          </p:nvPr>
        </p:nvSpPr>
        <p:spPr>
          <a:xfrm>
            <a:off x="471488" y="486834"/>
            <a:ext cx="5915025" cy="1767417"/>
          </a:xfrm>
        </p:spPr>
        <p:txBody>
          <a:bodyPr>
            <a:normAutofit fontScale="90000"/>
          </a:bodyPr>
          <a:lstStyle/>
          <a:p>
            <a:r>
              <a:rPr lang="en-US" sz="3600" dirty="0" smtClean="0"/>
              <a:t>Fewer men reject the idea of dating a married person</a:t>
            </a:r>
            <a:br>
              <a:rPr lang="en-US" sz="3600" dirty="0" smtClean="0"/>
            </a:br>
            <a:r>
              <a:rPr lang="en-US" sz="2200" dirty="0" smtClean="0"/>
              <a:t>Half of all Americans – and more women than men – say that, if single, they’d stay away from dating someone who is married</a:t>
            </a:r>
            <a:endParaRPr lang="en-US" sz="4000" dirty="0"/>
          </a:p>
        </p:txBody>
      </p:sp>
    </p:spTree>
    <p:extLst>
      <p:ext uri="{BB962C8B-B14F-4D97-AF65-F5344CB8AC3E}">
        <p14:creationId xmlns:p14="http://schemas.microsoft.com/office/powerpoint/2010/main" val="20498773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normAutofit/>
          </a:bodyPr>
          <a:lstStyle/>
          <a:p>
            <a:r>
              <a:rPr lang="en-US" sz="4000" dirty="0" smtClean="0"/>
              <a:t>Marriage</a:t>
            </a:r>
            <a:endParaRPr lang="en-US" sz="4000" dirty="0"/>
          </a:p>
        </p:txBody>
      </p:sp>
      <p:sp>
        <p:nvSpPr>
          <p:cNvPr id="2" name="Slide Number Placeholder 1"/>
          <p:cNvSpPr>
            <a:spLocks noGrp="1"/>
          </p:cNvSpPr>
          <p:nvPr>
            <p:ph type="sldNum" sz="quarter" idx="12"/>
          </p:nvPr>
        </p:nvSpPr>
        <p:spPr/>
        <p:txBody>
          <a:bodyPr/>
          <a:lstStyle/>
          <a:p>
            <a:fld id="{5344400F-DDFD-4152-A312-E9E2B05BF46E}" type="slidenum">
              <a:rPr lang="en-US" smtClean="0"/>
              <a:t>27</a:t>
            </a:fld>
            <a:endParaRPr lang="en-US"/>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050193"/>
            <a:ext cx="6858000" cy="4572000"/>
          </a:xfrm>
          <a:prstGeom prst="rect">
            <a:avLst/>
          </a:prstGeom>
        </p:spPr>
      </p:pic>
    </p:spTree>
    <p:extLst>
      <p:ext uri="{BB962C8B-B14F-4D97-AF65-F5344CB8AC3E}">
        <p14:creationId xmlns:p14="http://schemas.microsoft.com/office/powerpoint/2010/main" val="352310560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R</a:t>
            </a:r>
            <a:r>
              <a:rPr lang="en-US" sz="3200" dirty="0" smtClean="0"/>
              <a:t>elationship longevity is something Americans believe in</a:t>
            </a:r>
            <a:br>
              <a:rPr lang="en-US" sz="3200" dirty="0" smtClean="0"/>
            </a:br>
            <a:r>
              <a:rPr lang="en-US" sz="2000" dirty="0" smtClean="0"/>
              <a:t>Most people, and especially women, believe relationships should last</a:t>
            </a:r>
            <a:endParaRPr lang="en-US" dirty="0"/>
          </a:p>
        </p:txBody>
      </p:sp>
      <p:sp>
        <p:nvSpPr>
          <p:cNvPr id="4" name="Slide Number Placeholder 3"/>
          <p:cNvSpPr>
            <a:spLocks noGrp="1"/>
          </p:cNvSpPr>
          <p:nvPr>
            <p:ph type="sldNum" sz="quarter" idx="12"/>
          </p:nvPr>
        </p:nvSpPr>
        <p:spPr/>
        <p:txBody>
          <a:bodyPr/>
          <a:lstStyle/>
          <a:p>
            <a:fld id="{5344400F-DDFD-4152-A312-E9E2B05BF46E}" type="slidenum">
              <a:rPr lang="en-US" smtClean="0"/>
              <a:t>28</a:t>
            </a:fld>
            <a:endParaRPr lang="en-US"/>
          </a:p>
        </p:txBody>
      </p:sp>
      <p:sp>
        <p:nvSpPr>
          <p:cNvPr id="9" name="TextBox 8"/>
          <p:cNvSpPr txBox="1"/>
          <p:nvPr/>
        </p:nvSpPr>
        <p:spPr>
          <a:xfrm>
            <a:off x="1173230" y="2419371"/>
            <a:ext cx="4562375" cy="400110"/>
          </a:xfrm>
          <a:prstGeom prst="rect">
            <a:avLst/>
          </a:prstGeom>
          <a:noFill/>
        </p:spPr>
        <p:txBody>
          <a:bodyPr wrap="square" rtlCol="0">
            <a:spAutoFit/>
          </a:bodyPr>
          <a:lstStyle/>
          <a:p>
            <a:pPr algn="ctr"/>
            <a:r>
              <a:rPr lang="en-US" sz="2000" dirty="0" smtClean="0"/>
              <a:t>Believe </a:t>
            </a:r>
            <a:r>
              <a:rPr lang="en-US" sz="2000" dirty="0"/>
              <a:t>r</a:t>
            </a:r>
            <a:r>
              <a:rPr lang="en-US" sz="2000" dirty="0" smtClean="0"/>
              <a:t>elationships were meant to last</a:t>
            </a:r>
            <a:endParaRPr lang="en-US" dirty="0"/>
          </a:p>
        </p:txBody>
      </p:sp>
      <p:sp>
        <p:nvSpPr>
          <p:cNvPr id="14" name="Right Brace 13"/>
          <p:cNvSpPr/>
          <p:nvPr/>
        </p:nvSpPr>
        <p:spPr>
          <a:xfrm rot="16200000">
            <a:off x="2866622" y="2609377"/>
            <a:ext cx="866424" cy="5913180"/>
          </a:xfrm>
          <a:prstGeom prst="rightBrace">
            <a:avLst>
              <a:gd name="adj1" fmla="val 8333"/>
              <a:gd name="adj2" fmla="val 52930"/>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aphicFrame>
        <p:nvGraphicFramePr>
          <p:cNvPr id="11" name="Chart 10"/>
          <p:cNvGraphicFramePr/>
          <p:nvPr>
            <p:extLst/>
          </p:nvPr>
        </p:nvGraphicFramePr>
        <p:xfrm>
          <a:off x="2031225" y="3098325"/>
          <a:ext cx="2784230" cy="193023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Chart 14"/>
          <p:cNvGraphicFramePr/>
          <p:nvPr>
            <p:extLst/>
          </p:nvPr>
        </p:nvGraphicFramePr>
        <p:xfrm>
          <a:off x="233398" y="5583376"/>
          <a:ext cx="3481954" cy="240373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7" name="Chart 16"/>
          <p:cNvGraphicFramePr/>
          <p:nvPr>
            <p:extLst/>
          </p:nvPr>
        </p:nvGraphicFramePr>
        <p:xfrm>
          <a:off x="2984619" y="5583376"/>
          <a:ext cx="3481954" cy="2403732"/>
        </p:xfrm>
        <a:graphic>
          <a:graphicData uri="http://schemas.openxmlformats.org/drawingml/2006/chart">
            <c:chart xmlns:c="http://schemas.openxmlformats.org/drawingml/2006/chart" xmlns:r="http://schemas.openxmlformats.org/officeDocument/2006/relationships" r:id="rId4"/>
          </a:graphicData>
        </a:graphic>
      </p:graphicFrame>
      <p:sp>
        <p:nvSpPr>
          <p:cNvPr id="13" name="TextBox 12"/>
          <p:cNvSpPr txBox="1"/>
          <p:nvPr/>
        </p:nvSpPr>
        <p:spPr>
          <a:xfrm>
            <a:off x="233398" y="8774842"/>
            <a:ext cx="6386512" cy="261610"/>
          </a:xfrm>
          <a:prstGeom prst="rect">
            <a:avLst/>
          </a:prstGeom>
          <a:noFill/>
        </p:spPr>
        <p:txBody>
          <a:bodyPr wrap="square" rtlCol="0">
            <a:spAutoFit/>
          </a:bodyPr>
          <a:lstStyle/>
          <a:p>
            <a:r>
              <a:rPr lang="en-US" sz="1100" dirty="0" smtClean="0"/>
              <a:t>n=2000; n=984 </a:t>
            </a:r>
            <a:r>
              <a:rPr lang="en-US" sz="1100" dirty="0"/>
              <a:t>men, </a:t>
            </a:r>
            <a:r>
              <a:rPr lang="en-US" sz="1100" dirty="0" smtClean="0"/>
              <a:t>n=1016 women</a:t>
            </a:r>
            <a:endParaRPr lang="en-US" sz="1100" dirty="0"/>
          </a:p>
        </p:txBody>
      </p:sp>
    </p:spTree>
    <p:extLst>
      <p:ext uri="{BB962C8B-B14F-4D97-AF65-F5344CB8AC3E}">
        <p14:creationId xmlns:p14="http://schemas.microsoft.com/office/powerpoint/2010/main" val="19836619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Most Americans believe in the institution of marriage</a:t>
            </a:r>
            <a:br>
              <a:rPr lang="en-US" sz="3200" dirty="0" smtClean="0"/>
            </a:br>
            <a:r>
              <a:rPr lang="en-US" sz="2000" dirty="0" smtClean="0"/>
              <a:t>More women than men say marriage isn’t an outdated institution</a:t>
            </a:r>
            <a:endParaRPr lang="en-US" sz="3200" dirty="0"/>
          </a:p>
        </p:txBody>
      </p:sp>
      <p:sp>
        <p:nvSpPr>
          <p:cNvPr id="4" name="Slide Number Placeholder 3"/>
          <p:cNvSpPr>
            <a:spLocks noGrp="1"/>
          </p:cNvSpPr>
          <p:nvPr>
            <p:ph type="sldNum" sz="quarter" idx="12"/>
          </p:nvPr>
        </p:nvSpPr>
        <p:spPr/>
        <p:txBody>
          <a:bodyPr/>
          <a:lstStyle/>
          <a:p>
            <a:fld id="{5344400F-DDFD-4152-A312-E9E2B05BF46E}" type="slidenum">
              <a:rPr lang="en-US" smtClean="0"/>
              <a:t>29</a:t>
            </a:fld>
            <a:endParaRPr lang="en-US"/>
          </a:p>
        </p:txBody>
      </p:sp>
      <p:sp>
        <p:nvSpPr>
          <p:cNvPr id="9" name="TextBox 8"/>
          <p:cNvSpPr txBox="1"/>
          <p:nvPr/>
        </p:nvSpPr>
        <p:spPr>
          <a:xfrm>
            <a:off x="1225482" y="2301804"/>
            <a:ext cx="4562375" cy="707886"/>
          </a:xfrm>
          <a:prstGeom prst="rect">
            <a:avLst/>
          </a:prstGeom>
          <a:noFill/>
        </p:spPr>
        <p:txBody>
          <a:bodyPr wrap="square" rtlCol="0">
            <a:spAutoFit/>
          </a:bodyPr>
          <a:lstStyle/>
          <a:p>
            <a:pPr algn="ctr"/>
            <a:r>
              <a:rPr lang="en-US" sz="2000" dirty="0" smtClean="0"/>
              <a:t>Don’t think marriage is an outdated institution</a:t>
            </a:r>
            <a:endParaRPr lang="en-US" dirty="0"/>
          </a:p>
        </p:txBody>
      </p:sp>
      <p:sp>
        <p:nvSpPr>
          <p:cNvPr id="14" name="Right Brace 13"/>
          <p:cNvSpPr/>
          <p:nvPr/>
        </p:nvSpPr>
        <p:spPr>
          <a:xfrm rot="16200000">
            <a:off x="2918874" y="2766133"/>
            <a:ext cx="866424" cy="5913180"/>
          </a:xfrm>
          <a:prstGeom prst="rightBrace">
            <a:avLst>
              <a:gd name="adj1" fmla="val 8333"/>
              <a:gd name="adj2" fmla="val 52930"/>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aphicFrame>
        <p:nvGraphicFramePr>
          <p:cNvPr id="11" name="Chart 10"/>
          <p:cNvGraphicFramePr/>
          <p:nvPr>
            <p:extLst>
              <p:ext uri="{D42A27DB-BD31-4B8C-83A1-F6EECF244321}">
                <p14:modId xmlns:p14="http://schemas.microsoft.com/office/powerpoint/2010/main" val="3842078064"/>
              </p:ext>
            </p:extLst>
          </p:nvPr>
        </p:nvGraphicFramePr>
        <p:xfrm>
          <a:off x="2083477" y="3255081"/>
          <a:ext cx="2784230" cy="193023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Chart 14"/>
          <p:cNvGraphicFramePr/>
          <p:nvPr>
            <p:extLst>
              <p:ext uri="{D42A27DB-BD31-4B8C-83A1-F6EECF244321}">
                <p14:modId xmlns:p14="http://schemas.microsoft.com/office/powerpoint/2010/main" val="11890605"/>
              </p:ext>
            </p:extLst>
          </p:nvPr>
        </p:nvGraphicFramePr>
        <p:xfrm>
          <a:off x="285650" y="5740132"/>
          <a:ext cx="3481954" cy="240373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7" name="Chart 16"/>
          <p:cNvGraphicFramePr/>
          <p:nvPr>
            <p:extLst>
              <p:ext uri="{D42A27DB-BD31-4B8C-83A1-F6EECF244321}">
                <p14:modId xmlns:p14="http://schemas.microsoft.com/office/powerpoint/2010/main" val="595225050"/>
              </p:ext>
            </p:extLst>
          </p:nvPr>
        </p:nvGraphicFramePr>
        <p:xfrm>
          <a:off x="3036871" y="5740132"/>
          <a:ext cx="3481954" cy="2403732"/>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11"/>
          <p:cNvSpPr txBox="1"/>
          <p:nvPr/>
        </p:nvSpPr>
        <p:spPr>
          <a:xfrm>
            <a:off x="233398" y="8774842"/>
            <a:ext cx="6386512" cy="261610"/>
          </a:xfrm>
          <a:prstGeom prst="rect">
            <a:avLst/>
          </a:prstGeom>
          <a:noFill/>
        </p:spPr>
        <p:txBody>
          <a:bodyPr wrap="square" rtlCol="0">
            <a:spAutoFit/>
          </a:bodyPr>
          <a:lstStyle/>
          <a:p>
            <a:r>
              <a:rPr lang="en-US" sz="1100" dirty="0" smtClean="0"/>
              <a:t>n=2000; n=984 </a:t>
            </a:r>
            <a:r>
              <a:rPr lang="en-US" sz="1100" dirty="0"/>
              <a:t>men, </a:t>
            </a:r>
            <a:r>
              <a:rPr lang="en-US" sz="1100" dirty="0" smtClean="0"/>
              <a:t>n=1016 women</a:t>
            </a:r>
            <a:endParaRPr lang="en-US" sz="1100" dirty="0"/>
          </a:p>
        </p:txBody>
      </p:sp>
    </p:spTree>
    <p:extLst>
      <p:ext uri="{BB962C8B-B14F-4D97-AF65-F5344CB8AC3E}">
        <p14:creationId xmlns:p14="http://schemas.microsoft.com/office/powerpoint/2010/main" val="5975271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Contents</a:t>
            </a:r>
            <a:endParaRPr lang="en-US" dirty="0"/>
          </a:p>
        </p:txBody>
      </p:sp>
      <p:sp>
        <p:nvSpPr>
          <p:cNvPr id="3" name="Content Placeholder 2"/>
          <p:cNvSpPr>
            <a:spLocks noGrp="1"/>
          </p:cNvSpPr>
          <p:nvPr>
            <p:ph idx="1"/>
          </p:nvPr>
        </p:nvSpPr>
        <p:spPr/>
        <p:txBody>
          <a:bodyPr/>
          <a:lstStyle/>
          <a:p>
            <a:pPr marL="0" indent="0">
              <a:buNone/>
            </a:pPr>
            <a:r>
              <a:rPr lang="en-US" dirty="0" smtClean="0"/>
              <a:t>4 – Relationship </a:t>
            </a:r>
            <a:r>
              <a:rPr lang="en-US" dirty="0"/>
              <a:t>S</a:t>
            </a:r>
            <a:r>
              <a:rPr lang="en-US" dirty="0" smtClean="0"/>
              <a:t>atisfaction</a:t>
            </a:r>
          </a:p>
          <a:p>
            <a:pPr marL="0" indent="0">
              <a:buNone/>
            </a:pPr>
            <a:endParaRPr lang="en-US" dirty="0" smtClean="0"/>
          </a:p>
          <a:p>
            <a:pPr marL="0" indent="0">
              <a:buNone/>
            </a:pPr>
            <a:r>
              <a:rPr lang="en-US" dirty="0" smtClean="0"/>
              <a:t>11 – Dating </a:t>
            </a:r>
          </a:p>
          <a:p>
            <a:pPr marL="0" indent="0">
              <a:buNone/>
            </a:pPr>
            <a:endParaRPr lang="en-US" dirty="0"/>
          </a:p>
          <a:p>
            <a:pPr marL="0" indent="0">
              <a:buNone/>
            </a:pPr>
            <a:r>
              <a:rPr lang="en-US" dirty="0" smtClean="0"/>
              <a:t>19 – Fidelity</a:t>
            </a:r>
          </a:p>
          <a:p>
            <a:pPr marL="0" indent="0">
              <a:buNone/>
            </a:pPr>
            <a:endParaRPr lang="en-US" dirty="0"/>
          </a:p>
          <a:p>
            <a:pPr marL="0" indent="0">
              <a:buNone/>
            </a:pPr>
            <a:r>
              <a:rPr lang="en-US" dirty="0" smtClean="0"/>
              <a:t>27 – Marriage</a:t>
            </a:r>
          </a:p>
          <a:p>
            <a:pPr marL="0" indent="0">
              <a:buNone/>
            </a:pPr>
            <a:endParaRPr lang="en-US" dirty="0"/>
          </a:p>
          <a:p>
            <a:pPr marL="0" indent="0">
              <a:buNone/>
            </a:pPr>
            <a:r>
              <a:rPr lang="en-US" dirty="0" smtClean="0"/>
              <a:t>35 – Divorce </a:t>
            </a:r>
          </a:p>
          <a:p>
            <a:pPr marL="0" indent="0">
              <a:buNone/>
            </a:pPr>
            <a:endParaRPr lang="en-US" dirty="0" smtClean="0"/>
          </a:p>
          <a:p>
            <a:pPr marL="0" indent="0">
              <a:buNone/>
            </a:pPr>
            <a:r>
              <a:rPr lang="en-US" dirty="0" smtClean="0"/>
              <a:t>41 – The Cost of Relationships</a:t>
            </a:r>
            <a:endParaRPr lang="en-US" dirty="0"/>
          </a:p>
          <a:p>
            <a:pPr marL="0" indent="0">
              <a:buNone/>
            </a:pPr>
            <a:endParaRPr lang="en-US" dirty="0" smtClean="0"/>
          </a:p>
          <a:p>
            <a:pPr marL="0" indent="0">
              <a:buNone/>
            </a:pPr>
            <a:r>
              <a:rPr lang="en-US" dirty="0" smtClean="0"/>
              <a:t>46 – Same-sex Marriage</a:t>
            </a:r>
          </a:p>
          <a:p>
            <a:pPr marL="0" indent="0">
              <a:buNone/>
            </a:pPr>
            <a:endParaRPr lang="en-US" dirty="0"/>
          </a:p>
          <a:p>
            <a:pPr marL="0" indent="0">
              <a:buNone/>
            </a:pPr>
            <a:r>
              <a:rPr lang="en-US" dirty="0" smtClean="0"/>
              <a:t>53 – Singles 50 and up</a:t>
            </a:r>
          </a:p>
          <a:p>
            <a:pPr marL="0" indent="0">
              <a:buNone/>
            </a:pPr>
            <a:endParaRPr lang="en-US" dirty="0"/>
          </a:p>
          <a:p>
            <a:pPr marL="0" indent="0">
              <a:buNone/>
            </a:pPr>
            <a:r>
              <a:rPr lang="en-US" dirty="0" smtClean="0"/>
              <a:t>61 – About </a:t>
            </a:r>
            <a:r>
              <a:rPr lang="en-US" smtClean="0"/>
              <a:t>Avvo</a:t>
            </a:r>
            <a:endParaRPr lang="en-US" dirty="0" smtClean="0"/>
          </a:p>
          <a:p>
            <a:pPr marL="0" indent="0">
              <a:buNone/>
            </a:pPr>
            <a:endParaRPr lang="en-US" dirty="0"/>
          </a:p>
        </p:txBody>
      </p:sp>
      <p:sp>
        <p:nvSpPr>
          <p:cNvPr id="4" name="Slide Number Placeholder 3"/>
          <p:cNvSpPr>
            <a:spLocks noGrp="1"/>
          </p:cNvSpPr>
          <p:nvPr>
            <p:ph type="sldNum" sz="quarter" idx="12"/>
          </p:nvPr>
        </p:nvSpPr>
        <p:spPr/>
        <p:txBody>
          <a:bodyPr/>
          <a:lstStyle/>
          <a:p>
            <a:fld id="{5344400F-DDFD-4152-A312-E9E2B05BF46E}" type="slidenum">
              <a:rPr lang="en-US" smtClean="0"/>
              <a:t>3</a:t>
            </a:fld>
            <a:endParaRPr lang="en-US"/>
          </a:p>
        </p:txBody>
      </p:sp>
    </p:spTree>
    <p:extLst>
      <p:ext uri="{BB962C8B-B14F-4D97-AF65-F5344CB8AC3E}">
        <p14:creationId xmlns:p14="http://schemas.microsoft.com/office/powerpoint/2010/main" val="15395252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However, less than a quarter see marriage as a life goal</a:t>
            </a:r>
            <a:br>
              <a:rPr lang="en-US" sz="3200" dirty="0" smtClean="0"/>
            </a:br>
            <a:r>
              <a:rPr lang="en-US" sz="2000" dirty="0" smtClean="0"/>
              <a:t>Only 1 in 5 Americans say marriage is something everyone should aspire to do</a:t>
            </a:r>
            <a:endParaRPr lang="en-US" dirty="0"/>
          </a:p>
        </p:txBody>
      </p:sp>
      <p:sp>
        <p:nvSpPr>
          <p:cNvPr id="4" name="Slide Number Placeholder 3"/>
          <p:cNvSpPr>
            <a:spLocks noGrp="1"/>
          </p:cNvSpPr>
          <p:nvPr>
            <p:ph type="sldNum" sz="quarter" idx="12"/>
          </p:nvPr>
        </p:nvSpPr>
        <p:spPr/>
        <p:txBody>
          <a:bodyPr/>
          <a:lstStyle/>
          <a:p>
            <a:fld id="{5344400F-DDFD-4152-A312-E9E2B05BF46E}" type="slidenum">
              <a:rPr lang="en-US" smtClean="0"/>
              <a:t>30</a:t>
            </a:fld>
            <a:endParaRPr lang="en-US"/>
          </a:p>
        </p:txBody>
      </p:sp>
      <p:sp>
        <p:nvSpPr>
          <p:cNvPr id="9" name="TextBox 8"/>
          <p:cNvSpPr txBox="1"/>
          <p:nvPr/>
        </p:nvSpPr>
        <p:spPr>
          <a:xfrm>
            <a:off x="1142152" y="2342080"/>
            <a:ext cx="4562375" cy="707886"/>
          </a:xfrm>
          <a:prstGeom prst="rect">
            <a:avLst/>
          </a:prstGeom>
          <a:noFill/>
        </p:spPr>
        <p:txBody>
          <a:bodyPr wrap="square" rtlCol="0">
            <a:spAutoFit/>
          </a:bodyPr>
          <a:lstStyle/>
          <a:p>
            <a:pPr algn="ctr"/>
            <a:r>
              <a:rPr lang="en-US" sz="2000" dirty="0" smtClean="0"/>
              <a:t>Think marriage should be a goal everyone has in life</a:t>
            </a:r>
            <a:endParaRPr lang="en-US" dirty="0"/>
          </a:p>
        </p:txBody>
      </p:sp>
      <p:sp>
        <p:nvSpPr>
          <p:cNvPr id="14" name="Right Brace 13"/>
          <p:cNvSpPr/>
          <p:nvPr/>
        </p:nvSpPr>
        <p:spPr>
          <a:xfrm rot="16200000">
            <a:off x="2866622" y="2635503"/>
            <a:ext cx="866424" cy="5913180"/>
          </a:xfrm>
          <a:prstGeom prst="rightBrace">
            <a:avLst>
              <a:gd name="adj1" fmla="val 8333"/>
              <a:gd name="adj2" fmla="val 52930"/>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aphicFrame>
        <p:nvGraphicFramePr>
          <p:cNvPr id="11" name="Chart 10"/>
          <p:cNvGraphicFramePr/>
          <p:nvPr>
            <p:extLst>
              <p:ext uri="{D42A27DB-BD31-4B8C-83A1-F6EECF244321}">
                <p14:modId xmlns:p14="http://schemas.microsoft.com/office/powerpoint/2010/main" val="1697246956"/>
              </p:ext>
            </p:extLst>
          </p:nvPr>
        </p:nvGraphicFramePr>
        <p:xfrm>
          <a:off x="2031225" y="3124451"/>
          <a:ext cx="2784230" cy="193023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Chart 14"/>
          <p:cNvGraphicFramePr/>
          <p:nvPr>
            <p:extLst>
              <p:ext uri="{D42A27DB-BD31-4B8C-83A1-F6EECF244321}">
                <p14:modId xmlns:p14="http://schemas.microsoft.com/office/powerpoint/2010/main" val="3556106334"/>
              </p:ext>
            </p:extLst>
          </p:nvPr>
        </p:nvGraphicFramePr>
        <p:xfrm>
          <a:off x="233398" y="5609502"/>
          <a:ext cx="3481954" cy="240373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7" name="Chart 16"/>
          <p:cNvGraphicFramePr/>
          <p:nvPr>
            <p:extLst>
              <p:ext uri="{D42A27DB-BD31-4B8C-83A1-F6EECF244321}">
                <p14:modId xmlns:p14="http://schemas.microsoft.com/office/powerpoint/2010/main" val="4204029326"/>
              </p:ext>
            </p:extLst>
          </p:nvPr>
        </p:nvGraphicFramePr>
        <p:xfrm>
          <a:off x="2984619" y="5609502"/>
          <a:ext cx="3481954" cy="2403732"/>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11"/>
          <p:cNvSpPr txBox="1"/>
          <p:nvPr/>
        </p:nvSpPr>
        <p:spPr>
          <a:xfrm>
            <a:off x="233398" y="8774842"/>
            <a:ext cx="6386512" cy="261610"/>
          </a:xfrm>
          <a:prstGeom prst="rect">
            <a:avLst/>
          </a:prstGeom>
          <a:noFill/>
        </p:spPr>
        <p:txBody>
          <a:bodyPr wrap="square" rtlCol="0">
            <a:spAutoFit/>
          </a:bodyPr>
          <a:lstStyle/>
          <a:p>
            <a:r>
              <a:rPr lang="en-US" sz="1100" dirty="0" smtClean="0"/>
              <a:t>n=2000; n=984 </a:t>
            </a:r>
            <a:r>
              <a:rPr lang="en-US" sz="1100" dirty="0"/>
              <a:t>men, </a:t>
            </a:r>
            <a:r>
              <a:rPr lang="en-US" sz="1100" dirty="0" smtClean="0"/>
              <a:t>n=1016 women</a:t>
            </a:r>
            <a:endParaRPr lang="en-US" sz="1100" dirty="0"/>
          </a:p>
        </p:txBody>
      </p:sp>
    </p:spTree>
    <p:extLst>
      <p:ext uri="{BB962C8B-B14F-4D97-AF65-F5344CB8AC3E}">
        <p14:creationId xmlns:p14="http://schemas.microsoft.com/office/powerpoint/2010/main" val="14682802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Getting a </a:t>
            </a:r>
            <a:r>
              <a:rPr lang="en-US" sz="3200" dirty="0" err="1" smtClean="0"/>
              <a:t>prenup</a:t>
            </a:r>
            <a:r>
              <a:rPr lang="en-US" sz="3200" dirty="0" smtClean="0"/>
              <a:t> is hardly a popular practice</a:t>
            </a:r>
            <a:br>
              <a:rPr lang="en-US" sz="3200" dirty="0" smtClean="0"/>
            </a:br>
            <a:r>
              <a:rPr lang="en-US" sz="2000" dirty="0" smtClean="0"/>
              <a:t>Only 2% of Americans have ever had one </a:t>
            </a:r>
            <a:endParaRPr lang="en-US" dirty="0"/>
          </a:p>
        </p:txBody>
      </p:sp>
      <p:sp>
        <p:nvSpPr>
          <p:cNvPr id="4" name="Slide Number Placeholder 3"/>
          <p:cNvSpPr>
            <a:spLocks noGrp="1"/>
          </p:cNvSpPr>
          <p:nvPr>
            <p:ph type="sldNum" sz="quarter" idx="12"/>
          </p:nvPr>
        </p:nvSpPr>
        <p:spPr/>
        <p:txBody>
          <a:bodyPr/>
          <a:lstStyle/>
          <a:p>
            <a:fld id="{5344400F-DDFD-4152-A312-E9E2B05BF46E}" type="slidenum">
              <a:rPr lang="en-US" smtClean="0"/>
              <a:t>31</a:t>
            </a:fld>
            <a:endParaRPr lang="en-US"/>
          </a:p>
        </p:txBody>
      </p:sp>
      <p:sp>
        <p:nvSpPr>
          <p:cNvPr id="9" name="TextBox 8"/>
          <p:cNvSpPr txBox="1"/>
          <p:nvPr/>
        </p:nvSpPr>
        <p:spPr>
          <a:xfrm>
            <a:off x="1142152" y="3231350"/>
            <a:ext cx="4562375" cy="707886"/>
          </a:xfrm>
          <a:prstGeom prst="rect">
            <a:avLst/>
          </a:prstGeom>
          <a:noFill/>
        </p:spPr>
        <p:txBody>
          <a:bodyPr wrap="square" rtlCol="0">
            <a:spAutoFit/>
          </a:bodyPr>
          <a:lstStyle/>
          <a:p>
            <a:pPr algn="ctr"/>
            <a:r>
              <a:rPr lang="en-US" sz="2000" dirty="0" smtClean="0"/>
              <a:t>Proportion of married Americans who have ever gotten a </a:t>
            </a:r>
            <a:r>
              <a:rPr lang="en-US" sz="2000" dirty="0" err="1" smtClean="0"/>
              <a:t>prenup</a:t>
            </a:r>
            <a:endParaRPr lang="en-US" dirty="0"/>
          </a:p>
        </p:txBody>
      </p:sp>
      <p:graphicFrame>
        <p:nvGraphicFramePr>
          <p:cNvPr id="11" name="Chart 10"/>
          <p:cNvGraphicFramePr/>
          <p:nvPr>
            <p:extLst>
              <p:ext uri="{D42A27DB-BD31-4B8C-83A1-F6EECF244321}">
                <p14:modId xmlns:p14="http://schemas.microsoft.com/office/powerpoint/2010/main" val="2706287247"/>
              </p:ext>
            </p:extLst>
          </p:nvPr>
        </p:nvGraphicFramePr>
        <p:xfrm>
          <a:off x="2031225" y="3966663"/>
          <a:ext cx="2784230" cy="1930238"/>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224159" y="8718550"/>
            <a:ext cx="5677675" cy="261610"/>
          </a:xfrm>
          <a:prstGeom prst="rect">
            <a:avLst/>
          </a:prstGeom>
          <a:noFill/>
        </p:spPr>
        <p:txBody>
          <a:bodyPr wrap="square" rtlCol="0">
            <a:spAutoFit/>
          </a:bodyPr>
          <a:lstStyle/>
          <a:p>
            <a:r>
              <a:rPr lang="en-US" sz="1100" dirty="0" smtClean="0"/>
              <a:t>n=1,345 people who have ever been married</a:t>
            </a:r>
          </a:p>
        </p:txBody>
      </p:sp>
    </p:spTree>
    <p:extLst>
      <p:ext uri="{BB962C8B-B14F-4D97-AF65-F5344CB8AC3E}">
        <p14:creationId xmlns:p14="http://schemas.microsoft.com/office/powerpoint/2010/main" val="24079300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There is an interest in </a:t>
            </a:r>
            <a:r>
              <a:rPr lang="en-US" sz="3200" dirty="0" err="1" smtClean="0"/>
              <a:t>prenups</a:t>
            </a:r>
            <a:r>
              <a:rPr lang="en-US" sz="3200" dirty="0"/>
              <a:t> </a:t>
            </a:r>
            <a:r>
              <a:rPr lang="en-US" sz="3200" dirty="0" smtClean="0"/>
              <a:t>as a source of protection</a:t>
            </a:r>
            <a:br>
              <a:rPr lang="en-US" sz="3200" dirty="0" smtClean="0"/>
            </a:br>
            <a:r>
              <a:rPr lang="en-US" sz="2000" dirty="0" smtClean="0"/>
              <a:t>About 1/5 Americans say </a:t>
            </a:r>
            <a:r>
              <a:rPr lang="en-US" sz="2000" dirty="0" err="1" smtClean="0"/>
              <a:t>prenups</a:t>
            </a:r>
            <a:r>
              <a:rPr lang="en-US" sz="2000" dirty="0" smtClean="0"/>
              <a:t> are necessary </a:t>
            </a:r>
            <a:endParaRPr lang="en-US" dirty="0"/>
          </a:p>
        </p:txBody>
      </p:sp>
      <p:sp>
        <p:nvSpPr>
          <p:cNvPr id="4" name="Slide Number Placeholder 3"/>
          <p:cNvSpPr>
            <a:spLocks noGrp="1"/>
          </p:cNvSpPr>
          <p:nvPr>
            <p:ph type="sldNum" sz="quarter" idx="12"/>
          </p:nvPr>
        </p:nvSpPr>
        <p:spPr/>
        <p:txBody>
          <a:bodyPr/>
          <a:lstStyle/>
          <a:p>
            <a:fld id="{5344400F-DDFD-4152-A312-E9E2B05BF46E}" type="slidenum">
              <a:rPr lang="en-US" smtClean="0"/>
              <a:t>32</a:t>
            </a:fld>
            <a:endParaRPr lang="en-US"/>
          </a:p>
        </p:txBody>
      </p:sp>
      <p:sp>
        <p:nvSpPr>
          <p:cNvPr id="9" name="TextBox 8"/>
          <p:cNvSpPr txBox="1"/>
          <p:nvPr/>
        </p:nvSpPr>
        <p:spPr>
          <a:xfrm>
            <a:off x="875899" y="2201420"/>
            <a:ext cx="5178392" cy="707886"/>
          </a:xfrm>
          <a:prstGeom prst="rect">
            <a:avLst/>
          </a:prstGeom>
          <a:noFill/>
        </p:spPr>
        <p:txBody>
          <a:bodyPr wrap="square" rtlCol="0">
            <a:spAutoFit/>
          </a:bodyPr>
          <a:lstStyle/>
          <a:p>
            <a:pPr algn="ctr"/>
            <a:r>
              <a:rPr lang="en-US" sz="2000" dirty="0" smtClean="0"/>
              <a:t>Think </a:t>
            </a:r>
            <a:r>
              <a:rPr lang="en-US" sz="2000" dirty="0" err="1" smtClean="0"/>
              <a:t>prenups</a:t>
            </a:r>
            <a:r>
              <a:rPr lang="en-US" sz="2000" dirty="0" smtClean="0"/>
              <a:t> are necessary to protect yourself in a marriage</a:t>
            </a:r>
            <a:endParaRPr lang="en-US" dirty="0"/>
          </a:p>
        </p:txBody>
      </p:sp>
      <p:sp>
        <p:nvSpPr>
          <p:cNvPr id="14" name="Right Brace 13"/>
          <p:cNvSpPr/>
          <p:nvPr/>
        </p:nvSpPr>
        <p:spPr>
          <a:xfrm rot="16200000">
            <a:off x="2866622" y="2530999"/>
            <a:ext cx="866424" cy="5913180"/>
          </a:xfrm>
          <a:prstGeom prst="rightBrace">
            <a:avLst>
              <a:gd name="adj1" fmla="val 8333"/>
              <a:gd name="adj2" fmla="val 52930"/>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aphicFrame>
        <p:nvGraphicFramePr>
          <p:cNvPr id="11" name="Chart 10"/>
          <p:cNvGraphicFramePr/>
          <p:nvPr>
            <p:extLst>
              <p:ext uri="{D42A27DB-BD31-4B8C-83A1-F6EECF244321}">
                <p14:modId xmlns:p14="http://schemas.microsoft.com/office/powerpoint/2010/main" val="4024693294"/>
              </p:ext>
            </p:extLst>
          </p:nvPr>
        </p:nvGraphicFramePr>
        <p:xfrm>
          <a:off x="2031225" y="3019947"/>
          <a:ext cx="2784230" cy="193023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Chart 14"/>
          <p:cNvGraphicFramePr/>
          <p:nvPr>
            <p:extLst>
              <p:ext uri="{D42A27DB-BD31-4B8C-83A1-F6EECF244321}">
                <p14:modId xmlns:p14="http://schemas.microsoft.com/office/powerpoint/2010/main" val="1247083314"/>
              </p:ext>
            </p:extLst>
          </p:nvPr>
        </p:nvGraphicFramePr>
        <p:xfrm>
          <a:off x="233398" y="5504998"/>
          <a:ext cx="3481954" cy="240373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7" name="Chart 16"/>
          <p:cNvGraphicFramePr/>
          <p:nvPr>
            <p:extLst>
              <p:ext uri="{D42A27DB-BD31-4B8C-83A1-F6EECF244321}">
                <p14:modId xmlns:p14="http://schemas.microsoft.com/office/powerpoint/2010/main" val="1989851521"/>
              </p:ext>
            </p:extLst>
          </p:nvPr>
        </p:nvGraphicFramePr>
        <p:xfrm>
          <a:off x="2984619" y="5504998"/>
          <a:ext cx="3481954" cy="2403732"/>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11"/>
          <p:cNvSpPr txBox="1"/>
          <p:nvPr/>
        </p:nvSpPr>
        <p:spPr>
          <a:xfrm>
            <a:off x="233398" y="8774842"/>
            <a:ext cx="6386512" cy="261610"/>
          </a:xfrm>
          <a:prstGeom prst="rect">
            <a:avLst/>
          </a:prstGeom>
          <a:noFill/>
        </p:spPr>
        <p:txBody>
          <a:bodyPr wrap="square" rtlCol="0">
            <a:spAutoFit/>
          </a:bodyPr>
          <a:lstStyle/>
          <a:p>
            <a:r>
              <a:rPr lang="en-US" sz="1100" dirty="0" smtClean="0"/>
              <a:t>n=2000; n=984 </a:t>
            </a:r>
            <a:r>
              <a:rPr lang="en-US" sz="1100" dirty="0"/>
              <a:t>men, </a:t>
            </a:r>
            <a:r>
              <a:rPr lang="en-US" sz="1100" dirty="0" smtClean="0"/>
              <a:t>n=1016 women</a:t>
            </a:r>
            <a:endParaRPr lang="en-US" sz="1100" dirty="0"/>
          </a:p>
        </p:txBody>
      </p:sp>
    </p:spTree>
    <p:extLst>
      <p:ext uri="{BB962C8B-B14F-4D97-AF65-F5344CB8AC3E}">
        <p14:creationId xmlns:p14="http://schemas.microsoft.com/office/powerpoint/2010/main" val="12926947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And </a:t>
            </a:r>
            <a:r>
              <a:rPr lang="en-US" sz="3200" dirty="0" err="1" smtClean="0"/>
              <a:t>prenups</a:t>
            </a:r>
            <a:r>
              <a:rPr lang="en-US" sz="3200" dirty="0" smtClean="0"/>
              <a:t> aren’t a romance-killer for a lot of people</a:t>
            </a:r>
            <a:br>
              <a:rPr lang="en-US" sz="3200" dirty="0" smtClean="0"/>
            </a:br>
            <a:r>
              <a:rPr lang="en-US" sz="2000" dirty="0" smtClean="0"/>
              <a:t>Most say they’d remain romantically secure or feel unaffected if they were asked for a </a:t>
            </a:r>
            <a:r>
              <a:rPr lang="en-US" sz="2000" dirty="0" err="1" smtClean="0"/>
              <a:t>prenup</a:t>
            </a:r>
            <a:endParaRPr lang="en-US" sz="3200" dirty="0"/>
          </a:p>
        </p:txBody>
      </p:sp>
      <p:sp>
        <p:nvSpPr>
          <p:cNvPr id="4" name="Slide Number Placeholder 3"/>
          <p:cNvSpPr>
            <a:spLocks noGrp="1"/>
          </p:cNvSpPr>
          <p:nvPr>
            <p:ph type="sldNum" sz="quarter" idx="12"/>
          </p:nvPr>
        </p:nvSpPr>
        <p:spPr/>
        <p:txBody>
          <a:bodyPr/>
          <a:lstStyle/>
          <a:p>
            <a:fld id="{5344400F-DDFD-4152-A312-E9E2B05BF46E}" type="slidenum">
              <a:rPr lang="en-US" smtClean="0"/>
              <a:t>33</a:t>
            </a:fld>
            <a:endParaRPr lang="en-US"/>
          </a:p>
        </p:txBody>
      </p:sp>
      <p:sp>
        <p:nvSpPr>
          <p:cNvPr id="9" name="TextBox 8"/>
          <p:cNvSpPr txBox="1"/>
          <p:nvPr/>
        </p:nvSpPr>
        <p:spPr>
          <a:xfrm>
            <a:off x="941213" y="2332049"/>
            <a:ext cx="5178392" cy="707886"/>
          </a:xfrm>
          <a:prstGeom prst="rect">
            <a:avLst/>
          </a:prstGeom>
          <a:noFill/>
        </p:spPr>
        <p:txBody>
          <a:bodyPr wrap="square" rtlCol="0">
            <a:spAutoFit/>
          </a:bodyPr>
          <a:lstStyle/>
          <a:p>
            <a:pPr algn="ctr"/>
            <a:r>
              <a:rPr lang="en-US" sz="2000" dirty="0" smtClean="0"/>
              <a:t>Say they would doubt their partner’s feelings for them if their partner asked for a </a:t>
            </a:r>
            <a:r>
              <a:rPr lang="en-US" sz="2000" dirty="0" err="1" smtClean="0"/>
              <a:t>prenup</a:t>
            </a:r>
            <a:endParaRPr lang="en-US" dirty="0"/>
          </a:p>
        </p:txBody>
      </p:sp>
      <p:sp>
        <p:nvSpPr>
          <p:cNvPr id="14" name="Right Brace 13"/>
          <p:cNvSpPr/>
          <p:nvPr/>
        </p:nvSpPr>
        <p:spPr>
          <a:xfrm rot="16200000">
            <a:off x="2931936" y="2661628"/>
            <a:ext cx="866424" cy="5913180"/>
          </a:xfrm>
          <a:prstGeom prst="rightBrace">
            <a:avLst>
              <a:gd name="adj1" fmla="val 8333"/>
              <a:gd name="adj2" fmla="val 52930"/>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aphicFrame>
        <p:nvGraphicFramePr>
          <p:cNvPr id="11" name="Chart 10"/>
          <p:cNvGraphicFramePr/>
          <p:nvPr>
            <p:extLst>
              <p:ext uri="{D42A27DB-BD31-4B8C-83A1-F6EECF244321}">
                <p14:modId xmlns:p14="http://schemas.microsoft.com/office/powerpoint/2010/main" val="2003395678"/>
              </p:ext>
            </p:extLst>
          </p:nvPr>
        </p:nvGraphicFramePr>
        <p:xfrm>
          <a:off x="2096539" y="3150576"/>
          <a:ext cx="2784230" cy="193023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Chart 14"/>
          <p:cNvGraphicFramePr/>
          <p:nvPr>
            <p:extLst>
              <p:ext uri="{D42A27DB-BD31-4B8C-83A1-F6EECF244321}">
                <p14:modId xmlns:p14="http://schemas.microsoft.com/office/powerpoint/2010/main" val="2463521535"/>
              </p:ext>
            </p:extLst>
          </p:nvPr>
        </p:nvGraphicFramePr>
        <p:xfrm>
          <a:off x="298712" y="5635627"/>
          <a:ext cx="3481954" cy="240373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7" name="Chart 16"/>
          <p:cNvGraphicFramePr/>
          <p:nvPr>
            <p:extLst>
              <p:ext uri="{D42A27DB-BD31-4B8C-83A1-F6EECF244321}">
                <p14:modId xmlns:p14="http://schemas.microsoft.com/office/powerpoint/2010/main" val="2987067694"/>
              </p:ext>
            </p:extLst>
          </p:nvPr>
        </p:nvGraphicFramePr>
        <p:xfrm>
          <a:off x="3049933" y="5635627"/>
          <a:ext cx="3481954" cy="2403732"/>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11"/>
          <p:cNvSpPr txBox="1"/>
          <p:nvPr/>
        </p:nvSpPr>
        <p:spPr>
          <a:xfrm>
            <a:off x="233398" y="8774842"/>
            <a:ext cx="6386512" cy="261610"/>
          </a:xfrm>
          <a:prstGeom prst="rect">
            <a:avLst/>
          </a:prstGeom>
          <a:noFill/>
        </p:spPr>
        <p:txBody>
          <a:bodyPr wrap="square" rtlCol="0">
            <a:spAutoFit/>
          </a:bodyPr>
          <a:lstStyle/>
          <a:p>
            <a:r>
              <a:rPr lang="en-US" sz="1100" dirty="0" smtClean="0"/>
              <a:t>n=2000; n=984 </a:t>
            </a:r>
            <a:r>
              <a:rPr lang="en-US" sz="1100" dirty="0"/>
              <a:t>men, </a:t>
            </a:r>
            <a:r>
              <a:rPr lang="en-US" sz="1100" dirty="0" smtClean="0"/>
              <a:t>n=1016 women</a:t>
            </a:r>
            <a:endParaRPr lang="en-US" sz="1100" dirty="0"/>
          </a:p>
        </p:txBody>
      </p:sp>
    </p:spTree>
    <p:extLst>
      <p:ext uri="{BB962C8B-B14F-4D97-AF65-F5344CB8AC3E}">
        <p14:creationId xmlns:p14="http://schemas.microsoft.com/office/powerpoint/2010/main" val="9279129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Marriage is more frequent for some Americans</a:t>
            </a:r>
            <a:r>
              <a:rPr lang="en-US" sz="2000" dirty="0" smtClean="0"/>
              <a:t/>
            </a:r>
            <a:br>
              <a:rPr lang="en-US" sz="2000" dirty="0" smtClean="0"/>
            </a:br>
            <a:r>
              <a:rPr lang="en-US" sz="2000" dirty="0" smtClean="0"/>
              <a:t>1 in 20 get married three or more times</a:t>
            </a:r>
            <a:endParaRPr lang="en-US" sz="2000" dirty="0"/>
          </a:p>
        </p:txBody>
      </p:sp>
      <p:sp>
        <p:nvSpPr>
          <p:cNvPr id="4" name="Slide Number Placeholder 3"/>
          <p:cNvSpPr>
            <a:spLocks noGrp="1"/>
          </p:cNvSpPr>
          <p:nvPr>
            <p:ph type="sldNum" sz="quarter" idx="12"/>
          </p:nvPr>
        </p:nvSpPr>
        <p:spPr/>
        <p:txBody>
          <a:bodyPr/>
          <a:lstStyle/>
          <a:p>
            <a:fld id="{5344400F-DDFD-4152-A312-E9E2B05BF46E}" type="slidenum">
              <a:rPr lang="en-US" smtClean="0"/>
              <a:t>34</a:t>
            </a:fld>
            <a:endParaRPr lang="en-US" dirty="0"/>
          </a:p>
        </p:txBody>
      </p:sp>
      <p:sp>
        <p:nvSpPr>
          <p:cNvPr id="8" name="TextBox 7"/>
          <p:cNvSpPr txBox="1"/>
          <p:nvPr/>
        </p:nvSpPr>
        <p:spPr>
          <a:xfrm>
            <a:off x="224159" y="8718550"/>
            <a:ext cx="5677675" cy="261610"/>
          </a:xfrm>
          <a:prstGeom prst="rect">
            <a:avLst/>
          </a:prstGeom>
          <a:noFill/>
        </p:spPr>
        <p:txBody>
          <a:bodyPr wrap="square" rtlCol="0">
            <a:spAutoFit/>
          </a:bodyPr>
          <a:lstStyle/>
          <a:p>
            <a:r>
              <a:rPr lang="en-US" sz="1100" dirty="0" smtClean="0"/>
              <a:t>n=1,345 people, n=627 men, n=718 women who have ever been married</a:t>
            </a:r>
          </a:p>
        </p:txBody>
      </p:sp>
      <p:sp>
        <p:nvSpPr>
          <p:cNvPr id="11" name="TextBox 10"/>
          <p:cNvSpPr txBox="1"/>
          <p:nvPr/>
        </p:nvSpPr>
        <p:spPr>
          <a:xfrm>
            <a:off x="875899" y="2201420"/>
            <a:ext cx="5178392" cy="707886"/>
          </a:xfrm>
          <a:prstGeom prst="rect">
            <a:avLst/>
          </a:prstGeom>
          <a:noFill/>
        </p:spPr>
        <p:txBody>
          <a:bodyPr wrap="square" rtlCol="0">
            <a:spAutoFit/>
          </a:bodyPr>
          <a:lstStyle/>
          <a:p>
            <a:pPr algn="ctr"/>
            <a:r>
              <a:rPr lang="en-US" sz="2000" dirty="0" smtClean="0"/>
              <a:t>Proportion of married or divorced Americans who have been married more than twice</a:t>
            </a:r>
            <a:endParaRPr lang="en-US" dirty="0"/>
          </a:p>
        </p:txBody>
      </p:sp>
      <p:sp>
        <p:nvSpPr>
          <p:cNvPr id="13" name="Right Brace 12"/>
          <p:cNvSpPr/>
          <p:nvPr/>
        </p:nvSpPr>
        <p:spPr>
          <a:xfrm rot="16200000">
            <a:off x="2866622" y="2530999"/>
            <a:ext cx="866424" cy="5913180"/>
          </a:xfrm>
          <a:prstGeom prst="rightBrace">
            <a:avLst>
              <a:gd name="adj1" fmla="val 8333"/>
              <a:gd name="adj2" fmla="val 52930"/>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aphicFrame>
        <p:nvGraphicFramePr>
          <p:cNvPr id="14" name="Chart 13"/>
          <p:cNvGraphicFramePr/>
          <p:nvPr>
            <p:extLst>
              <p:ext uri="{D42A27DB-BD31-4B8C-83A1-F6EECF244321}">
                <p14:modId xmlns:p14="http://schemas.microsoft.com/office/powerpoint/2010/main" val="3367875566"/>
              </p:ext>
            </p:extLst>
          </p:nvPr>
        </p:nvGraphicFramePr>
        <p:xfrm>
          <a:off x="2031225" y="3019947"/>
          <a:ext cx="2784230" cy="193023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Chart 14"/>
          <p:cNvGraphicFramePr/>
          <p:nvPr>
            <p:extLst>
              <p:ext uri="{D42A27DB-BD31-4B8C-83A1-F6EECF244321}">
                <p14:modId xmlns:p14="http://schemas.microsoft.com/office/powerpoint/2010/main" val="3007454672"/>
              </p:ext>
            </p:extLst>
          </p:nvPr>
        </p:nvGraphicFramePr>
        <p:xfrm>
          <a:off x="233398" y="5504998"/>
          <a:ext cx="3481954" cy="240373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Chart 15"/>
          <p:cNvGraphicFramePr/>
          <p:nvPr>
            <p:extLst>
              <p:ext uri="{D42A27DB-BD31-4B8C-83A1-F6EECF244321}">
                <p14:modId xmlns:p14="http://schemas.microsoft.com/office/powerpoint/2010/main" val="1167250578"/>
              </p:ext>
            </p:extLst>
          </p:nvPr>
        </p:nvGraphicFramePr>
        <p:xfrm>
          <a:off x="2984619" y="5504998"/>
          <a:ext cx="3481954" cy="240373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49244641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normAutofit/>
          </a:bodyPr>
          <a:lstStyle/>
          <a:p>
            <a:r>
              <a:rPr lang="en-US" sz="4000" dirty="0" smtClean="0"/>
              <a:t>Divorce</a:t>
            </a:r>
            <a:endParaRPr lang="en-US" sz="4000" dirty="0"/>
          </a:p>
        </p:txBody>
      </p:sp>
      <p:sp>
        <p:nvSpPr>
          <p:cNvPr id="2" name="Slide Number Placeholder 1"/>
          <p:cNvSpPr>
            <a:spLocks noGrp="1"/>
          </p:cNvSpPr>
          <p:nvPr>
            <p:ph type="sldNum" sz="quarter" idx="12"/>
          </p:nvPr>
        </p:nvSpPr>
        <p:spPr/>
        <p:txBody>
          <a:bodyPr/>
          <a:lstStyle/>
          <a:p>
            <a:fld id="{5344400F-DDFD-4152-A312-E9E2B05BF46E}" type="slidenum">
              <a:rPr lang="en-US" smtClean="0"/>
              <a:t>35</a:t>
            </a:fld>
            <a:endParaRPr lang="en-US"/>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369314"/>
            <a:ext cx="6858000" cy="4576572"/>
          </a:xfrm>
          <a:prstGeom prst="rect">
            <a:avLst/>
          </a:prstGeom>
        </p:spPr>
      </p:pic>
    </p:spTree>
    <p:extLst>
      <p:ext uri="{BB962C8B-B14F-4D97-AF65-F5344CB8AC3E}">
        <p14:creationId xmlns:p14="http://schemas.microsoft.com/office/powerpoint/2010/main" val="297666464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Most Americans blame their exes for the failure of their marriage</a:t>
            </a:r>
            <a:br>
              <a:rPr lang="en-US" sz="3200" dirty="0" smtClean="0"/>
            </a:br>
            <a:r>
              <a:rPr lang="en-US" sz="2000" dirty="0" smtClean="0"/>
              <a:t>More women than men are passing the blame, and more men are willing to share it</a:t>
            </a:r>
            <a:endParaRPr lang="en-US" dirty="0"/>
          </a:p>
        </p:txBody>
      </p:sp>
      <p:graphicFrame>
        <p:nvGraphicFramePr>
          <p:cNvPr id="8" name="Content Placeholder 7"/>
          <p:cNvGraphicFramePr>
            <a:graphicFrameLocks noGrp="1"/>
          </p:cNvGraphicFramePr>
          <p:nvPr>
            <p:ph idx="1"/>
            <p:extLst/>
          </p:nvPr>
        </p:nvGraphicFramePr>
        <p:xfrm>
          <a:off x="1783381" y="2843540"/>
          <a:ext cx="3342072" cy="2670410"/>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p:cNvSpPr>
            <a:spLocks noGrp="1"/>
          </p:cNvSpPr>
          <p:nvPr>
            <p:ph type="sldNum" sz="quarter" idx="12"/>
          </p:nvPr>
        </p:nvSpPr>
        <p:spPr/>
        <p:txBody>
          <a:bodyPr/>
          <a:lstStyle/>
          <a:p>
            <a:fld id="{5344400F-DDFD-4152-A312-E9E2B05BF46E}" type="slidenum">
              <a:rPr lang="en-US" smtClean="0"/>
              <a:t>36</a:t>
            </a:fld>
            <a:endParaRPr lang="en-US"/>
          </a:p>
        </p:txBody>
      </p:sp>
      <p:sp>
        <p:nvSpPr>
          <p:cNvPr id="9" name="TextBox 8"/>
          <p:cNvSpPr txBox="1"/>
          <p:nvPr/>
        </p:nvSpPr>
        <p:spPr>
          <a:xfrm>
            <a:off x="1173230" y="2443430"/>
            <a:ext cx="4562375" cy="400110"/>
          </a:xfrm>
          <a:prstGeom prst="rect">
            <a:avLst/>
          </a:prstGeom>
          <a:noFill/>
        </p:spPr>
        <p:txBody>
          <a:bodyPr wrap="square" rtlCol="0">
            <a:spAutoFit/>
          </a:bodyPr>
          <a:lstStyle/>
          <a:p>
            <a:pPr algn="ctr"/>
            <a:r>
              <a:rPr lang="en-US" sz="2000" dirty="0" smtClean="0"/>
              <a:t>Whose fault was your divorce?</a:t>
            </a:r>
            <a:endParaRPr lang="en-US" dirty="0"/>
          </a:p>
        </p:txBody>
      </p:sp>
      <p:sp>
        <p:nvSpPr>
          <p:cNvPr id="10" name="TextBox 9"/>
          <p:cNvSpPr txBox="1"/>
          <p:nvPr/>
        </p:nvSpPr>
        <p:spPr>
          <a:xfrm>
            <a:off x="233398" y="8774842"/>
            <a:ext cx="6386512" cy="430887"/>
          </a:xfrm>
          <a:prstGeom prst="rect">
            <a:avLst/>
          </a:prstGeom>
          <a:noFill/>
        </p:spPr>
        <p:txBody>
          <a:bodyPr wrap="square" rtlCol="0">
            <a:spAutoFit/>
          </a:bodyPr>
          <a:lstStyle/>
          <a:p>
            <a:r>
              <a:rPr lang="en-US" sz="1100" dirty="0" smtClean="0"/>
              <a:t>n=460 total divorced, 206 </a:t>
            </a:r>
            <a:r>
              <a:rPr lang="en-US" sz="1100" dirty="0"/>
              <a:t>divorced men, 254 divorced women</a:t>
            </a:r>
          </a:p>
          <a:p>
            <a:endParaRPr lang="en-US" sz="1100" dirty="0"/>
          </a:p>
        </p:txBody>
      </p:sp>
      <p:graphicFrame>
        <p:nvGraphicFramePr>
          <p:cNvPr id="12" name="Content Placeholder 7"/>
          <p:cNvGraphicFramePr>
            <a:graphicFrameLocks/>
          </p:cNvGraphicFramePr>
          <p:nvPr>
            <p:extLst/>
          </p:nvPr>
        </p:nvGraphicFramePr>
        <p:xfrm>
          <a:off x="3283083" y="5812012"/>
          <a:ext cx="3823335" cy="281478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ontent Placeholder 7"/>
          <p:cNvGraphicFramePr>
            <a:graphicFrameLocks/>
          </p:cNvGraphicFramePr>
          <p:nvPr>
            <p:extLst/>
          </p:nvPr>
        </p:nvGraphicFramePr>
        <p:xfrm>
          <a:off x="-87679" y="5814436"/>
          <a:ext cx="3823335" cy="2814789"/>
        </p:xfrm>
        <a:graphic>
          <a:graphicData uri="http://schemas.openxmlformats.org/drawingml/2006/chart">
            <c:chart xmlns:c="http://schemas.openxmlformats.org/drawingml/2006/chart" xmlns:r="http://schemas.openxmlformats.org/officeDocument/2006/relationships" r:id="rId4"/>
          </a:graphicData>
        </a:graphic>
      </p:graphicFrame>
      <p:sp>
        <p:nvSpPr>
          <p:cNvPr id="14" name="Right Brace 13"/>
          <p:cNvSpPr/>
          <p:nvPr/>
        </p:nvSpPr>
        <p:spPr>
          <a:xfrm rot="16200000">
            <a:off x="2799245" y="2781404"/>
            <a:ext cx="866424" cy="5913180"/>
          </a:xfrm>
          <a:prstGeom prst="rightBrace">
            <a:avLst>
              <a:gd name="adj1" fmla="val 8333"/>
              <a:gd name="adj2" fmla="val 52930"/>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7092452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Most who divorce don’t look back</a:t>
            </a:r>
            <a:br>
              <a:rPr lang="en-US" sz="3200" dirty="0" smtClean="0"/>
            </a:br>
            <a:r>
              <a:rPr lang="en-US" sz="2000" dirty="0" smtClean="0"/>
              <a:t>For 3 out of 4 women, and also for most men, divorce does not come with regret</a:t>
            </a:r>
            <a:endParaRPr lang="en-US" sz="1800" dirty="0"/>
          </a:p>
        </p:txBody>
      </p:sp>
      <p:sp>
        <p:nvSpPr>
          <p:cNvPr id="4" name="Slide Number Placeholder 3"/>
          <p:cNvSpPr>
            <a:spLocks noGrp="1"/>
          </p:cNvSpPr>
          <p:nvPr>
            <p:ph type="sldNum" sz="quarter" idx="12"/>
          </p:nvPr>
        </p:nvSpPr>
        <p:spPr/>
        <p:txBody>
          <a:bodyPr/>
          <a:lstStyle/>
          <a:p>
            <a:fld id="{5344400F-DDFD-4152-A312-E9E2B05BF46E}" type="slidenum">
              <a:rPr lang="en-US" smtClean="0"/>
              <a:t>37</a:t>
            </a:fld>
            <a:endParaRPr lang="en-US"/>
          </a:p>
        </p:txBody>
      </p:sp>
      <p:sp>
        <p:nvSpPr>
          <p:cNvPr id="9" name="TextBox 8"/>
          <p:cNvSpPr txBox="1"/>
          <p:nvPr/>
        </p:nvSpPr>
        <p:spPr>
          <a:xfrm>
            <a:off x="1173230" y="2443430"/>
            <a:ext cx="4562375" cy="400110"/>
          </a:xfrm>
          <a:prstGeom prst="rect">
            <a:avLst/>
          </a:prstGeom>
          <a:noFill/>
        </p:spPr>
        <p:txBody>
          <a:bodyPr wrap="square" rtlCol="0">
            <a:spAutoFit/>
          </a:bodyPr>
          <a:lstStyle/>
          <a:p>
            <a:pPr algn="ctr"/>
            <a:r>
              <a:rPr lang="en-US" sz="2000" dirty="0" smtClean="0"/>
              <a:t>Don’t regret being divorced</a:t>
            </a:r>
            <a:endParaRPr lang="en-US" dirty="0"/>
          </a:p>
        </p:txBody>
      </p:sp>
      <p:sp>
        <p:nvSpPr>
          <p:cNvPr id="10" name="TextBox 9"/>
          <p:cNvSpPr txBox="1"/>
          <p:nvPr/>
        </p:nvSpPr>
        <p:spPr>
          <a:xfrm>
            <a:off x="233398" y="8774842"/>
            <a:ext cx="6386512" cy="430887"/>
          </a:xfrm>
          <a:prstGeom prst="rect">
            <a:avLst/>
          </a:prstGeom>
          <a:noFill/>
        </p:spPr>
        <p:txBody>
          <a:bodyPr wrap="square" rtlCol="0">
            <a:spAutoFit/>
          </a:bodyPr>
          <a:lstStyle/>
          <a:p>
            <a:r>
              <a:rPr lang="en-US" sz="1100" dirty="0" smtClean="0"/>
              <a:t>n=460 total divorced, 206 </a:t>
            </a:r>
            <a:r>
              <a:rPr lang="en-US" sz="1100" dirty="0"/>
              <a:t>divorced men, 254 divorced women</a:t>
            </a:r>
          </a:p>
          <a:p>
            <a:endParaRPr lang="en-US" sz="1100" dirty="0"/>
          </a:p>
        </p:txBody>
      </p:sp>
      <p:sp>
        <p:nvSpPr>
          <p:cNvPr id="14" name="Right Brace 13"/>
          <p:cNvSpPr/>
          <p:nvPr/>
        </p:nvSpPr>
        <p:spPr>
          <a:xfrm rot="16200000">
            <a:off x="2866622" y="2426495"/>
            <a:ext cx="866424" cy="5913180"/>
          </a:xfrm>
          <a:prstGeom prst="rightBrace">
            <a:avLst>
              <a:gd name="adj1" fmla="val 8333"/>
              <a:gd name="adj2" fmla="val 52930"/>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aphicFrame>
        <p:nvGraphicFramePr>
          <p:cNvPr id="11" name="Chart 10"/>
          <p:cNvGraphicFramePr/>
          <p:nvPr>
            <p:extLst>
              <p:ext uri="{D42A27DB-BD31-4B8C-83A1-F6EECF244321}">
                <p14:modId xmlns:p14="http://schemas.microsoft.com/office/powerpoint/2010/main" val="3318217875"/>
              </p:ext>
            </p:extLst>
          </p:nvPr>
        </p:nvGraphicFramePr>
        <p:xfrm>
          <a:off x="2031225" y="2915443"/>
          <a:ext cx="2784230" cy="193023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Chart 14"/>
          <p:cNvGraphicFramePr/>
          <p:nvPr>
            <p:extLst>
              <p:ext uri="{D42A27DB-BD31-4B8C-83A1-F6EECF244321}">
                <p14:modId xmlns:p14="http://schemas.microsoft.com/office/powerpoint/2010/main" val="1491846139"/>
              </p:ext>
            </p:extLst>
          </p:nvPr>
        </p:nvGraphicFramePr>
        <p:xfrm>
          <a:off x="233398" y="5400494"/>
          <a:ext cx="3481954" cy="240373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7" name="Chart 16"/>
          <p:cNvGraphicFramePr/>
          <p:nvPr>
            <p:extLst>
              <p:ext uri="{D42A27DB-BD31-4B8C-83A1-F6EECF244321}">
                <p14:modId xmlns:p14="http://schemas.microsoft.com/office/powerpoint/2010/main" val="1350200461"/>
              </p:ext>
            </p:extLst>
          </p:nvPr>
        </p:nvGraphicFramePr>
        <p:xfrm>
          <a:off x="2984619" y="5400494"/>
          <a:ext cx="3481954" cy="240373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279290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This could be because, for most, happiness trumps being attached</a:t>
            </a:r>
            <a:r>
              <a:rPr lang="en-US" sz="3200" dirty="0" smtClean="0"/>
              <a:t/>
            </a:r>
            <a:br>
              <a:rPr lang="en-US" sz="3200" dirty="0" smtClean="0"/>
            </a:br>
            <a:r>
              <a:rPr lang="en-US" sz="2000" dirty="0" smtClean="0"/>
              <a:t>Most say they’d rather be alone if being with someone brings less happiness</a:t>
            </a:r>
            <a:endParaRPr lang="en-US" dirty="0"/>
          </a:p>
        </p:txBody>
      </p:sp>
      <p:sp>
        <p:nvSpPr>
          <p:cNvPr id="4" name="Slide Number Placeholder 3"/>
          <p:cNvSpPr>
            <a:spLocks noGrp="1"/>
          </p:cNvSpPr>
          <p:nvPr>
            <p:ph type="sldNum" sz="quarter" idx="12"/>
          </p:nvPr>
        </p:nvSpPr>
        <p:spPr/>
        <p:txBody>
          <a:bodyPr/>
          <a:lstStyle/>
          <a:p>
            <a:fld id="{5344400F-DDFD-4152-A312-E9E2B05BF46E}" type="slidenum">
              <a:rPr lang="en-US" smtClean="0"/>
              <a:t>38</a:t>
            </a:fld>
            <a:endParaRPr lang="en-US"/>
          </a:p>
        </p:txBody>
      </p:sp>
      <p:sp>
        <p:nvSpPr>
          <p:cNvPr id="9" name="TextBox 8"/>
          <p:cNvSpPr txBox="1"/>
          <p:nvPr/>
        </p:nvSpPr>
        <p:spPr>
          <a:xfrm>
            <a:off x="1173230" y="2314865"/>
            <a:ext cx="4562375" cy="1015663"/>
          </a:xfrm>
          <a:prstGeom prst="rect">
            <a:avLst/>
          </a:prstGeom>
          <a:noFill/>
        </p:spPr>
        <p:txBody>
          <a:bodyPr wrap="square" rtlCol="0">
            <a:spAutoFit/>
          </a:bodyPr>
          <a:lstStyle/>
          <a:p>
            <a:pPr algn="ctr"/>
            <a:r>
              <a:rPr lang="en-US" sz="2000" dirty="0" smtClean="0"/>
              <a:t>Would rather be alone, successful, and happy than in a relationship where they’re not happy</a:t>
            </a:r>
            <a:endParaRPr lang="en-US" dirty="0"/>
          </a:p>
        </p:txBody>
      </p:sp>
      <p:sp>
        <p:nvSpPr>
          <p:cNvPr id="14" name="Right Brace 13"/>
          <p:cNvSpPr/>
          <p:nvPr/>
        </p:nvSpPr>
        <p:spPr>
          <a:xfrm rot="16200000">
            <a:off x="2866622" y="2779194"/>
            <a:ext cx="866424" cy="5913180"/>
          </a:xfrm>
          <a:prstGeom prst="rightBrace">
            <a:avLst>
              <a:gd name="adj1" fmla="val 8333"/>
              <a:gd name="adj2" fmla="val 52930"/>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aphicFrame>
        <p:nvGraphicFramePr>
          <p:cNvPr id="11" name="Chart 10"/>
          <p:cNvGraphicFramePr/>
          <p:nvPr>
            <p:extLst>
              <p:ext uri="{D42A27DB-BD31-4B8C-83A1-F6EECF244321}">
                <p14:modId xmlns:p14="http://schemas.microsoft.com/office/powerpoint/2010/main" val="2186694954"/>
              </p:ext>
            </p:extLst>
          </p:nvPr>
        </p:nvGraphicFramePr>
        <p:xfrm>
          <a:off x="2031225" y="3268142"/>
          <a:ext cx="2784230" cy="193023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Chart 14"/>
          <p:cNvGraphicFramePr/>
          <p:nvPr>
            <p:extLst>
              <p:ext uri="{D42A27DB-BD31-4B8C-83A1-F6EECF244321}">
                <p14:modId xmlns:p14="http://schemas.microsoft.com/office/powerpoint/2010/main" val="170902140"/>
              </p:ext>
            </p:extLst>
          </p:nvPr>
        </p:nvGraphicFramePr>
        <p:xfrm>
          <a:off x="233398" y="5753193"/>
          <a:ext cx="3481954" cy="240373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7" name="Chart 16"/>
          <p:cNvGraphicFramePr/>
          <p:nvPr>
            <p:extLst>
              <p:ext uri="{D42A27DB-BD31-4B8C-83A1-F6EECF244321}">
                <p14:modId xmlns:p14="http://schemas.microsoft.com/office/powerpoint/2010/main" val="4012221022"/>
              </p:ext>
            </p:extLst>
          </p:nvPr>
        </p:nvGraphicFramePr>
        <p:xfrm>
          <a:off x="2984619" y="5753193"/>
          <a:ext cx="3481954" cy="2403732"/>
        </p:xfrm>
        <a:graphic>
          <a:graphicData uri="http://schemas.openxmlformats.org/drawingml/2006/chart">
            <c:chart xmlns:c="http://schemas.openxmlformats.org/drawingml/2006/chart" xmlns:r="http://schemas.openxmlformats.org/officeDocument/2006/relationships" r:id="rId4"/>
          </a:graphicData>
        </a:graphic>
      </p:graphicFrame>
      <p:sp>
        <p:nvSpPr>
          <p:cNvPr id="13" name="TextBox 12"/>
          <p:cNvSpPr txBox="1"/>
          <p:nvPr/>
        </p:nvSpPr>
        <p:spPr>
          <a:xfrm>
            <a:off x="233398" y="8774842"/>
            <a:ext cx="6386512" cy="261610"/>
          </a:xfrm>
          <a:prstGeom prst="rect">
            <a:avLst/>
          </a:prstGeom>
          <a:noFill/>
        </p:spPr>
        <p:txBody>
          <a:bodyPr wrap="square" rtlCol="0">
            <a:spAutoFit/>
          </a:bodyPr>
          <a:lstStyle/>
          <a:p>
            <a:r>
              <a:rPr lang="en-US" sz="1100" dirty="0" smtClean="0"/>
              <a:t>n=2000; n=984 </a:t>
            </a:r>
            <a:r>
              <a:rPr lang="en-US" sz="1100" dirty="0"/>
              <a:t>men, </a:t>
            </a:r>
            <a:r>
              <a:rPr lang="en-US" sz="1100" dirty="0" smtClean="0"/>
              <a:t>n=1016 women</a:t>
            </a:r>
            <a:endParaRPr lang="en-US" sz="1100" dirty="0"/>
          </a:p>
        </p:txBody>
      </p:sp>
    </p:spTree>
    <p:extLst>
      <p:ext uri="{BB962C8B-B14F-4D97-AF65-F5344CB8AC3E}">
        <p14:creationId xmlns:p14="http://schemas.microsoft.com/office/powerpoint/2010/main" val="11482682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But losing that loving feeling is not enough of a reason to split</a:t>
            </a:r>
            <a:br>
              <a:rPr lang="en-US" sz="3200" dirty="0" smtClean="0"/>
            </a:br>
            <a:r>
              <a:rPr lang="en-US" sz="2000" dirty="0" smtClean="0"/>
              <a:t>Only 1 in 4 think that no longer wanting romance with your spouse is a reason to get a divorce</a:t>
            </a:r>
            <a:endParaRPr lang="en-US" dirty="0"/>
          </a:p>
        </p:txBody>
      </p:sp>
      <p:sp>
        <p:nvSpPr>
          <p:cNvPr id="4" name="Slide Number Placeholder 3"/>
          <p:cNvSpPr>
            <a:spLocks noGrp="1"/>
          </p:cNvSpPr>
          <p:nvPr>
            <p:ph type="sldNum" sz="quarter" idx="12"/>
          </p:nvPr>
        </p:nvSpPr>
        <p:spPr/>
        <p:txBody>
          <a:bodyPr/>
          <a:lstStyle/>
          <a:p>
            <a:fld id="{5344400F-DDFD-4152-A312-E9E2B05BF46E}" type="slidenum">
              <a:rPr lang="en-US" smtClean="0"/>
              <a:t>39</a:t>
            </a:fld>
            <a:endParaRPr lang="en-US"/>
          </a:p>
        </p:txBody>
      </p:sp>
      <p:sp>
        <p:nvSpPr>
          <p:cNvPr id="9" name="TextBox 8"/>
          <p:cNvSpPr txBox="1"/>
          <p:nvPr/>
        </p:nvSpPr>
        <p:spPr>
          <a:xfrm>
            <a:off x="945111" y="2210363"/>
            <a:ext cx="5018613" cy="1323439"/>
          </a:xfrm>
          <a:prstGeom prst="rect">
            <a:avLst/>
          </a:prstGeom>
          <a:noFill/>
        </p:spPr>
        <p:txBody>
          <a:bodyPr wrap="square" rtlCol="0">
            <a:spAutoFit/>
          </a:bodyPr>
          <a:lstStyle/>
          <a:p>
            <a:pPr algn="ctr"/>
            <a:r>
              <a:rPr lang="en-US" sz="2000" dirty="0" smtClean="0"/>
              <a:t>Believe that married couples who no longer want to be in a romantic relationship should definitely get a formal  divorce</a:t>
            </a:r>
            <a:endParaRPr lang="en-US" dirty="0"/>
          </a:p>
        </p:txBody>
      </p:sp>
      <p:sp>
        <p:nvSpPr>
          <p:cNvPr id="14" name="Right Brace 13"/>
          <p:cNvSpPr/>
          <p:nvPr/>
        </p:nvSpPr>
        <p:spPr>
          <a:xfrm rot="16200000">
            <a:off x="2866622" y="2674692"/>
            <a:ext cx="866424" cy="5913180"/>
          </a:xfrm>
          <a:prstGeom prst="rightBrace">
            <a:avLst>
              <a:gd name="adj1" fmla="val 8333"/>
              <a:gd name="adj2" fmla="val 52930"/>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aphicFrame>
        <p:nvGraphicFramePr>
          <p:cNvPr id="11" name="Chart 10"/>
          <p:cNvGraphicFramePr/>
          <p:nvPr>
            <p:extLst>
              <p:ext uri="{D42A27DB-BD31-4B8C-83A1-F6EECF244321}">
                <p14:modId xmlns:p14="http://schemas.microsoft.com/office/powerpoint/2010/main" val="2104749877"/>
              </p:ext>
            </p:extLst>
          </p:nvPr>
        </p:nvGraphicFramePr>
        <p:xfrm>
          <a:off x="2031225" y="3163640"/>
          <a:ext cx="2784230" cy="193023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Chart 14"/>
          <p:cNvGraphicFramePr/>
          <p:nvPr>
            <p:extLst>
              <p:ext uri="{D42A27DB-BD31-4B8C-83A1-F6EECF244321}">
                <p14:modId xmlns:p14="http://schemas.microsoft.com/office/powerpoint/2010/main" val="1053559716"/>
              </p:ext>
            </p:extLst>
          </p:nvPr>
        </p:nvGraphicFramePr>
        <p:xfrm>
          <a:off x="233398" y="5648691"/>
          <a:ext cx="3481954" cy="240373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7" name="Chart 16"/>
          <p:cNvGraphicFramePr/>
          <p:nvPr>
            <p:extLst>
              <p:ext uri="{D42A27DB-BD31-4B8C-83A1-F6EECF244321}">
                <p14:modId xmlns:p14="http://schemas.microsoft.com/office/powerpoint/2010/main" val="2532594308"/>
              </p:ext>
            </p:extLst>
          </p:nvPr>
        </p:nvGraphicFramePr>
        <p:xfrm>
          <a:off x="2984619" y="5648691"/>
          <a:ext cx="3481954" cy="2403732"/>
        </p:xfrm>
        <a:graphic>
          <a:graphicData uri="http://schemas.openxmlformats.org/drawingml/2006/chart">
            <c:chart xmlns:c="http://schemas.openxmlformats.org/drawingml/2006/chart" xmlns:r="http://schemas.openxmlformats.org/officeDocument/2006/relationships" r:id="rId4"/>
          </a:graphicData>
        </a:graphic>
      </p:graphicFrame>
      <p:sp>
        <p:nvSpPr>
          <p:cNvPr id="13" name="TextBox 12"/>
          <p:cNvSpPr txBox="1"/>
          <p:nvPr/>
        </p:nvSpPr>
        <p:spPr>
          <a:xfrm>
            <a:off x="233398" y="8774842"/>
            <a:ext cx="6386512" cy="261610"/>
          </a:xfrm>
          <a:prstGeom prst="rect">
            <a:avLst/>
          </a:prstGeom>
          <a:noFill/>
        </p:spPr>
        <p:txBody>
          <a:bodyPr wrap="square" rtlCol="0">
            <a:spAutoFit/>
          </a:bodyPr>
          <a:lstStyle/>
          <a:p>
            <a:r>
              <a:rPr lang="en-US" sz="1100" dirty="0" smtClean="0"/>
              <a:t>n=2000; n=984 </a:t>
            </a:r>
            <a:r>
              <a:rPr lang="en-US" sz="1100" dirty="0"/>
              <a:t>men, </a:t>
            </a:r>
            <a:r>
              <a:rPr lang="en-US" sz="1100" dirty="0" smtClean="0"/>
              <a:t>n=1016 women</a:t>
            </a:r>
            <a:endParaRPr lang="en-US" sz="1100" dirty="0"/>
          </a:p>
        </p:txBody>
      </p:sp>
    </p:spTree>
    <p:extLst>
      <p:ext uri="{BB962C8B-B14F-4D97-AF65-F5344CB8AC3E}">
        <p14:creationId xmlns:p14="http://schemas.microsoft.com/office/powerpoint/2010/main" val="25995228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normAutofit/>
          </a:bodyPr>
          <a:lstStyle/>
          <a:p>
            <a:r>
              <a:rPr lang="en-US" sz="4000" dirty="0" smtClean="0"/>
              <a:t>Relationship Satisfaction</a:t>
            </a:r>
            <a:endParaRPr lang="en-US" sz="4000"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72308"/>
            <a:ext cx="6858000" cy="4572000"/>
          </a:xfrm>
          <a:prstGeom prst="rect">
            <a:avLst/>
          </a:prstGeom>
        </p:spPr>
      </p:pic>
      <p:sp>
        <p:nvSpPr>
          <p:cNvPr id="2" name="Slide Number Placeholder 1"/>
          <p:cNvSpPr>
            <a:spLocks noGrp="1"/>
          </p:cNvSpPr>
          <p:nvPr>
            <p:ph type="sldNum" sz="quarter" idx="12"/>
          </p:nvPr>
        </p:nvSpPr>
        <p:spPr/>
        <p:txBody>
          <a:bodyPr/>
          <a:lstStyle/>
          <a:p>
            <a:fld id="{5344400F-DDFD-4152-A312-E9E2B05BF46E}" type="slidenum">
              <a:rPr lang="en-US" smtClean="0"/>
              <a:t>4</a:t>
            </a:fld>
            <a:endParaRPr lang="en-US"/>
          </a:p>
        </p:txBody>
      </p:sp>
    </p:spTree>
    <p:extLst>
      <p:ext uri="{BB962C8B-B14F-4D97-AF65-F5344CB8AC3E}">
        <p14:creationId xmlns:p14="http://schemas.microsoft.com/office/powerpoint/2010/main" val="49159111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Moral beliefs around divorce may not be enough to prevent it</a:t>
            </a:r>
            <a:br>
              <a:rPr lang="en-US" sz="3200" dirty="0" smtClean="0"/>
            </a:br>
            <a:r>
              <a:rPr lang="en-US" sz="2000" dirty="0" smtClean="0"/>
              <a:t>Only 1 in 10 believe divorce is a sin. </a:t>
            </a:r>
            <a:endParaRPr lang="en-US" dirty="0"/>
          </a:p>
        </p:txBody>
      </p:sp>
      <p:sp>
        <p:nvSpPr>
          <p:cNvPr id="4" name="Slide Number Placeholder 3"/>
          <p:cNvSpPr>
            <a:spLocks noGrp="1"/>
          </p:cNvSpPr>
          <p:nvPr>
            <p:ph type="sldNum" sz="quarter" idx="12"/>
          </p:nvPr>
        </p:nvSpPr>
        <p:spPr/>
        <p:txBody>
          <a:bodyPr/>
          <a:lstStyle/>
          <a:p>
            <a:fld id="{5344400F-DDFD-4152-A312-E9E2B05BF46E}" type="slidenum">
              <a:rPr lang="en-US" smtClean="0"/>
              <a:t>40</a:t>
            </a:fld>
            <a:endParaRPr lang="en-US"/>
          </a:p>
        </p:txBody>
      </p:sp>
      <p:sp>
        <p:nvSpPr>
          <p:cNvPr id="9" name="TextBox 8"/>
          <p:cNvSpPr txBox="1"/>
          <p:nvPr/>
        </p:nvSpPr>
        <p:spPr>
          <a:xfrm>
            <a:off x="1120978" y="2419368"/>
            <a:ext cx="4562375" cy="400110"/>
          </a:xfrm>
          <a:prstGeom prst="rect">
            <a:avLst/>
          </a:prstGeom>
          <a:noFill/>
        </p:spPr>
        <p:txBody>
          <a:bodyPr wrap="square" rtlCol="0">
            <a:spAutoFit/>
          </a:bodyPr>
          <a:lstStyle/>
          <a:p>
            <a:pPr algn="ctr"/>
            <a:r>
              <a:rPr lang="en-US" sz="2000" dirty="0" smtClean="0"/>
              <a:t>Divorce is a sin</a:t>
            </a:r>
            <a:endParaRPr lang="en-US" dirty="0"/>
          </a:p>
        </p:txBody>
      </p:sp>
      <p:sp>
        <p:nvSpPr>
          <p:cNvPr id="14" name="Right Brace 13"/>
          <p:cNvSpPr/>
          <p:nvPr/>
        </p:nvSpPr>
        <p:spPr>
          <a:xfrm rot="16200000">
            <a:off x="2866622" y="2426495"/>
            <a:ext cx="866424" cy="5913180"/>
          </a:xfrm>
          <a:prstGeom prst="rightBrace">
            <a:avLst>
              <a:gd name="adj1" fmla="val 8333"/>
              <a:gd name="adj2" fmla="val 52930"/>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aphicFrame>
        <p:nvGraphicFramePr>
          <p:cNvPr id="11" name="Chart 10"/>
          <p:cNvGraphicFramePr/>
          <p:nvPr>
            <p:extLst/>
          </p:nvPr>
        </p:nvGraphicFramePr>
        <p:xfrm>
          <a:off x="2031225" y="2915443"/>
          <a:ext cx="2784230" cy="193023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Chart 14"/>
          <p:cNvGraphicFramePr/>
          <p:nvPr>
            <p:extLst/>
          </p:nvPr>
        </p:nvGraphicFramePr>
        <p:xfrm>
          <a:off x="233398" y="5400494"/>
          <a:ext cx="3481954" cy="240373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7" name="Chart 16"/>
          <p:cNvGraphicFramePr/>
          <p:nvPr>
            <p:extLst/>
          </p:nvPr>
        </p:nvGraphicFramePr>
        <p:xfrm>
          <a:off x="2984619" y="5400494"/>
          <a:ext cx="3481954" cy="2403732"/>
        </p:xfrm>
        <a:graphic>
          <a:graphicData uri="http://schemas.openxmlformats.org/drawingml/2006/chart">
            <c:chart xmlns:c="http://schemas.openxmlformats.org/drawingml/2006/chart" xmlns:r="http://schemas.openxmlformats.org/officeDocument/2006/relationships" r:id="rId4"/>
          </a:graphicData>
        </a:graphic>
      </p:graphicFrame>
      <p:sp>
        <p:nvSpPr>
          <p:cNvPr id="13" name="TextBox 12"/>
          <p:cNvSpPr txBox="1"/>
          <p:nvPr/>
        </p:nvSpPr>
        <p:spPr>
          <a:xfrm>
            <a:off x="233398" y="8774842"/>
            <a:ext cx="6386512" cy="261610"/>
          </a:xfrm>
          <a:prstGeom prst="rect">
            <a:avLst/>
          </a:prstGeom>
          <a:noFill/>
        </p:spPr>
        <p:txBody>
          <a:bodyPr wrap="square" rtlCol="0">
            <a:spAutoFit/>
          </a:bodyPr>
          <a:lstStyle/>
          <a:p>
            <a:r>
              <a:rPr lang="en-US" sz="1100" dirty="0" smtClean="0"/>
              <a:t>n=2000; n=984 </a:t>
            </a:r>
            <a:r>
              <a:rPr lang="en-US" sz="1100" dirty="0"/>
              <a:t>men, </a:t>
            </a:r>
            <a:r>
              <a:rPr lang="en-US" sz="1100" dirty="0" smtClean="0"/>
              <a:t>n=1016 women</a:t>
            </a:r>
            <a:endParaRPr lang="en-US" sz="1100" dirty="0"/>
          </a:p>
        </p:txBody>
      </p:sp>
    </p:spTree>
    <p:extLst>
      <p:ext uri="{BB962C8B-B14F-4D97-AF65-F5344CB8AC3E}">
        <p14:creationId xmlns:p14="http://schemas.microsoft.com/office/powerpoint/2010/main" val="32202587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normAutofit/>
          </a:bodyPr>
          <a:lstStyle/>
          <a:p>
            <a:r>
              <a:rPr lang="en-US" sz="4000" dirty="0" smtClean="0"/>
              <a:t>The Cost of Relationships</a:t>
            </a:r>
            <a:endParaRPr lang="en-US" sz="4000" dirty="0"/>
          </a:p>
        </p:txBody>
      </p:sp>
      <p:sp>
        <p:nvSpPr>
          <p:cNvPr id="2" name="Slide Number Placeholder 1"/>
          <p:cNvSpPr>
            <a:spLocks noGrp="1"/>
          </p:cNvSpPr>
          <p:nvPr>
            <p:ph type="sldNum" sz="quarter" idx="12"/>
          </p:nvPr>
        </p:nvSpPr>
        <p:spPr/>
        <p:txBody>
          <a:bodyPr/>
          <a:lstStyle/>
          <a:p>
            <a:fld id="{5344400F-DDFD-4152-A312-E9E2B05BF46E}" type="slidenum">
              <a:rPr lang="en-US" smtClean="0"/>
              <a:t>41</a:t>
            </a:fld>
            <a:endParaRPr lang="en-US"/>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t="9122" b="13943"/>
          <a:stretch/>
        </p:blipFill>
        <p:spPr>
          <a:xfrm>
            <a:off x="0" y="1018902"/>
            <a:ext cx="6858000" cy="4744783"/>
          </a:xfrm>
          <a:prstGeom prst="rect">
            <a:avLst/>
          </a:prstGeom>
        </p:spPr>
      </p:pic>
    </p:spTree>
    <p:extLst>
      <p:ext uri="{BB962C8B-B14F-4D97-AF65-F5344CB8AC3E}">
        <p14:creationId xmlns:p14="http://schemas.microsoft.com/office/powerpoint/2010/main" val="405026758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Most Americans believe time makes a relationship work</a:t>
            </a:r>
            <a:br>
              <a:rPr lang="en-US" sz="3200" dirty="0" smtClean="0"/>
            </a:br>
            <a:r>
              <a:rPr lang="en-US" sz="2000" dirty="0" smtClean="0"/>
              <a:t>A large majority say that what you get out of a relationship depends on the time you put into it</a:t>
            </a:r>
            <a:endParaRPr lang="en-US" dirty="0"/>
          </a:p>
        </p:txBody>
      </p:sp>
      <p:sp>
        <p:nvSpPr>
          <p:cNvPr id="4" name="Slide Number Placeholder 3"/>
          <p:cNvSpPr>
            <a:spLocks noGrp="1"/>
          </p:cNvSpPr>
          <p:nvPr>
            <p:ph type="sldNum" sz="quarter" idx="12"/>
          </p:nvPr>
        </p:nvSpPr>
        <p:spPr/>
        <p:txBody>
          <a:bodyPr/>
          <a:lstStyle/>
          <a:p>
            <a:fld id="{5344400F-DDFD-4152-A312-E9E2B05BF46E}" type="slidenum">
              <a:rPr lang="en-US" smtClean="0"/>
              <a:t>42</a:t>
            </a:fld>
            <a:endParaRPr lang="en-US"/>
          </a:p>
        </p:txBody>
      </p:sp>
      <p:sp>
        <p:nvSpPr>
          <p:cNvPr id="14" name="Right Brace 13"/>
          <p:cNvSpPr/>
          <p:nvPr/>
        </p:nvSpPr>
        <p:spPr>
          <a:xfrm rot="16200000">
            <a:off x="2866622" y="2544062"/>
            <a:ext cx="866424" cy="5913180"/>
          </a:xfrm>
          <a:prstGeom prst="rightBrace">
            <a:avLst>
              <a:gd name="adj1" fmla="val 8333"/>
              <a:gd name="adj2" fmla="val 52930"/>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aphicFrame>
        <p:nvGraphicFramePr>
          <p:cNvPr id="11" name="Chart 10"/>
          <p:cNvGraphicFramePr/>
          <p:nvPr>
            <p:extLst>
              <p:ext uri="{D42A27DB-BD31-4B8C-83A1-F6EECF244321}">
                <p14:modId xmlns:p14="http://schemas.microsoft.com/office/powerpoint/2010/main" val="1669552298"/>
              </p:ext>
            </p:extLst>
          </p:nvPr>
        </p:nvGraphicFramePr>
        <p:xfrm>
          <a:off x="2031225" y="3033010"/>
          <a:ext cx="2784230" cy="193023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Chart 14"/>
          <p:cNvGraphicFramePr/>
          <p:nvPr>
            <p:extLst>
              <p:ext uri="{D42A27DB-BD31-4B8C-83A1-F6EECF244321}">
                <p14:modId xmlns:p14="http://schemas.microsoft.com/office/powerpoint/2010/main" val="3481673463"/>
              </p:ext>
            </p:extLst>
          </p:nvPr>
        </p:nvGraphicFramePr>
        <p:xfrm>
          <a:off x="233398" y="5518061"/>
          <a:ext cx="3481954" cy="240373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7" name="Chart 16"/>
          <p:cNvGraphicFramePr/>
          <p:nvPr>
            <p:extLst>
              <p:ext uri="{D42A27DB-BD31-4B8C-83A1-F6EECF244321}">
                <p14:modId xmlns:p14="http://schemas.microsoft.com/office/powerpoint/2010/main" val="1789032789"/>
              </p:ext>
            </p:extLst>
          </p:nvPr>
        </p:nvGraphicFramePr>
        <p:xfrm>
          <a:off x="2984619" y="5518061"/>
          <a:ext cx="3481954" cy="2403732"/>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11"/>
          <p:cNvSpPr txBox="1"/>
          <p:nvPr/>
        </p:nvSpPr>
        <p:spPr>
          <a:xfrm>
            <a:off x="875899" y="2214483"/>
            <a:ext cx="5178392" cy="707886"/>
          </a:xfrm>
          <a:prstGeom prst="rect">
            <a:avLst/>
          </a:prstGeom>
          <a:noFill/>
        </p:spPr>
        <p:txBody>
          <a:bodyPr wrap="square" rtlCol="0">
            <a:spAutoFit/>
          </a:bodyPr>
          <a:lstStyle/>
          <a:p>
            <a:pPr algn="ctr"/>
            <a:r>
              <a:rPr lang="en-US" sz="2000" dirty="0" smtClean="0"/>
              <a:t>Believe that what you get out of a relationship is related to how much time you put into it</a:t>
            </a:r>
            <a:endParaRPr lang="en-US" dirty="0"/>
          </a:p>
        </p:txBody>
      </p:sp>
      <p:sp>
        <p:nvSpPr>
          <p:cNvPr id="16" name="TextBox 15"/>
          <p:cNvSpPr txBox="1"/>
          <p:nvPr/>
        </p:nvSpPr>
        <p:spPr>
          <a:xfrm>
            <a:off x="233398" y="8774842"/>
            <a:ext cx="6386512" cy="261610"/>
          </a:xfrm>
          <a:prstGeom prst="rect">
            <a:avLst/>
          </a:prstGeom>
          <a:noFill/>
        </p:spPr>
        <p:txBody>
          <a:bodyPr wrap="square" rtlCol="0">
            <a:spAutoFit/>
          </a:bodyPr>
          <a:lstStyle/>
          <a:p>
            <a:r>
              <a:rPr lang="en-US" sz="1100" dirty="0" smtClean="0"/>
              <a:t>n=2000; n=984 </a:t>
            </a:r>
            <a:r>
              <a:rPr lang="en-US" sz="1100" dirty="0"/>
              <a:t>men, </a:t>
            </a:r>
            <a:r>
              <a:rPr lang="en-US" sz="1100" dirty="0" smtClean="0"/>
              <a:t>n=1016 women (T3B)</a:t>
            </a:r>
            <a:endParaRPr lang="en-US" sz="1100" dirty="0"/>
          </a:p>
        </p:txBody>
      </p:sp>
    </p:spTree>
    <p:extLst>
      <p:ext uri="{BB962C8B-B14F-4D97-AF65-F5344CB8AC3E}">
        <p14:creationId xmlns:p14="http://schemas.microsoft.com/office/powerpoint/2010/main" val="126438098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Money isn’t as important, but it’s more important for men</a:t>
            </a:r>
            <a:br>
              <a:rPr lang="en-US" sz="3200" dirty="0" smtClean="0"/>
            </a:br>
            <a:r>
              <a:rPr lang="en-US" sz="2000" dirty="0" smtClean="0"/>
              <a:t>More men than women say that a good relationship has to do with what you spend on it</a:t>
            </a:r>
            <a:endParaRPr lang="en-US" sz="3200" dirty="0"/>
          </a:p>
        </p:txBody>
      </p:sp>
      <p:sp>
        <p:nvSpPr>
          <p:cNvPr id="4" name="Slide Number Placeholder 3"/>
          <p:cNvSpPr>
            <a:spLocks noGrp="1"/>
          </p:cNvSpPr>
          <p:nvPr>
            <p:ph type="sldNum" sz="quarter" idx="12"/>
          </p:nvPr>
        </p:nvSpPr>
        <p:spPr/>
        <p:txBody>
          <a:bodyPr/>
          <a:lstStyle/>
          <a:p>
            <a:fld id="{5344400F-DDFD-4152-A312-E9E2B05BF46E}" type="slidenum">
              <a:rPr lang="en-US" smtClean="0"/>
              <a:t>43</a:t>
            </a:fld>
            <a:endParaRPr lang="en-US"/>
          </a:p>
        </p:txBody>
      </p:sp>
      <p:sp>
        <p:nvSpPr>
          <p:cNvPr id="9" name="TextBox 8"/>
          <p:cNvSpPr txBox="1"/>
          <p:nvPr/>
        </p:nvSpPr>
        <p:spPr>
          <a:xfrm>
            <a:off x="695358" y="2449615"/>
            <a:ext cx="5696231" cy="707886"/>
          </a:xfrm>
          <a:prstGeom prst="rect">
            <a:avLst/>
          </a:prstGeom>
          <a:noFill/>
        </p:spPr>
        <p:txBody>
          <a:bodyPr wrap="square" rtlCol="0">
            <a:spAutoFit/>
          </a:bodyPr>
          <a:lstStyle/>
          <a:p>
            <a:pPr algn="ctr"/>
            <a:r>
              <a:rPr lang="en-US" sz="2000" dirty="0" smtClean="0"/>
              <a:t>Believe that what you get out of a relationship is related to how much money you put into it</a:t>
            </a:r>
            <a:endParaRPr lang="en-US" dirty="0"/>
          </a:p>
        </p:txBody>
      </p:sp>
      <p:sp>
        <p:nvSpPr>
          <p:cNvPr id="14" name="Right Brace 13"/>
          <p:cNvSpPr/>
          <p:nvPr/>
        </p:nvSpPr>
        <p:spPr>
          <a:xfrm rot="16200000">
            <a:off x="2945000" y="2779194"/>
            <a:ext cx="866424" cy="5913180"/>
          </a:xfrm>
          <a:prstGeom prst="rightBrace">
            <a:avLst>
              <a:gd name="adj1" fmla="val 8333"/>
              <a:gd name="adj2" fmla="val 52930"/>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aphicFrame>
        <p:nvGraphicFramePr>
          <p:cNvPr id="11" name="Chart 10"/>
          <p:cNvGraphicFramePr/>
          <p:nvPr>
            <p:extLst>
              <p:ext uri="{D42A27DB-BD31-4B8C-83A1-F6EECF244321}">
                <p14:modId xmlns:p14="http://schemas.microsoft.com/office/powerpoint/2010/main" val="2857851136"/>
              </p:ext>
            </p:extLst>
          </p:nvPr>
        </p:nvGraphicFramePr>
        <p:xfrm>
          <a:off x="2109603" y="3268142"/>
          <a:ext cx="2784230" cy="193023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Chart 14"/>
          <p:cNvGraphicFramePr/>
          <p:nvPr>
            <p:extLst>
              <p:ext uri="{D42A27DB-BD31-4B8C-83A1-F6EECF244321}">
                <p14:modId xmlns:p14="http://schemas.microsoft.com/office/powerpoint/2010/main" val="2359996226"/>
              </p:ext>
            </p:extLst>
          </p:nvPr>
        </p:nvGraphicFramePr>
        <p:xfrm>
          <a:off x="311776" y="5753193"/>
          <a:ext cx="3481954" cy="240373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7" name="Chart 16"/>
          <p:cNvGraphicFramePr/>
          <p:nvPr>
            <p:extLst>
              <p:ext uri="{D42A27DB-BD31-4B8C-83A1-F6EECF244321}">
                <p14:modId xmlns:p14="http://schemas.microsoft.com/office/powerpoint/2010/main" val="3201929551"/>
              </p:ext>
            </p:extLst>
          </p:nvPr>
        </p:nvGraphicFramePr>
        <p:xfrm>
          <a:off x="3062997" y="5753193"/>
          <a:ext cx="3481954" cy="2403732"/>
        </p:xfrm>
        <a:graphic>
          <a:graphicData uri="http://schemas.openxmlformats.org/drawingml/2006/chart">
            <c:chart xmlns:c="http://schemas.openxmlformats.org/drawingml/2006/chart" xmlns:r="http://schemas.openxmlformats.org/officeDocument/2006/relationships" r:id="rId4"/>
          </a:graphicData>
        </a:graphic>
      </p:graphicFrame>
      <p:sp>
        <p:nvSpPr>
          <p:cNvPr id="13" name="TextBox 12"/>
          <p:cNvSpPr txBox="1"/>
          <p:nvPr/>
        </p:nvSpPr>
        <p:spPr>
          <a:xfrm>
            <a:off x="233398" y="8774842"/>
            <a:ext cx="6386512" cy="261610"/>
          </a:xfrm>
          <a:prstGeom prst="rect">
            <a:avLst/>
          </a:prstGeom>
          <a:noFill/>
        </p:spPr>
        <p:txBody>
          <a:bodyPr wrap="square" rtlCol="0">
            <a:spAutoFit/>
          </a:bodyPr>
          <a:lstStyle/>
          <a:p>
            <a:r>
              <a:rPr lang="en-US" sz="1100" dirty="0" smtClean="0"/>
              <a:t>n=2000; n=984 </a:t>
            </a:r>
            <a:r>
              <a:rPr lang="en-US" sz="1100" dirty="0"/>
              <a:t>men, </a:t>
            </a:r>
            <a:r>
              <a:rPr lang="en-US" sz="1100" dirty="0" smtClean="0"/>
              <a:t>n=1016 women (T3B)</a:t>
            </a:r>
            <a:endParaRPr lang="en-US" sz="1100" dirty="0"/>
          </a:p>
        </p:txBody>
      </p:sp>
    </p:spTree>
    <p:extLst>
      <p:ext uri="{BB962C8B-B14F-4D97-AF65-F5344CB8AC3E}">
        <p14:creationId xmlns:p14="http://schemas.microsoft.com/office/powerpoint/2010/main" val="59551145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For most, saving money isn’t a reason to stick around</a:t>
            </a:r>
            <a:br>
              <a:rPr lang="en-US" sz="3200" dirty="0" smtClean="0"/>
            </a:br>
            <a:r>
              <a:rPr lang="en-US" sz="2000" dirty="0" smtClean="0"/>
              <a:t>Only 14% say they’ve ever stayed with someone for financial reasons</a:t>
            </a:r>
            <a:endParaRPr lang="en-US" dirty="0"/>
          </a:p>
        </p:txBody>
      </p:sp>
      <p:sp>
        <p:nvSpPr>
          <p:cNvPr id="4" name="Slide Number Placeholder 3"/>
          <p:cNvSpPr>
            <a:spLocks noGrp="1"/>
          </p:cNvSpPr>
          <p:nvPr>
            <p:ph type="sldNum" sz="quarter" idx="12"/>
          </p:nvPr>
        </p:nvSpPr>
        <p:spPr/>
        <p:txBody>
          <a:bodyPr/>
          <a:lstStyle/>
          <a:p>
            <a:fld id="{5344400F-DDFD-4152-A312-E9E2B05BF46E}" type="slidenum">
              <a:rPr lang="en-US" smtClean="0"/>
              <a:t>44</a:t>
            </a:fld>
            <a:endParaRPr lang="en-US"/>
          </a:p>
        </p:txBody>
      </p:sp>
      <p:sp>
        <p:nvSpPr>
          <p:cNvPr id="9" name="TextBox 8"/>
          <p:cNvSpPr txBox="1"/>
          <p:nvPr/>
        </p:nvSpPr>
        <p:spPr>
          <a:xfrm>
            <a:off x="1251608" y="2315550"/>
            <a:ext cx="4562375" cy="707886"/>
          </a:xfrm>
          <a:prstGeom prst="rect">
            <a:avLst/>
          </a:prstGeom>
          <a:noFill/>
        </p:spPr>
        <p:txBody>
          <a:bodyPr wrap="square" rtlCol="0">
            <a:spAutoFit/>
          </a:bodyPr>
          <a:lstStyle/>
          <a:p>
            <a:pPr algn="ctr"/>
            <a:r>
              <a:rPr lang="en-US" sz="2000" dirty="0" smtClean="0"/>
              <a:t>Stayed in a relationship longer than they wanted to because it was affordable</a:t>
            </a:r>
            <a:endParaRPr lang="en-US" dirty="0"/>
          </a:p>
        </p:txBody>
      </p:sp>
      <p:sp>
        <p:nvSpPr>
          <p:cNvPr id="14" name="Right Brace 13"/>
          <p:cNvSpPr/>
          <p:nvPr/>
        </p:nvSpPr>
        <p:spPr>
          <a:xfrm rot="16200000">
            <a:off x="2945000" y="2635503"/>
            <a:ext cx="866424" cy="5913180"/>
          </a:xfrm>
          <a:prstGeom prst="rightBrace">
            <a:avLst>
              <a:gd name="adj1" fmla="val 8333"/>
              <a:gd name="adj2" fmla="val 52930"/>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aphicFrame>
        <p:nvGraphicFramePr>
          <p:cNvPr id="11" name="Chart 10"/>
          <p:cNvGraphicFramePr/>
          <p:nvPr>
            <p:extLst>
              <p:ext uri="{D42A27DB-BD31-4B8C-83A1-F6EECF244321}">
                <p14:modId xmlns:p14="http://schemas.microsoft.com/office/powerpoint/2010/main" val="962359257"/>
              </p:ext>
            </p:extLst>
          </p:nvPr>
        </p:nvGraphicFramePr>
        <p:xfrm>
          <a:off x="2109603" y="3124451"/>
          <a:ext cx="2784230" cy="193023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Chart 14"/>
          <p:cNvGraphicFramePr/>
          <p:nvPr>
            <p:extLst>
              <p:ext uri="{D42A27DB-BD31-4B8C-83A1-F6EECF244321}">
                <p14:modId xmlns:p14="http://schemas.microsoft.com/office/powerpoint/2010/main" val="3874938840"/>
              </p:ext>
            </p:extLst>
          </p:nvPr>
        </p:nvGraphicFramePr>
        <p:xfrm>
          <a:off x="311776" y="5609502"/>
          <a:ext cx="3481954" cy="240373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7" name="Chart 16"/>
          <p:cNvGraphicFramePr/>
          <p:nvPr>
            <p:extLst>
              <p:ext uri="{D42A27DB-BD31-4B8C-83A1-F6EECF244321}">
                <p14:modId xmlns:p14="http://schemas.microsoft.com/office/powerpoint/2010/main" val="1676504705"/>
              </p:ext>
            </p:extLst>
          </p:nvPr>
        </p:nvGraphicFramePr>
        <p:xfrm>
          <a:off x="3062997" y="5609502"/>
          <a:ext cx="3481954" cy="2403732"/>
        </p:xfrm>
        <a:graphic>
          <a:graphicData uri="http://schemas.openxmlformats.org/drawingml/2006/chart">
            <c:chart xmlns:c="http://schemas.openxmlformats.org/drawingml/2006/chart" xmlns:r="http://schemas.openxmlformats.org/officeDocument/2006/relationships" r:id="rId4"/>
          </a:graphicData>
        </a:graphic>
      </p:graphicFrame>
      <p:sp>
        <p:nvSpPr>
          <p:cNvPr id="13" name="TextBox 12"/>
          <p:cNvSpPr txBox="1"/>
          <p:nvPr/>
        </p:nvSpPr>
        <p:spPr>
          <a:xfrm>
            <a:off x="224159" y="8718550"/>
            <a:ext cx="5677675" cy="261610"/>
          </a:xfrm>
          <a:prstGeom prst="rect">
            <a:avLst/>
          </a:prstGeom>
          <a:noFill/>
        </p:spPr>
        <p:txBody>
          <a:bodyPr wrap="square" rtlCol="0">
            <a:spAutoFit/>
          </a:bodyPr>
          <a:lstStyle/>
          <a:p>
            <a:r>
              <a:rPr lang="en-US" sz="1100" dirty="0" smtClean="0"/>
              <a:t>n=1912 people, n=923 men, n=989 women who have ever been in a relationship</a:t>
            </a:r>
          </a:p>
        </p:txBody>
      </p:sp>
    </p:spTree>
    <p:extLst>
      <p:ext uri="{BB962C8B-B14F-4D97-AF65-F5344CB8AC3E}">
        <p14:creationId xmlns:p14="http://schemas.microsoft.com/office/powerpoint/2010/main" val="123848762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Most don’t care about sunk costs either</a:t>
            </a:r>
            <a:br>
              <a:rPr lang="en-US" sz="3200" dirty="0" smtClean="0"/>
            </a:br>
            <a:r>
              <a:rPr lang="en-US" sz="2000" dirty="0" smtClean="0"/>
              <a:t>Less than 10% stuck around in a relationship because they’d already spent a lot on it</a:t>
            </a:r>
            <a:endParaRPr lang="en-US" dirty="0"/>
          </a:p>
        </p:txBody>
      </p:sp>
      <p:sp>
        <p:nvSpPr>
          <p:cNvPr id="4" name="Slide Number Placeholder 3"/>
          <p:cNvSpPr>
            <a:spLocks noGrp="1"/>
          </p:cNvSpPr>
          <p:nvPr>
            <p:ph type="sldNum" sz="quarter" idx="12"/>
          </p:nvPr>
        </p:nvSpPr>
        <p:spPr/>
        <p:txBody>
          <a:bodyPr/>
          <a:lstStyle/>
          <a:p>
            <a:fld id="{5344400F-DDFD-4152-A312-E9E2B05BF46E}" type="slidenum">
              <a:rPr lang="en-US" smtClean="0"/>
              <a:t>45</a:t>
            </a:fld>
            <a:endParaRPr lang="en-US"/>
          </a:p>
        </p:txBody>
      </p:sp>
      <p:sp>
        <p:nvSpPr>
          <p:cNvPr id="9" name="TextBox 8"/>
          <p:cNvSpPr txBox="1"/>
          <p:nvPr/>
        </p:nvSpPr>
        <p:spPr>
          <a:xfrm>
            <a:off x="746432" y="2498430"/>
            <a:ext cx="5520474" cy="1015663"/>
          </a:xfrm>
          <a:prstGeom prst="rect">
            <a:avLst/>
          </a:prstGeom>
          <a:noFill/>
        </p:spPr>
        <p:txBody>
          <a:bodyPr wrap="square" rtlCol="0">
            <a:spAutoFit/>
          </a:bodyPr>
          <a:lstStyle/>
          <a:p>
            <a:pPr algn="ctr"/>
            <a:r>
              <a:rPr lang="en-US" sz="2000" dirty="0" smtClean="0"/>
              <a:t>Stayed in a relationship longer than they wanted to because they put a lot of money into it</a:t>
            </a:r>
            <a:endParaRPr lang="en-US" dirty="0"/>
          </a:p>
        </p:txBody>
      </p:sp>
      <p:sp>
        <p:nvSpPr>
          <p:cNvPr id="14" name="Right Brace 13"/>
          <p:cNvSpPr/>
          <p:nvPr/>
        </p:nvSpPr>
        <p:spPr>
          <a:xfrm rot="16200000">
            <a:off x="2918874" y="2818383"/>
            <a:ext cx="866424" cy="5913180"/>
          </a:xfrm>
          <a:prstGeom prst="rightBrace">
            <a:avLst>
              <a:gd name="adj1" fmla="val 8333"/>
              <a:gd name="adj2" fmla="val 52930"/>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aphicFrame>
        <p:nvGraphicFramePr>
          <p:cNvPr id="11" name="Chart 10"/>
          <p:cNvGraphicFramePr/>
          <p:nvPr>
            <p:extLst>
              <p:ext uri="{D42A27DB-BD31-4B8C-83A1-F6EECF244321}">
                <p14:modId xmlns:p14="http://schemas.microsoft.com/office/powerpoint/2010/main" val="2912793108"/>
              </p:ext>
            </p:extLst>
          </p:nvPr>
        </p:nvGraphicFramePr>
        <p:xfrm>
          <a:off x="2083477" y="3307331"/>
          <a:ext cx="2784230" cy="193023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Chart 14"/>
          <p:cNvGraphicFramePr/>
          <p:nvPr>
            <p:extLst>
              <p:ext uri="{D42A27DB-BD31-4B8C-83A1-F6EECF244321}">
                <p14:modId xmlns:p14="http://schemas.microsoft.com/office/powerpoint/2010/main" val="2557490800"/>
              </p:ext>
            </p:extLst>
          </p:nvPr>
        </p:nvGraphicFramePr>
        <p:xfrm>
          <a:off x="285650" y="5792382"/>
          <a:ext cx="3481954" cy="240373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7" name="Chart 16"/>
          <p:cNvGraphicFramePr/>
          <p:nvPr>
            <p:extLst>
              <p:ext uri="{D42A27DB-BD31-4B8C-83A1-F6EECF244321}">
                <p14:modId xmlns:p14="http://schemas.microsoft.com/office/powerpoint/2010/main" val="1072245604"/>
              </p:ext>
            </p:extLst>
          </p:nvPr>
        </p:nvGraphicFramePr>
        <p:xfrm>
          <a:off x="3036871" y="5792382"/>
          <a:ext cx="3481954" cy="2403732"/>
        </p:xfrm>
        <a:graphic>
          <a:graphicData uri="http://schemas.openxmlformats.org/drawingml/2006/chart">
            <c:chart xmlns:c="http://schemas.openxmlformats.org/drawingml/2006/chart" xmlns:r="http://schemas.openxmlformats.org/officeDocument/2006/relationships" r:id="rId4"/>
          </a:graphicData>
        </a:graphic>
      </p:graphicFrame>
      <p:sp>
        <p:nvSpPr>
          <p:cNvPr id="13" name="TextBox 12"/>
          <p:cNvSpPr txBox="1"/>
          <p:nvPr/>
        </p:nvSpPr>
        <p:spPr>
          <a:xfrm>
            <a:off x="224159" y="8718550"/>
            <a:ext cx="5677675" cy="261610"/>
          </a:xfrm>
          <a:prstGeom prst="rect">
            <a:avLst/>
          </a:prstGeom>
          <a:noFill/>
        </p:spPr>
        <p:txBody>
          <a:bodyPr wrap="square" rtlCol="0">
            <a:spAutoFit/>
          </a:bodyPr>
          <a:lstStyle/>
          <a:p>
            <a:r>
              <a:rPr lang="en-US" sz="1100" dirty="0" smtClean="0"/>
              <a:t>n=1912 people, n=923 men, n=989 women who have ever been in a relationship</a:t>
            </a:r>
          </a:p>
        </p:txBody>
      </p:sp>
    </p:spTree>
    <p:extLst>
      <p:ext uri="{BB962C8B-B14F-4D97-AF65-F5344CB8AC3E}">
        <p14:creationId xmlns:p14="http://schemas.microsoft.com/office/powerpoint/2010/main" val="97159245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normAutofit/>
          </a:bodyPr>
          <a:lstStyle/>
          <a:p>
            <a:r>
              <a:rPr lang="en-US" sz="4000" dirty="0" smtClean="0"/>
              <a:t>Same-sex Marriage</a:t>
            </a:r>
            <a:endParaRPr lang="en-US" sz="4000" dirty="0"/>
          </a:p>
        </p:txBody>
      </p:sp>
      <p:sp>
        <p:nvSpPr>
          <p:cNvPr id="2" name="Slide Number Placeholder 1"/>
          <p:cNvSpPr>
            <a:spLocks noGrp="1"/>
          </p:cNvSpPr>
          <p:nvPr>
            <p:ph type="sldNum" sz="quarter" idx="12"/>
          </p:nvPr>
        </p:nvSpPr>
        <p:spPr/>
        <p:txBody>
          <a:bodyPr/>
          <a:lstStyle/>
          <a:p>
            <a:fld id="{5344400F-DDFD-4152-A312-E9E2B05BF46E}" type="slidenum">
              <a:rPr lang="en-US" smtClean="0"/>
              <a:t>46</a:t>
            </a:fld>
            <a:endParaRPr lang="en-US"/>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431879"/>
            <a:ext cx="6858000" cy="4576970"/>
          </a:xfrm>
          <a:prstGeom prst="rect">
            <a:avLst/>
          </a:prstGeom>
        </p:spPr>
      </p:pic>
    </p:spTree>
    <p:extLst>
      <p:ext uri="{BB962C8B-B14F-4D97-AF65-F5344CB8AC3E}">
        <p14:creationId xmlns:p14="http://schemas.microsoft.com/office/powerpoint/2010/main" val="53688685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Attitudes regarding same-sex marriage may be changing </a:t>
            </a:r>
            <a:br>
              <a:rPr lang="en-US" sz="3200" dirty="0" smtClean="0"/>
            </a:br>
            <a:r>
              <a:rPr lang="en-US" sz="2000" dirty="0" smtClean="0"/>
              <a:t>One year after the SCOTUS ruling, more Americans may be accepting same-sex marriage in a legal sense</a:t>
            </a:r>
            <a:endParaRPr lang="en-US" sz="3200" dirty="0"/>
          </a:p>
        </p:txBody>
      </p:sp>
      <p:sp>
        <p:nvSpPr>
          <p:cNvPr id="4" name="Slide Number Placeholder 3"/>
          <p:cNvSpPr>
            <a:spLocks noGrp="1"/>
          </p:cNvSpPr>
          <p:nvPr>
            <p:ph type="sldNum" sz="quarter" idx="12"/>
          </p:nvPr>
        </p:nvSpPr>
        <p:spPr/>
        <p:txBody>
          <a:bodyPr/>
          <a:lstStyle/>
          <a:p>
            <a:fld id="{5344400F-DDFD-4152-A312-E9E2B05BF46E}" type="slidenum">
              <a:rPr lang="en-US" smtClean="0"/>
              <a:t>47</a:t>
            </a:fld>
            <a:endParaRPr lang="en-US"/>
          </a:p>
        </p:txBody>
      </p:sp>
      <p:sp>
        <p:nvSpPr>
          <p:cNvPr id="9" name="TextBox 8"/>
          <p:cNvSpPr txBox="1"/>
          <p:nvPr/>
        </p:nvSpPr>
        <p:spPr>
          <a:xfrm>
            <a:off x="666417" y="2732167"/>
            <a:ext cx="5520474" cy="400110"/>
          </a:xfrm>
          <a:prstGeom prst="rect">
            <a:avLst/>
          </a:prstGeom>
          <a:noFill/>
        </p:spPr>
        <p:txBody>
          <a:bodyPr wrap="square" rtlCol="0">
            <a:spAutoFit/>
          </a:bodyPr>
          <a:lstStyle/>
          <a:p>
            <a:pPr algn="ctr"/>
            <a:r>
              <a:rPr lang="en-US" sz="2000" dirty="0" smtClean="0"/>
              <a:t>Believe same-sex marriage should be legal</a:t>
            </a:r>
            <a:endParaRPr lang="en-US" dirty="0"/>
          </a:p>
        </p:txBody>
      </p:sp>
      <p:graphicFrame>
        <p:nvGraphicFramePr>
          <p:cNvPr id="15" name="Chart 14"/>
          <p:cNvGraphicFramePr/>
          <p:nvPr>
            <p:extLst>
              <p:ext uri="{D42A27DB-BD31-4B8C-83A1-F6EECF244321}">
                <p14:modId xmlns:p14="http://schemas.microsoft.com/office/powerpoint/2010/main" val="1767054030"/>
              </p:ext>
            </p:extLst>
          </p:nvPr>
        </p:nvGraphicFramePr>
        <p:xfrm>
          <a:off x="281523" y="3610193"/>
          <a:ext cx="3481954" cy="240373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7" name="Chart 16"/>
          <p:cNvGraphicFramePr/>
          <p:nvPr>
            <p:extLst>
              <p:ext uri="{D42A27DB-BD31-4B8C-83A1-F6EECF244321}">
                <p14:modId xmlns:p14="http://schemas.microsoft.com/office/powerpoint/2010/main" val="986930148"/>
              </p:ext>
            </p:extLst>
          </p:nvPr>
        </p:nvGraphicFramePr>
        <p:xfrm>
          <a:off x="3032744" y="3610193"/>
          <a:ext cx="3481954" cy="2403732"/>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233398" y="8657275"/>
            <a:ext cx="6386512" cy="430887"/>
          </a:xfrm>
          <a:prstGeom prst="rect">
            <a:avLst/>
          </a:prstGeom>
          <a:noFill/>
        </p:spPr>
        <p:txBody>
          <a:bodyPr wrap="square" rtlCol="0">
            <a:spAutoFit/>
          </a:bodyPr>
          <a:lstStyle/>
          <a:p>
            <a:r>
              <a:rPr lang="en-US" sz="1100" dirty="0" smtClean="0"/>
              <a:t>2015: n=2011</a:t>
            </a:r>
          </a:p>
          <a:p>
            <a:r>
              <a:rPr lang="en-US" sz="1100" dirty="0" smtClean="0"/>
              <a:t>2016: n=2000</a:t>
            </a:r>
            <a:endParaRPr lang="en-US" sz="1100" dirty="0"/>
          </a:p>
        </p:txBody>
      </p:sp>
    </p:spTree>
    <p:extLst>
      <p:ext uri="{BB962C8B-B14F-4D97-AF65-F5344CB8AC3E}">
        <p14:creationId xmlns:p14="http://schemas.microsoft.com/office/powerpoint/2010/main" val="420310639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Men’s attitudes about same-sex marriage have shifted more</a:t>
            </a:r>
            <a:r>
              <a:rPr lang="en-US" sz="3200" dirty="0"/>
              <a:t/>
            </a:r>
            <a:br>
              <a:rPr lang="en-US" sz="3200" dirty="0"/>
            </a:br>
            <a:r>
              <a:rPr lang="en-US" sz="2200" dirty="0" smtClean="0"/>
              <a:t>While the proportion of female supporters has stayed the same, more men this year support it than did before the SCOTUS ruling</a:t>
            </a:r>
            <a:endParaRPr lang="en-US" sz="2700" dirty="0"/>
          </a:p>
        </p:txBody>
      </p:sp>
      <p:sp>
        <p:nvSpPr>
          <p:cNvPr id="4" name="Slide Number Placeholder 3"/>
          <p:cNvSpPr>
            <a:spLocks noGrp="1"/>
          </p:cNvSpPr>
          <p:nvPr>
            <p:ph type="sldNum" sz="quarter" idx="12"/>
          </p:nvPr>
        </p:nvSpPr>
        <p:spPr/>
        <p:txBody>
          <a:bodyPr/>
          <a:lstStyle/>
          <a:p>
            <a:fld id="{5344400F-DDFD-4152-A312-E9E2B05BF46E}" type="slidenum">
              <a:rPr lang="en-US" smtClean="0"/>
              <a:t>48</a:t>
            </a:fld>
            <a:endParaRPr lang="en-US"/>
          </a:p>
        </p:txBody>
      </p:sp>
      <p:sp>
        <p:nvSpPr>
          <p:cNvPr id="9" name="TextBox 8"/>
          <p:cNvSpPr txBox="1"/>
          <p:nvPr/>
        </p:nvSpPr>
        <p:spPr>
          <a:xfrm>
            <a:off x="390394" y="2287667"/>
            <a:ext cx="6072521" cy="400110"/>
          </a:xfrm>
          <a:prstGeom prst="rect">
            <a:avLst/>
          </a:prstGeom>
          <a:noFill/>
        </p:spPr>
        <p:txBody>
          <a:bodyPr wrap="square" rtlCol="0">
            <a:spAutoFit/>
          </a:bodyPr>
          <a:lstStyle/>
          <a:p>
            <a:pPr algn="ctr"/>
            <a:r>
              <a:rPr lang="en-US" sz="2000" dirty="0" smtClean="0"/>
              <a:t>Men believing same-sex marriage should be legal</a:t>
            </a:r>
            <a:endParaRPr lang="en-US" dirty="0"/>
          </a:p>
        </p:txBody>
      </p:sp>
      <p:sp>
        <p:nvSpPr>
          <p:cNvPr id="10" name="TextBox 9"/>
          <p:cNvSpPr txBox="1"/>
          <p:nvPr/>
        </p:nvSpPr>
        <p:spPr>
          <a:xfrm>
            <a:off x="233398" y="8644212"/>
            <a:ext cx="6386512" cy="600164"/>
          </a:xfrm>
          <a:prstGeom prst="rect">
            <a:avLst/>
          </a:prstGeom>
          <a:noFill/>
        </p:spPr>
        <p:txBody>
          <a:bodyPr wrap="square" rtlCol="0">
            <a:spAutoFit/>
          </a:bodyPr>
          <a:lstStyle/>
          <a:p>
            <a:r>
              <a:rPr lang="en-US" sz="1100" dirty="0" smtClean="0"/>
              <a:t>2015: n=903 men, n=1108 women</a:t>
            </a:r>
          </a:p>
          <a:p>
            <a:r>
              <a:rPr lang="en-US" sz="1100" dirty="0" smtClean="0"/>
              <a:t>2016: </a:t>
            </a:r>
            <a:r>
              <a:rPr lang="en-US" sz="1100" dirty="0"/>
              <a:t>n=984 men, n=1016 women</a:t>
            </a:r>
          </a:p>
          <a:p>
            <a:endParaRPr lang="en-US" sz="1100" dirty="0"/>
          </a:p>
        </p:txBody>
      </p:sp>
      <p:graphicFrame>
        <p:nvGraphicFramePr>
          <p:cNvPr id="15" name="Chart 14"/>
          <p:cNvGraphicFramePr/>
          <p:nvPr>
            <p:extLst>
              <p:ext uri="{D42A27DB-BD31-4B8C-83A1-F6EECF244321}">
                <p14:modId xmlns:p14="http://schemas.microsoft.com/office/powerpoint/2010/main" val="2108241597"/>
              </p:ext>
            </p:extLst>
          </p:nvPr>
        </p:nvGraphicFramePr>
        <p:xfrm>
          <a:off x="281523" y="2722931"/>
          <a:ext cx="3481954" cy="240373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7" name="Chart 16"/>
          <p:cNvGraphicFramePr/>
          <p:nvPr>
            <p:extLst>
              <p:ext uri="{D42A27DB-BD31-4B8C-83A1-F6EECF244321}">
                <p14:modId xmlns:p14="http://schemas.microsoft.com/office/powerpoint/2010/main" val="2569803630"/>
              </p:ext>
            </p:extLst>
          </p:nvPr>
        </p:nvGraphicFramePr>
        <p:xfrm>
          <a:off x="3032744" y="2722931"/>
          <a:ext cx="3481954" cy="2403732"/>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390394" y="5360209"/>
            <a:ext cx="6072521" cy="400110"/>
          </a:xfrm>
          <a:prstGeom prst="rect">
            <a:avLst/>
          </a:prstGeom>
          <a:noFill/>
        </p:spPr>
        <p:txBody>
          <a:bodyPr wrap="square" rtlCol="0">
            <a:spAutoFit/>
          </a:bodyPr>
          <a:lstStyle/>
          <a:p>
            <a:pPr algn="ctr"/>
            <a:r>
              <a:rPr lang="en-US" sz="2000" dirty="0" smtClean="0"/>
              <a:t>Women believing same-sex marriage should be legal</a:t>
            </a:r>
            <a:endParaRPr lang="en-US" dirty="0"/>
          </a:p>
        </p:txBody>
      </p:sp>
      <p:graphicFrame>
        <p:nvGraphicFramePr>
          <p:cNvPr id="11" name="Chart 10"/>
          <p:cNvGraphicFramePr/>
          <p:nvPr>
            <p:extLst>
              <p:ext uri="{D42A27DB-BD31-4B8C-83A1-F6EECF244321}">
                <p14:modId xmlns:p14="http://schemas.microsoft.com/office/powerpoint/2010/main" val="2867549518"/>
              </p:ext>
            </p:extLst>
          </p:nvPr>
        </p:nvGraphicFramePr>
        <p:xfrm>
          <a:off x="281523" y="5795473"/>
          <a:ext cx="3481954" cy="240373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Chart 11"/>
          <p:cNvGraphicFramePr/>
          <p:nvPr>
            <p:extLst>
              <p:ext uri="{D42A27DB-BD31-4B8C-83A1-F6EECF244321}">
                <p14:modId xmlns:p14="http://schemas.microsoft.com/office/powerpoint/2010/main" val="1138615470"/>
              </p:ext>
            </p:extLst>
          </p:nvPr>
        </p:nvGraphicFramePr>
        <p:xfrm>
          <a:off x="3032744" y="5795473"/>
          <a:ext cx="3481954" cy="240373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05718301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Attitudes among older Americans have also seen an shift</a:t>
            </a:r>
            <a:br>
              <a:rPr lang="en-US" sz="3200" dirty="0" smtClean="0"/>
            </a:br>
            <a:r>
              <a:rPr lang="en-US" sz="2000" dirty="0" smtClean="0"/>
              <a:t>More Americans over 55 support same-sex marriage a year after the SCOTUS ruling than did before</a:t>
            </a:r>
            <a:endParaRPr lang="en-US" dirty="0"/>
          </a:p>
        </p:txBody>
      </p:sp>
      <p:sp>
        <p:nvSpPr>
          <p:cNvPr id="4" name="Slide Number Placeholder 3"/>
          <p:cNvSpPr>
            <a:spLocks noGrp="1"/>
          </p:cNvSpPr>
          <p:nvPr>
            <p:ph type="sldNum" sz="quarter" idx="12"/>
          </p:nvPr>
        </p:nvSpPr>
        <p:spPr/>
        <p:txBody>
          <a:bodyPr/>
          <a:lstStyle/>
          <a:p>
            <a:fld id="{5344400F-DDFD-4152-A312-E9E2B05BF46E}" type="slidenum">
              <a:rPr lang="en-US" smtClean="0"/>
              <a:t>49</a:t>
            </a:fld>
            <a:endParaRPr lang="en-US"/>
          </a:p>
        </p:txBody>
      </p:sp>
      <p:sp>
        <p:nvSpPr>
          <p:cNvPr id="9" name="TextBox 8"/>
          <p:cNvSpPr txBox="1"/>
          <p:nvPr/>
        </p:nvSpPr>
        <p:spPr>
          <a:xfrm>
            <a:off x="666417" y="2732167"/>
            <a:ext cx="5520474" cy="707886"/>
          </a:xfrm>
          <a:prstGeom prst="rect">
            <a:avLst/>
          </a:prstGeom>
          <a:noFill/>
        </p:spPr>
        <p:txBody>
          <a:bodyPr wrap="square" rtlCol="0">
            <a:spAutoFit/>
          </a:bodyPr>
          <a:lstStyle/>
          <a:p>
            <a:pPr algn="ctr"/>
            <a:r>
              <a:rPr lang="en-US" sz="2000" dirty="0" smtClean="0"/>
              <a:t>Americans 55+ believing same-sex marriage should be legal</a:t>
            </a:r>
            <a:endParaRPr lang="en-US" dirty="0"/>
          </a:p>
        </p:txBody>
      </p:sp>
      <p:sp>
        <p:nvSpPr>
          <p:cNvPr id="10" name="TextBox 9"/>
          <p:cNvSpPr txBox="1"/>
          <p:nvPr/>
        </p:nvSpPr>
        <p:spPr>
          <a:xfrm>
            <a:off x="233398" y="8683401"/>
            <a:ext cx="6386512" cy="600164"/>
          </a:xfrm>
          <a:prstGeom prst="rect">
            <a:avLst/>
          </a:prstGeom>
          <a:noFill/>
        </p:spPr>
        <p:txBody>
          <a:bodyPr wrap="square" rtlCol="0">
            <a:spAutoFit/>
          </a:bodyPr>
          <a:lstStyle/>
          <a:p>
            <a:r>
              <a:rPr lang="en-US" sz="1100" dirty="0" smtClean="0"/>
              <a:t>2015: n=720 55 and older</a:t>
            </a:r>
          </a:p>
          <a:p>
            <a:r>
              <a:rPr lang="en-US" sz="1100" dirty="0" smtClean="0"/>
              <a:t>2016: </a:t>
            </a:r>
            <a:r>
              <a:rPr lang="en-US" sz="1100" dirty="0"/>
              <a:t>n=665 55 and </a:t>
            </a:r>
            <a:r>
              <a:rPr lang="en-US" sz="1100" dirty="0" smtClean="0"/>
              <a:t>older </a:t>
            </a:r>
            <a:endParaRPr lang="en-US" sz="1100" dirty="0"/>
          </a:p>
          <a:p>
            <a:endParaRPr lang="en-US" sz="1100" dirty="0"/>
          </a:p>
        </p:txBody>
      </p:sp>
      <p:graphicFrame>
        <p:nvGraphicFramePr>
          <p:cNvPr id="15" name="Chart 14"/>
          <p:cNvGraphicFramePr/>
          <p:nvPr>
            <p:extLst>
              <p:ext uri="{D42A27DB-BD31-4B8C-83A1-F6EECF244321}">
                <p14:modId xmlns:p14="http://schemas.microsoft.com/office/powerpoint/2010/main" val="3221369436"/>
              </p:ext>
            </p:extLst>
          </p:nvPr>
        </p:nvGraphicFramePr>
        <p:xfrm>
          <a:off x="281523" y="3610193"/>
          <a:ext cx="3481954" cy="240373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7" name="Chart 16"/>
          <p:cNvGraphicFramePr/>
          <p:nvPr>
            <p:extLst>
              <p:ext uri="{D42A27DB-BD31-4B8C-83A1-F6EECF244321}">
                <p14:modId xmlns:p14="http://schemas.microsoft.com/office/powerpoint/2010/main" val="3975802397"/>
              </p:ext>
            </p:extLst>
          </p:nvPr>
        </p:nvGraphicFramePr>
        <p:xfrm>
          <a:off x="3032744" y="3610193"/>
          <a:ext cx="3481954" cy="240373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350564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Relationships are good</a:t>
            </a:r>
            <a:r>
              <a:rPr lang="en-US" sz="2000" dirty="0" smtClean="0"/>
              <a:t/>
            </a:r>
            <a:br>
              <a:rPr lang="en-US" sz="2000" dirty="0" smtClean="0"/>
            </a:br>
            <a:r>
              <a:rPr lang="en-US" sz="2000" dirty="0" smtClean="0"/>
              <a:t>Most Americans are very satisfied in their relationships</a:t>
            </a:r>
            <a:endParaRPr lang="en-US" sz="2000" dirty="0"/>
          </a:p>
        </p:txBody>
      </p:sp>
      <p:graphicFrame>
        <p:nvGraphicFramePr>
          <p:cNvPr id="4" name="Content Placeholder 17"/>
          <p:cNvGraphicFramePr>
            <a:graphicFrameLocks/>
          </p:cNvGraphicFramePr>
          <p:nvPr>
            <p:extLst>
              <p:ext uri="{D42A27DB-BD31-4B8C-83A1-F6EECF244321}">
                <p14:modId xmlns:p14="http://schemas.microsoft.com/office/powerpoint/2010/main" val="2294408520"/>
              </p:ext>
            </p:extLst>
          </p:nvPr>
        </p:nvGraphicFramePr>
        <p:xfrm>
          <a:off x="849335" y="3902586"/>
          <a:ext cx="4577252" cy="4572548"/>
        </p:xfrm>
        <a:graphic>
          <a:graphicData uri="http://schemas.openxmlformats.org/drawingml/2006/chart">
            <c:chart xmlns:c="http://schemas.openxmlformats.org/drawingml/2006/chart" xmlns:r="http://schemas.openxmlformats.org/officeDocument/2006/relationships" r:id="rId2"/>
          </a:graphicData>
        </a:graphic>
      </p:graphicFrame>
      <p:sp>
        <p:nvSpPr>
          <p:cNvPr id="21" name="TextBox 20"/>
          <p:cNvSpPr txBox="1"/>
          <p:nvPr/>
        </p:nvSpPr>
        <p:spPr>
          <a:xfrm>
            <a:off x="123092" y="8825189"/>
            <a:ext cx="6523893" cy="261610"/>
          </a:xfrm>
          <a:prstGeom prst="rect">
            <a:avLst/>
          </a:prstGeom>
          <a:noFill/>
        </p:spPr>
        <p:txBody>
          <a:bodyPr wrap="square" rtlCol="0">
            <a:spAutoFit/>
          </a:bodyPr>
          <a:lstStyle/>
          <a:p>
            <a:r>
              <a:rPr lang="en-US" sz="1100" dirty="0" smtClean="0"/>
              <a:t>n=1411 people who are married or in a relationship</a:t>
            </a:r>
            <a:endParaRPr lang="en-US" sz="1100" dirty="0"/>
          </a:p>
        </p:txBody>
      </p:sp>
      <p:sp>
        <p:nvSpPr>
          <p:cNvPr id="5" name="Slide Number Placeholder 4"/>
          <p:cNvSpPr>
            <a:spLocks noGrp="1"/>
          </p:cNvSpPr>
          <p:nvPr>
            <p:ph type="sldNum" sz="quarter" idx="12"/>
          </p:nvPr>
        </p:nvSpPr>
        <p:spPr/>
        <p:txBody>
          <a:bodyPr/>
          <a:lstStyle/>
          <a:p>
            <a:fld id="{5344400F-DDFD-4152-A312-E9E2B05BF46E}" type="slidenum">
              <a:rPr lang="en-US" smtClean="0"/>
              <a:t>5</a:t>
            </a:fld>
            <a:endParaRPr lang="en-US"/>
          </a:p>
        </p:txBody>
      </p:sp>
      <p:sp>
        <p:nvSpPr>
          <p:cNvPr id="3" name="Rectangle 2"/>
          <p:cNvSpPr/>
          <p:nvPr/>
        </p:nvSpPr>
        <p:spPr>
          <a:xfrm>
            <a:off x="2040176" y="2758062"/>
            <a:ext cx="3429000" cy="1015663"/>
          </a:xfrm>
          <a:prstGeom prst="rect">
            <a:avLst/>
          </a:prstGeom>
        </p:spPr>
        <p:txBody>
          <a:bodyPr>
            <a:spAutoFit/>
          </a:bodyPr>
          <a:lstStyle/>
          <a:p>
            <a:pPr algn="ctr"/>
            <a:r>
              <a:rPr lang="en-US" sz="2000" dirty="0"/>
              <a:t>How satisfied would you say you feel in your current relationship? </a:t>
            </a:r>
          </a:p>
        </p:txBody>
      </p:sp>
    </p:spTree>
    <p:extLst>
      <p:ext uri="{BB962C8B-B14F-4D97-AF65-F5344CB8AC3E}">
        <p14:creationId xmlns:p14="http://schemas.microsoft.com/office/powerpoint/2010/main" val="371609446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Regionally, attitudinal shifts are greatest in the Northeast</a:t>
            </a:r>
            <a:br>
              <a:rPr lang="en-US" sz="3200" dirty="0" smtClean="0"/>
            </a:br>
            <a:r>
              <a:rPr lang="en-US" sz="2000" dirty="0" smtClean="0"/>
              <a:t>Northeasterners and Midwesterners have become more comfortable with the legalization of same-sex marriage</a:t>
            </a:r>
            <a:endParaRPr lang="en-US" sz="2400" dirty="0"/>
          </a:p>
        </p:txBody>
      </p:sp>
      <p:sp>
        <p:nvSpPr>
          <p:cNvPr id="4" name="Slide Number Placeholder 3"/>
          <p:cNvSpPr>
            <a:spLocks noGrp="1"/>
          </p:cNvSpPr>
          <p:nvPr>
            <p:ph type="sldNum" sz="quarter" idx="12"/>
          </p:nvPr>
        </p:nvSpPr>
        <p:spPr/>
        <p:txBody>
          <a:bodyPr/>
          <a:lstStyle/>
          <a:p>
            <a:fld id="{5344400F-DDFD-4152-A312-E9E2B05BF46E}" type="slidenum">
              <a:rPr lang="en-US" smtClean="0"/>
              <a:t>50</a:t>
            </a:fld>
            <a:endParaRPr lang="en-US"/>
          </a:p>
        </p:txBody>
      </p:sp>
      <p:sp>
        <p:nvSpPr>
          <p:cNvPr id="9" name="TextBox 8"/>
          <p:cNvSpPr txBox="1"/>
          <p:nvPr/>
        </p:nvSpPr>
        <p:spPr>
          <a:xfrm>
            <a:off x="666417" y="2208084"/>
            <a:ext cx="5520474" cy="707886"/>
          </a:xfrm>
          <a:prstGeom prst="rect">
            <a:avLst/>
          </a:prstGeom>
          <a:noFill/>
        </p:spPr>
        <p:txBody>
          <a:bodyPr wrap="square" rtlCol="0">
            <a:spAutoFit/>
          </a:bodyPr>
          <a:lstStyle/>
          <a:p>
            <a:pPr algn="ctr"/>
            <a:r>
              <a:rPr lang="en-US" sz="2000" u="sng" dirty="0" smtClean="0"/>
              <a:t>Northeasterners</a:t>
            </a:r>
            <a:r>
              <a:rPr lang="en-US" sz="2000" dirty="0" smtClean="0"/>
              <a:t> that believe same-sex marriage should be legal</a:t>
            </a:r>
            <a:endParaRPr lang="en-US" dirty="0"/>
          </a:p>
        </p:txBody>
      </p:sp>
      <p:graphicFrame>
        <p:nvGraphicFramePr>
          <p:cNvPr id="15" name="Chart 14"/>
          <p:cNvGraphicFramePr/>
          <p:nvPr>
            <p:extLst>
              <p:ext uri="{D42A27DB-BD31-4B8C-83A1-F6EECF244321}">
                <p14:modId xmlns:p14="http://schemas.microsoft.com/office/powerpoint/2010/main" val="4052840900"/>
              </p:ext>
            </p:extLst>
          </p:nvPr>
        </p:nvGraphicFramePr>
        <p:xfrm>
          <a:off x="281523" y="2810093"/>
          <a:ext cx="3481954" cy="240373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7" name="Chart 16"/>
          <p:cNvGraphicFramePr/>
          <p:nvPr>
            <p:extLst>
              <p:ext uri="{D42A27DB-BD31-4B8C-83A1-F6EECF244321}">
                <p14:modId xmlns:p14="http://schemas.microsoft.com/office/powerpoint/2010/main" val="766404317"/>
              </p:ext>
            </p:extLst>
          </p:nvPr>
        </p:nvGraphicFramePr>
        <p:xfrm>
          <a:off x="3032744" y="2810093"/>
          <a:ext cx="3481954" cy="2403732"/>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666417" y="5213825"/>
            <a:ext cx="5520474" cy="707886"/>
          </a:xfrm>
          <a:prstGeom prst="rect">
            <a:avLst/>
          </a:prstGeom>
          <a:noFill/>
        </p:spPr>
        <p:txBody>
          <a:bodyPr wrap="square" rtlCol="0">
            <a:spAutoFit/>
          </a:bodyPr>
          <a:lstStyle/>
          <a:p>
            <a:pPr algn="ctr"/>
            <a:r>
              <a:rPr lang="en-US" sz="2000" u="sng" dirty="0" smtClean="0"/>
              <a:t>Midwesterners</a:t>
            </a:r>
            <a:r>
              <a:rPr lang="en-US" sz="2000" dirty="0" smtClean="0"/>
              <a:t> </a:t>
            </a:r>
            <a:r>
              <a:rPr lang="en-US" sz="2000" dirty="0"/>
              <a:t>that believe same-sex </a:t>
            </a:r>
            <a:r>
              <a:rPr lang="en-US" sz="2000" dirty="0" smtClean="0"/>
              <a:t>marriage should be legal</a:t>
            </a:r>
            <a:endParaRPr lang="en-US" dirty="0"/>
          </a:p>
        </p:txBody>
      </p:sp>
      <p:graphicFrame>
        <p:nvGraphicFramePr>
          <p:cNvPr id="11" name="Chart 10"/>
          <p:cNvGraphicFramePr/>
          <p:nvPr>
            <p:extLst>
              <p:ext uri="{D42A27DB-BD31-4B8C-83A1-F6EECF244321}">
                <p14:modId xmlns:p14="http://schemas.microsoft.com/office/powerpoint/2010/main" val="4079122960"/>
              </p:ext>
            </p:extLst>
          </p:nvPr>
        </p:nvGraphicFramePr>
        <p:xfrm>
          <a:off x="233398" y="5880991"/>
          <a:ext cx="3481954" cy="240373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Chart 11"/>
          <p:cNvGraphicFramePr/>
          <p:nvPr>
            <p:extLst>
              <p:ext uri="{D42A27DB-BD31-4B8C-83A1-F6EECF244321}">
                <p14:modId xmlns:p14="http://schemas.microsoft.com/office/powerpoint/2010/main" val="3354381311"/>
              </p:ext>
            </p:extLst>
          </p:nvPr>
        </p:nvGraphicFramePr>
        <p:xfrm>
          <a:off x="2984619" y="5880991"/>
          <a:ext cx="3481954" cy="2403732"/>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13"/>
          <p:cNvSpPr txBox="1"/>
          <p:nvPr/>
        </p:nvSpPr>
        <p:spPr>
          <a:xfrm>
            <a:off x="123092" y="8693649"/>
            <a:ext cx="6523893" cy="430887"/>
          </a:xfrm>
          <a:prstGeom prst="rect">
            <a:avLst/>
          </a:prstGeom>
          <a:noFill/>
        </p:spPr>
        <p:txBody>
          <a:bodyPr wrap="square" rtlCol="0">
            <a:spAutoFit/>
          </a:bodyPr>
          <a:lstStyle/>
          <a:p>
            <a:r>
              <a:rPr lang="en-US" sz="1100" dirty="0"/>
              <a:t>2015</a:t>
            </a:r>
            <a:r>
              <a:rPr lang="en-US" sz="1100" dirty="0" smtClean="0"/>
              <a:t>: n=366 </a:t>
            </a:r>
            <a:r>
              <a:rPr lang="en-US" sz="1100" dirty="0"/>
              <a:t>Northeast, </a:t>
            </a:r>
            <a:r>
              <a:rPr lang="en-US" sz="1100" dirty="0" smtClean="0"/>
              <a:t>n=474 Midwest</a:t>
            </a:r>
          </a:p>
          <a:p>
            <a:r>
              <a:rPr lang="en-US" sz="1100" dirty="0" smtClean="0"/>
              <a:t>2016: n=451 Northeast, n=388 Midwest</a:t>
            </a:r>
            <a:endParaRPr lang="en-US" sz="1100" dirty="0"/>
          </a:p>
        </p:txBody>
      </p:sp>
    </p:spTree>
    <p:extLst>
      <p:ext uri="{BB962C8B-B14F-4D97-AF65-F5344CB8AC3E}">
        <p14:creationId xmlns:p14="http://schemas.microsoft.com/office/powerpoint/2010/main" val="420546946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Attitudes in the South and West haven’t really shifted</a:t>
            </a:r>
            <a:br>
              <a:rPr lang="en-US" sz="3200" dirty="0" smtClean="0"/>
            </a:br>
            <a:r>
              <a:rPr lang="en-US" sz="2000" dirty="0" smtClean="0"/>
              <a:t>There’s no statistically significant difference among Southerners and Westerners from 2015 to 2016</a:t>
            </a:r>
            <a:endParaRPr lang="en-US" dirty="0"/>
          </a:p>
        </p:txBody>
      </p:sp>
      <p:sp>
        <p:nvSpPr>
          <p:cNvPr id="4" name="Slide Number Placeholder 3"/>
          <p:cNvSpPr>
            <a:spLocks noGrp="1"/>
          </p:cNvSpPr>
          <p:nvPr>
            <p:ph type="sldNum" sz="quarter" idx="12"/>
          </p:nvPr>
        </p:nvSpPr>
        <p:spPr/>
        <p:txBody>
          <a:bodyPr/>
          <a:lstStyle/>
          <a:p>
            <a:fld id="{5344400F-DDFD-4152-A312-E9E2B05BF46E}" type="slidenum">
              <a:rPr lang="en-US" smtClean="0"/>
              <a:t>51</a:t>
            </a:fld>
            <a:endParaRPr lang="en-US"/>
          </a:p>
        </p:txBody>
      </p:sp>
      <p:sp>
        <p:nvSpPr>
          <p:cNvPr id="9" name="TextBox 8"/>
          <p:cNvSpPr txBox="1"/>
          <p:nvPr/>
        </p:nvSpPr>
        <p:spPr>
          <a:xfrm>
            <a:off x="666417" y="2208084"/>
            <a:ext cx="5520474" cy="707886"/>
          </a:xfrm>
          <a:prstGeom prst="rect">
            <a:avLst/>
          </a:prstGeom>
          <a:noFill/>
        </p:spPr>
        <p:txBody>
          <a:bodyPr wrap="square" rtlCol="0">
            <a:spAutoFit/>
          </a:bodyPr>
          <a:lstStyle/>
          <a:p>
            <a:pPr algn="ctr"/>
            <a:r>
              <a:rPr lang="en-US" sz="2000" u="sng" dirty="0" smtClean="0"/>
              <a:t>Southerners</a:t>
            </a:r>
            <a:r>
              <a:rPr lang="en-US" sz="2000" dirty="0" smtClean="0"/>
              <a:t> </a:t>
            </a:r>
            <a:r>
              <a:rPr lang="en-US" sz="2000" dirty="0"/>
              <a:t>that believe same-sex </a:t>
            </a:r>
            <a:r>
              <a:rPr lang="en-US" sz="2000" dirty="0" smtClean="0"/>
              <a:t>marriage should be legal</a:t>
            </a:r>
            <a:endParaRPr lang="en-US" dirty="0"/>
          </a:p>
        </p:txBody>
      </p:sp>
      <p:graphicFrame>
        <p:nvGraphicFramePr>
          <p:cNvPr id="15" name="Chart 14"/>
          <p:cNvGraphicFramePr/>
          <p:nvPr>
            <p:extLst>
              <p:ext uri="{D42A27DB-BD31-4B8C-83A1-F6EECF244321}">
                <p14:modId xmlns:p14="http://schemas.microsoft.com/office/powerpoint/2010/main" val="3262205666"/>
              </p:ext>
            </p:extLst>
          </p:nvPr>
        </p:nvGraphicFramePr>
        <p:xfrm>
          <a:off x="281523" y="2810093"/>
          <a:ext cx="3481954" cy="240373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7" name="Chart 16"/>
          <p:cNvGraphicFramePr/>
          <p:nvPr>
            <p:extLst>
              <p:ext uri="{D42A27DB-BD31-4B8C-83A1-F6EECF244321}">
                <p14:modId xmlns:p14="http://schemas.microsoft.com/office/powerpoint/2010/main" val="893218372"/>
              </p:ext>
            </p:extLst>
          </p:nvPr>
        </p:nvGraphicFramePr>
        <p:xfrm>
          <a:off x="3032744" y="2810093"/>
          <a:ext cx="3481954" cy="2403732"/>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666417" y="5213825"/>
            <a:ext cx="5520474" cy="707886"/>
          </a:xfrm>
          <a:prstGeom prst="rect">
            <a:avLst/>
          </a:prstGeom>
          <a:noFill/>
        </p:spPr>
        <p:txBody>
          <a:bodyPr wrap="square" rtlCol="0">
            <a:spAutoFit/>
          </a:bodyPr>
          <a:lstStyle/>
          <a:p>
            <a:pPr algn="ctr"/>
            <a:r>
              <a:rPr lang="en-US" sz="2000" u="sng" dirty="0" smtClean="0"/>
              <a:t>Westerners</a:t>
            </a:r>
            <a:r>
              <a:rPr lang="en-US" sz="2000" dirty="0" smtClean="0"/>
              <a:t> </a:t>
            </a:r>
            <a:r>
              <a:rPr lang="en-US" sz="2000" dirty="0"/>
              <a:t>that believe same-sex </a:t>
            </a:r>
            <a:r>
              <a:rPr lang="en-US" sz="2000" dirty="0" smtClean="0"/>
              <a:t>marriage should be legal</a:t>
            </a:r>
            <a:endParaRPr lang="en-US" dirty="0"/>
          </a:p>
        </p:txBody>
      </p:sp>
      <p:graphicFrame>
        <p:nvGraphicFramePr>
          <p:cNvPr id="11" name="Chart 10"/>
          <p:cNvGraphicFramePr/>
          <p:nvPr>
            <p:extLst>
              <p:ext uri="{D42A27DB-BD31-4B8C-83A1-F6EECF244321}">
                <p14:modId xmlns:p14="http://schemas.microsoft.com/office/powerpoint/2010/main" val="3265496262"/>
              </p:ext>
            </p:extLst>
          </p:nvPr>
        </p:nvGraphicFramePr>
        <p:xfrm>
          <a:off x="233398" y="5880991"/>
          <a:ext cx="3481954" cy="240373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Chart 11"/>
          <p:cNvGraphicFramePr/>
          <p:nvPr>
            <p:extLst>
              <p:ext uri="{D42A27DB-BD31-4B8C-83A1-F6EECF244321}">
                <p14:modId xmlns:p14="http://schemas.microsoft.com/office/powerpoint/2010/main" val="2932361708"/>
              </p:ext>
            </p:extLst>
          </p:nvPr>
        </p:nvGraphicFramePr>
        <p:xfrm>
          <a:off x="2984619" y="5880991"/>
          <a:ext cx="3481954" cy="2403732"/>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13"/>
          <p:cNvSpPr txBox="1"/>
          <p:nvPr/>
        </p:nvSpPr>
        <p:spPr>
          <a:xfrm>
            <a:off x="123092" y="8680586"/>
            <a:ext cx="6523893" cy="430887"/>
          </a:xfrm>
          <a:prstGeom prst="rect">
            <a:avLst/>
          </a:prstGeom>
          <a:noFill/>
        </p:spPr>
        <p:txBody>
          <a:bodyPr wrap="square" rtlCol="0">
            <a:spAutoFit/>
          </a:bodyPr>
          <a:lstStyle/>
          <a:p>
            <a:r>
              <a:rPr lang="en-US" sz="1100" dirty="0" smtClean="0"/>
              <a:t>2015</a:t>
            </a:r>
            <a:r>
              <a:rPr lang="en-US" sz="1100" dirty="0"/>
              <a:t>: n=700 South, </a:t>
            </a:r>
            <a:r>
              <a:rPr lang="en-US" sz="1100" dirty="0" smtClean="0"/>
              <a:t>n=471 </a:t>
            </a:r>
            <a:r>
              <a:rPr lang="en-US" sz="1100" dirty="0"/>
              <a:t>West</a:t>
            </a:r>
          </a:p>
          <a:p>
            <a:r>
              <a:rPr lang="en-US" sz="1100" dirty="0" smtClean="0"/>
              <a:t>2016: n=700 South, n=461 West</a:t>
            </a:r>
            <a:endParaRPr lang="en-US" sz="1100" dirty="0"/>
          </a:p>
        </p:txBody>
      </p:sp>
    </p:spTree>
    <p:extLst>
      <p:ext uri="{BB962C8B-B14F-4D97-AF65-F5344CB8AC3E}">
        <p14:creationId xmlns:p14="http://schemas.microsoft.com/office/powerpoint/2010/main" val="23123014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More Democrats have changed their position on the issue </a:t>
            </a:r>
            <a:br>
              <a:rPr lang="en-US" sz="3200" dirty="0" smtClean="0"/>
            </a:br>
            <a:r>
              <a:rPr lang="en-US" sz="2000" dirty="0" smtClean="0"/>
              <a:t>Republicans are still largely unsupportive of same-sex marriage, but support among Democrats has increased</a:t>
            </a:r>
            <a:endParaRPr lang="en-US" dirty="0"/>
          </a:p>
        </p:txBody>
      </p:sp>
      <p:sp>
        <p:nvSpPr>
          <p:cNvPr id="4" name="Slide Number Placeholder 3"/>
          <p:cNvSpPr>
            <a:spLocks noGrp="1"/>
          </p:cNvSpPr>
          <p:nvPr>
            <p:ph type="sldNum" sz="quarter" idx="12"/>
          </p:nvPr>
        </p:nvSpPr>
        <p:spPr/>
        <p:txBody>
          <a:bodyPr/>
          <a:lstStyle/>
          <a:p>
            <a:fld id="{5344400F-DDFD-4152-A312-E9E2B05BF46E}" type="slidenum">
              <a:rPr lang="en-US" smtClean="0"/>
              <a:t>52</a:t>
            </a:fld>
            <a:endParaRPr lang="en-US"/>
          </a:p>
        </p:txBody>
      </p:sp>
      <p:sp>
        <p:nvSpPr>
          <p:cNvPr id="9" name="TextBox 8"/>
          <p:cNvSpPr txBox="1"/>
          <p:nvPr/>
        </p:nvSpPr>
        <p:spPr>
          <a:xfrm>
            <a:off x="390394" y="2287667"/>
            <a:ext cx="6072521" cy="400110"/>
          </a:xfrm>
          <a:prstGeom prst="rect">
            <a:avLst/>
          </a:prstGeom>
          <a:noFill/>
        </p:spPr>
        <p:txBody>
          <a:bodyPr wrap="square" rtlCol="0">
            <a:spAutoFit/>
          </a:bodyPr>
          <a:lstStyle/>
          <a:p>
            <a:pPr algn="ctr"/>
            <a:r>
              <a:rPr lang="en-US" sz="2000" u="sng" dirty="0" smtClean="0"/>
              <a:t>Democrats</a:t>
            </a:r>
            <a:r>
              <a:rPr lang="en-US" sz="2000" dirty="0" smtClean="0"/>
              <a:t> believing same-sex marriage should be legal</a:t>
            </a:r>
            <a:endParaRPr lang="en-US" dirty="0"/>
          </a:p>
        </p:txBody>
      </p:sp>
      <p:sp>
        <p:nvSpPr>
          <p:cNvPr id="10" name="TextBox 9"/>
          <p:cNvSpPr txBox="1"/>
          <p:nvPr/>
        </p:nvSpPr>
        <p:spPr>
          <a:xfrm>
            <a:off x="233398" y="8661885"/>
            <a:ext cx="6386512" cy="600164"/>
          </a:xfrm>
          <a:prstGeom prst="rect">
            <a:avLst/>
          </a:prstGeom>
          <a:noFill/>
        </p:spPr>
        <p:txBody>
          <a:bodyPr wrap="square" rtlCol="0">
            <a:spAutoFit/>
          </a:bodyPr>
          <a:lstStyle/>
          <a:p>
            <a:r>
              <a:rPr lang="en-US" sz="1100" dirty="0" smtClean="0"/>
              <a:t>2015: n=649 Democrats, n=556 Republicans</a:t>
            </a:r>
          </a:p>
          <a:p>
            <a:r>
              <a:rPr lang="en-US" sz="1100" dirty="0" smtClean="0"/>
              <a:t>2016: n=744 Democrats, n=544 Republicans</a:t>
            </a:r>
            <a:endParaRPr lang="en-US" sz="1100" dirty="0"/>
          </a:p>
          <a:p>
            <a:endParaRPr lang="en-US" sz="1100" dirty="0"/>
          </a:p>
        </p:txBody>
      </p:sp>
      <p:graphicFrame>
        <p:nvGraphicFramePr>
          <p:cNvPr id="15" name="Chart 14"/>
          <p:cNvGraphicFramePr/>
          <p:nvPr>
            <p:extLst>
              <p:ext uri="{D42A27DB-BD31-4B8C-83A1-F6EECF244321}">
                <p14:modId xmlns:p14="http://schemas.microsoft.com/office/powerpoint/2010/main" val="2730141970"/>
              </p:ext>
            </p:extLst>
          </p:nvPr>
        </p:nvGraphicFramePr>
        <p:xfrm>
          <a:off x="281523" y="2722931"/>
          <a:ext cx="3481954" cy="240373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7" name="Chart 16"/>
          <p:cNvGraphicFramePr/>
          <p:nvPr>
            <p:extLst>
              <p:ext uri="{D42A27DB-BD31-4B8C-83A1-F6EECF244321}">
                <p14:modId xmlns:p14="http://schemas.microsoft.com/office/powerpoint/2010/main" val="1257697961"/>
              </p:ext>
            </p:extLst>
          </p:nvPr>
        </p:nvGraphicFramePr>
        <p:xfrm>
          <a:off x="3032744" y="2722931"/>
          <a:ext cx="3481954" cy="2403732"/>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390394" y="5360209"/>
            <a:ext cx="6072521" cy="400110"/>
          </a:xfrm>
          <a:prstGeom prst="rect">
            <a:avLst/>
          </a:prstGeom>
          <a:noFill/>
        </p:spPr>
        <p:txBody>
          <a:bodyPr wrap="square" rtlCol="0">
            <a:spAutoFit/>
          </a:bodyPr>
          <a:lstStyle/>
          <a:p>
            <a:pPr algn="ctr"/>
            <a:r>
              <a:rPr lang="en-US" sz="2000" u="sng" dirty="0" smtClean="0"/>
              <a:t>Republicans</a:t>
            </a:r>
            <a:r>
              <a:rPr lang="en-US" sz="2000" dirty="0" smtClean="0"/>
              <a:t> believing same-sex marriage should be legal</a:t>
            </a:r>
            <a:endParaRPr lang="en-US" dirty="0"/>
          </a:p>
        </p:txBody>
      </p:sp>
      <p:graphicFrame>
        <p:nvGraphicFramePr>
          <p:cNvPr id="11" name="Chart 10"/>
          <p:cNvGraphicFramePr/>
          <p:nvPr>
            <p:extLst>
              <p:ext uri="{D42A27DB-BD31-4B8C-83A1-F6EECF244321}">
                <p14:modId xmlns:p14="http://schemas.microsoft.com/office/powerpoint/2010/main" val="874189024"/>
              </p:ext>
            </p:extLst>
          </p:nvPr>
        </p:nvGraphicFramePr>
        <p:xfrm>
          <a:off x="281523" y="5795473"/>
          <a:ext cx="3481954" cy="240373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Chart 11"/>
          <p:cNvGraphicFramePr/>
          <p:nvPr>
            <p:extLst>
              <p:ext uri="{D42A27DB-BD31-4B8C-83A1-F6EECF244321}">
                <p14:modId xmlns:p14="http://schemas.microsoft.com/office/powerpoint/2010/main" val="1194252789"/>
              </p:ext>
            </p:extLst>
          </p:nvPr>
        </p:nvGraphicFramePr>
        <p:xfrm>
          <a:off x="3032744" y="5795473"/>
          <a:ext cx="3481954" cy="240373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45846414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normAutofit/>
          </a:bodyPr>
          <a:lstStyle/>
          <a:p>
            <a:r>
              <a:rPr lang="en-US" sz="4000" dirty="0" smtClean="0"/>
              <a:t>Singles 50 and up</a:t>
            </a:r>
            <a:endParaRPr lang="en-US" sz="4000" dirty="0"/>
          </a:p>
        </p:txBody>
      </p:sp>
      <p:sp>
        <p:nvSpPr>
          <p:cNvPr id="2" name="Slide Number Placeholder 1"/>
          <p:cNvSpPr>
            <a:spLocks noGrp="1"/>
          </p:cNvSpPr>
          <p:nvPr>
            <p:ph type="sldNum" sz="quarter" idx="12"/>
          </p:nvPr>
        </p:nvSpPr>
        <p:spPr/>
        <p:txBody>
          <a:bodyPr/>
          <a:lstStyle/>
          <a:p>
            <a:fld id="{5344400F-DDFD-4152-A312-E9E2B05BF46E}" type="slidenum">
              <a:rPr lang="en-US" smtClean="0"/>
              <a:t>53</a:t>
            </a:fld>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376907"/>
            <a:ext cx="6858000" cy="4564578"/>
          </a:xfrm>
          <a:prstGeom prst="rect">
            <a:avLst/>
          </a:prstGeom>
        </p:spPr>
      </p:pic>
    </p:spTree>
    <p:extLst>
      <p:ext uri="{BB962C8B-B14F-4D97-AF65-F5344CB8AC3E}">
        <p14:creationId xmlns:p14="http://schemas.microsoft.com/office/powerpoint/2010/main" val="285569602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Many older singles have bypassed marriage</a:t>
            </a:r>
            <a:r>
              <a:rPr lang="en-US" sz="3600" dirty="0" smtClean="0"/>
              <a:t/>
            </a:r>
            <a:br>
              <a:rPr lang="en-US" sz="3600" dirty="0" smtClean="0"/>
            </a:br>
            <a:r>
              <a:rPr lang="en-US" sz="2000" dirty="0" smtClean="0"/>
              <a:t>1 in 3 singles 50 and up have never been married</a:t>
            </a:r>
            <a:endParaRPr lang="en-US" dirty="0"/>
          </a:p>
        </p:txBody>
      </p:sp>
      <p:sp>
        <p:nvSpPr>
          <p:cNvPr id="4" name="Slide Number Placeholder 3"/>
          <p:cNvSpPr>
            <a:spLocks noGrp="1"/>
          </p:cNvSpPr>
          <p:nvPr>
            <p:ph type="sldNum" sz="quarter" idx="12"/>
          </p:nvPr>
        </p:nvSpPr>
        <p:spPr/>
        <p:txBody>
          <a:bodyPr/>
          <a:lstStyle/>
          <a:p>
            <a:fld id="{5344400F-DDFD-4152-A312-E9E2B05BF46E}" type="slidenum">
              <a:rPr lang="en-US" smtClean="0"/>
              <a:t>54</a:t>
            </a:fld>
            <a:endParaRPr lang="en-US"/>
          </a:p>
        </p:txBody>
      </p:sp>
      <p:sp>
        <p:nvSpPr>
          <p:cNvPr id="9" name="TextBox 8"/>
          <p:cNvSpPr txBox="1"/>
          <p:nvPr/>
        </p:nvSpPr>
        <p:spPr>
          <a:xfrm>
            <a:off x="1145466" y="2353904"/>
            <a:ext cx="4562375" cy="400110"/>
          </a:xfrm>
          <a:prstGeom prst="rect">
            <a:avLst/>
          </a:prstGeom>
          <a:noFill/>
        </p:spPr>
        <p:txBody>
          <a:bodyPr wrap="square" rtlCol="0">
            <a:spAutoFit/>
          </a:bodyPr>
          <a:lstStyle/>
          <a:p>
            <a:pPr algn="ctr"/>
            <a:r>
              <a:rPr lang="en-US" sz="2000" dirty="0" smtClean="0"/>
              <a:t>Relationship Statuses of Singles 50 and up</a:t>
            </a:r>
            <a:endParaRPr lang="en-US" dirty="0"/>
          </a:p>
        </p:txBody>
      </p:sp>
      <p:sp>
        <p:nvSpPr>
          <p:cNvPr id="10" name="TextBox 9"/>
          <p:cNvSpPr txBox="1"/>
          <p:nvPr/>
        </p:nvSpPr>
        <p:spPr>
          <a:xfrm>
            <a:off x="233398" y="8774842"/>
            <a:ext cx="6386512" cy="430887"/>
          </a:xfrm>
          <a:prstGeom prst="rect">
            <a:avLst/>
          </a:prstGeom>
          <a:noFill/>
        </p:spPr>
        <p:txBody>
          <a:bodyPr wrap="square" rtlCol="0">
            <a:spAutoFit/>
          </a:bodyPr>
          <a:lstStyle/>
          <a:p>
            <a:r>
              <a:rPr lang="en-US" sz="1100" dirty="0" smtClean="0"/>
              <a:t>n=217 singles 50 and older</a:t>
            </a:r>
            <a:endParaRPr lang="en-US" sz="1100" dirty="0"/>
          </a:p>
          <a:p>
            <a:endParaRPr lang="en-US" sz="1100" dirty="0"/>
          </a:p>
        </p:txBody>
      </p:sp>
      <p:graphicFrame>
        <p:nvGraphicFramePr>
          <p:cNvPr id="15" name="Chart 14"/>
          <p:cNvGraphicFramePr/>
          <p:nvPr>
            <p:extLst>
              <p:ext uri="{D42A27DB-BD31-4B8C-83A1-F6EECF244321}">
                <p14:modId xmlns:p14="http://schemas.microsoft.com/office/powerpoint/2010/main" val="3874047259"/>
              </p:ext>
            </p:extLst>
          </p:nvPr>
        </p:nvGraphicFramePr>
        <p:xfrm>
          <a:off x="233398" y="5400494"/>
          <a:ext cx="3481954" cy="240373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7" name="Chart 16"/>
          <p:cNvGraphicFramePr/>
          <p:nvPr>
            <p:extLst>
              <p:ext uri="{D42A27DB-BD31-4B8C-83A1-F6EECF244321}">
                <p14:modId xmlns:p14="http://schemas.microsoft.com/office/powerpoint/2010/main" val="3709427618"/>
              </p:ext>
            </p:extLst>
          </p:nvPr>
        </p:nvGraphicFramePr>
        <p:xfrm>
          <a:off x="2984619" y="5400494"/>
          <a:ext cx="3481954" cy="240373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Chart 15"/>
          <p:cNvGraphicFramePr/>
          <p:nvPr>
            <p:extLst>
              <p:ext uri="{D42A27DB-BD31-4B8C-83A1-F6EECF244321}">
                <p14:modId xmlns:p14="http://schemas.microsoft.com/office/powerpoint/2010/main" val="4022202817"/>
              </p:ext>
            </p:extLst>
          </p:nvPr>
        </p:nvGraphicFramePr>
        <p:xfrm>
          <a:off x="1643173" y="2996762"/>
          <a:ext cx="3481954" cy="240373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22897890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Most don’t seem interested in romance</a:t>
            </a:r>
            <a:br>
              <a:rPr lang="en-US" sz="3200" dirty="0" smtClean="0"/>
            </a:br>
            <a:r>
              <a:rPr lang="en-US" sz="2000" dirty="0" smtClean="0"/>
              <a:t>Only a little over a quarter are currently looking for a partner</a:t>
            </a:r>
            <a:endParaRPr lang="en-US" dirty="0"/>
          </a:p>
        </p:txBody>
      </p:sp>
      <p:sp>
        <p:nvSpPr>
          <p:cNvPr id="4" name="Slide Number Placeholder 3"/>
          <p:cNvSpPr>
            <a:spLocks noGrp="1"/>
          </p:cNvSpPr>
          <p:nvPr>
            <p:ph type="sldNum" sz="quarter" idx="12"/>
          </p:nvPr>
        </p:nvSpPr>
        <p:spPr/>
        <p:txBody>
          <a:bodyPr/>
          <a:lstStyle/>
          <a:p>
            <a:fld id="{5344400F-DDFD-4152-A312-E9E2B05BF46E}" type="slidenum">
              <a:rPr lang="en-US" smtClean="0"/>
              <a:t>55</a:t>
            </a:fld>
            <a:endParaRPr lang="en-US" dirty="0"/>
          </a:p>
        </p:txBody>
      </p:sp>
      <p:graphicFrame>
        <p:nvGraphicFramePr>
          <p:cNvPr id="9" name="Chart 8"/>
          <p:cNvGraphicFramePr/>
          <p:nvPr>
            <p:extLst>
              <p:ext uri="{D42A27DB-BD31-4B8C-83A1-F6EECF244321}">
                <p14:modId xmlns:p14="http://schemas.microsoft.com/office/powerpoint/2010/main" val="3033281362"/>
              </p:ext>
            </p:extLst>
          </p:nvPr>
        </p:nvGraphicFramePr>
        <p:xfrm>
          <a:off x="2059233" y="4143823"/>
          <a:ext cx="2784230" cy="1930238"/>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1"/>
          <p:cNvSpPr txBox="1"/>
          <p:nvPr/>
        </p:nvSpPr>
        <p:spPr>
          <a:xfrm>
            <a:off x="3057943" y="4853762"/>
            <a:ext cx="786810" cy="57415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400" dirty="0" smtClean="0"/>
              <a:t>28%</a:t>
            </a:r>
            <a:endParaRPr lang="en-US" sz="2400" dirty="0"/>
          </a:p>
        </p:txBody>
      </p:sp>
      <p:sp>
        <p:nvSpPr>
          <p:cNvPr id="8" name="TextBox 7"/>
          <p:cNvSpPr txBox="1"/>
          <p:nvPr/>
        </p:nvSpPr>
        <p:spPr>
          <a:xfrm>
            <a:off x="666417" y="3137117"/>
            <a:ext cx="5520474" cy="707886"/>
          </a:xfrm>
          <a:prstGeom prst="rect">
            <a:avLst/>
          </a:prstGeom>
          <a:noFill/>
        </p:spPr>
        <p:txBody>
          <a:bodyPr wrap="square" rtlCol="0">
            <a:spAutoFit/>
          </a:bodyPr>
          <a:lstStyle/>
          <a:p>
            <a:pPr algn="ctr"/>
            <a:r>
              <a:rPr lang="en-US" sz="2000" dirty="0" smtClean="0"/>
              <a:t>Singles 50 and up who are currently dating/looking for a romantic partner</a:t>
            </a:r>
            <a:endParaRPr lang="en-US" dirty="0"/>
          </a:p>
        </p:txBody>
      </p:sp>
      <p:sp>
        <p:nvSpPr>
          <p:cNvPr id="13" name="TextBox 12"/>
          <p:cNvSpPr txBox="1"/>
          <p:nvPr/>
        </p:nvSpPr>
        <p:spPr>
          <a:xfrm>
            <a:off x="233398" y="8774842"/>
            <a:ext cx="6386512" cy="430887"/>
          </a:xfrm>
          <a:prstGeom prst="rect">
            <a:avLst/>
          </a:prstGeom>
          <a:noFill/>
        </p:spPr>
        <p:txBody>
          <a:bodyPr wrap="square" rtlCol="0">
            <a:spAutoFit/>
          </a:bodyPr>
          <a:lstStyle/>
          <a:p>
            <a:r>
              <a:rPr lang="en-US" sz="1100" dirty="0" smtClean="0"/>
              <a:t>n=217 singles 50 and older</a:t>
            </a:r>
            <a:endParaRPr lang="en-US" sz="1100" dirty="0"/>
          </a:p>
          <a:p>
            <a:endParaRPr lang="en-US" sz="1100" dirty="0"/>
          </a:p>
        </p:txBody>
      </p:sp>
    </p:spTree>
    <p:extLst>
      <p:ext uri="{BB962C8B-B14F-4D97-AF65-F5344CB8AC3E}">
        <p14:creationId xmlns:p14="http://schemas.microsoft.com/office/powerpoint/2010/main" val="112846905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344400F-DDFD-4152-A312-E9E2B05BF46E}" type="slidenum">
              <a:rPr lang="en-US" smtClean="0"/>
              <a:t>56</a:t>
            </a:fld>
            <a:endParaRPr lang="en-US" dirty="0"/>
          </a:p>
        </p:txBody>
      </p:sp>
      <p:graphicFrame>
        <p:nvGraphicFramePr>
          <p:cNvPr id="9" name="Chart 8"/>
          <p:cNvGraphicFramePr/>
          <p:nvPr>
            <p:extLst>
              <p:ext uri="{D42A27DB-BD31-4B8C-83A1-F6EECF244321}">
                <p14:modId xmlns:p14="http://schemas.microsoft.com/office/powerpoint/2010/main" val="713016852"/>
              </p:ext>
            </p:extLst>
          </p:nvPr>
        </p:nvGraphicFramePr>
        <p:xfrm>
          <a:off x="1973418" y="4212307"/>
          <a:ext cx="2784230" cy="1930238"/>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1"/>
          <p:cNvSpPr txBox="1"/>
          <p:nvPr/>
        </p:nvSpPr>
        <p:spPr>
          <a:xfrm>
            <a:off x="2972128" y="4922246"/>
            <a:ext cx="786810" cy="57415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400" dirty="0" smtClean="0"/>
              <a:t>84%</a:t>
            </a:r>
            <a:endParaRPr lang="en-US" sz="2400" dirty="0"/>
          </a:p>
        </p:txBody>
      </p:sp>
      <p:sp>
        <p:nvSpPr>
          <p:cNvPr id="8" name="TextBox 7"/>
          <p:cNvSpPr txBox="1"/>
          <p:nvPr/>
        </p:nvSpPr>
        <p:spPr>
          <a:xfrm>
            <a:off x="574977" y="3084864"/>
            <a:ext cx="5520474" cy="1323439"/>
          </a:xfrm>
          <a:prstGeom prst="rect">
            <a:avLst/>
          </a:prstGeom>
          <a:noFill/>
        </p:spPr>
        <p:txBody>
          <a:bodyPr wrap="square" rtlCol="0">
            <a:spAutoFit/>
          </a:bodyPr>
          <a:lstStyle/>
          <a:p>
            <a:pPr algn="ctr"/>
            <a:r>
              <a:rPr lang="en-US" sz="2000" dirty="0" smtClean="0"/>
              <a:t>Singles 50 and </a:t>
            </a:r>
            <a:r>
              <a:rPr lang="en-US" sz="2000" dirty="0"/>
              <a:t>up who </a:t>
            </a:r>
            <a:r>
              <a:rPr lang="en-US" sz="2000" dirty="0" smtClean="0"/>
              <a:t>say </a:t>
            </a:r>
            <a:r>
              <a:rPr lang="en-US" sz="2000" dirty="0"/>
              <a:t>they’d rather be alone, successful, and happy than in a relationship where they aren’t happy</a:t>
            </a:r>
          </a:p>
          <a:p>
            <a:pPr algn="ctr"/>
            <a:r>
              <a:rPr lang="en-US" sz="2000" dirty="0" smtClean="0"/>
              <a:t> </a:t>
            </a:r>
            <a:endParaRPr lang="en-US" dirty="0"/>
          </a:p>
        </p:txBody>
      </p:sp>
      <p:sp>
        <p:nvSpPr>
          <p:cNvPr id="13" name="TextBox 12"/>
          <p:cNvSpPr txBox="1"/>
          <p:nvPr/>
        </p:nvSpPr>
        <p:spPr>
          <a:xfrm>
            <a:off x="233398" y="8774842"/>
            <a:ext cx="6386512" cy="430887"/>
          </a:xfrm>
          <a:prstGeom prst="rect">
            <a:avLst/>
          </a:prstGeom>
          <a:noFill/>
        </p:spPr>
        <p:txBody>
          <a:bodyPr wrap="square" rtlCol="0">
            <a:spAutoFit/>
          </a:bodyPr>
          <a:lstStyle/>
          <a:p>
            <a:r>
              <a:rPr lang="en-US" sz="1100" dirty="0" smtClean="0"/>
              <a:t>n=217 singles 50 and older</a:t>
            </a:r>
            <a:endParaRPr lang="en-US" sz="1100" dirty="0"/>
          </a:p>
          <a:p>
            <a:endParaRPr lang="en-US" sz="1100" dirty="0"/>
          </a:p>
        </p:txBody>
      </p:sp>
      <p:sp>
        <p:nvSpPr>
          <p:cNvPr id="14" name="Title 1"/>
          <p:cNvSpPr>
            <a:spLocks noGrp="1"/>
          </p:cNvSpPr>
          <p:nvPr>
            <p:ph type="title"/>
          </p:nvPr>
        </p:nvSpPr>
        <p:spPr>
          <a:xfrm>
            <a:off x="471488" y="486834"/>
            <a:ext cx="5915025" cy="1767417"/>
          </a:xfrm>
        </p:spPr>
        <p:txBody>
          <a:bodyPr/>
          <a:lstStyle/>
          <a:p>
            <a:r>
              <a:rPr lang="en-US" sz="3200" dirty="0" smtClean="0"/>
              <a:t>Most older singles prefer happiness over companionship</a:t>
            </a:r>
            <a:r>
              <a:rPr lang="en-US" sz="3200" dirty="0"/>
              <a:t/>
            </a:r>
            <a:br>
              <a:rPr lang="en-US" sz="3200" dirty="0"/>
            </a:br>
            <a:r>
              <a:rPr lang="en-US" sz="2000" dirty="0" smtClean="0"/>
              <a:t>A large majority say they’d rather be happy and alone than with someone</a:t>
            </a:r>
            <a:endParaRPr lang="en-US" sz="3200" dirty="0"/>
          </a:p>
        </p:txBody>
      </p:sp>
    </p:spTree>
    <p:extLst>
      <p:ext uri="{BB962C8B-B14F-4D97-AF65-F5344CB8AC3E}">
        <p14:creationId xmlns:p14="http://schemas.microsoft.com/office/powerpoint/2010/main" val="111433475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If they were to date, half would want to meet someone in person</a:t>
            </a:r>
            <a:r>
              <a:rPr lang="en-US" sz="3200" dirty="0" smtClean="0"/>
              <a:t/>
            </a:r>
            <a:br>
              <a:rPr lang="en-US" sz="3200" dirty="0" smtClean="0"/>
            </a:br>
            <a:r>
              <a:rPr lang="en-US" sz="2200" dirty="0" smtClean="0"/>
              <a:t>Half agree with the notion that meeting someone face-to-face is the best way to start a romance </a:t>
            </a:r>
            <a:endParaRPr lang="en-US" sz="2200" dirty="0"/>
          </a:p>
        </p:txBody>
      </p:sp>
      <p:sp>
        <p:nvSpPr>
          <p:cNvPr id="4" name="Slide Number Placeholder 3"/>
          <p:cNvSpPr>
            <a:spLocks noGrp="1"/>
          </p:cNvSpPr>
          <p:nvPr>
            <p:ph type="sldNum" sz="quarter" idx="12"/>
          </p:nvPr>
        </p:nvSpPr>
        <p:spPr/>
        <p:txBody>
          <a:bodyPr/>
          <a:lstStyle/>
          <a:p>
            <a:fld id="{5344400F-DDFD-4152-A312-E9E2B05BF46E}" type="slidenum">
              <a:rPr lang="en-US" smtClean="0"/>
              <a:t>57</a:t>
            </a:fld>
            <a:endParaRPr lang="en-US" dirty="0"/>
          </a:p>
        </p:txBody>
      </p:sp>
      <p:graphicFrame>
        <p:nvGraphicFramePr>
          <p:cNvPr id="9" name="Chart 8"/>
          <p:cNvGraphicFramePr/>
          <p:nvPr>
            <p:extLst>
              <p:ext uri="{D42A27DB-BD31-4B8C-83A1-F6EECF244321}">
                <p14:modId xmlns:p14="http://schemas.microsoft.com/office/powerpoint/2010/main" val="2592853219"/>
              </p:ext>
            </p:extLst>
          </p:nvPr>
        </p:nvGraphicFramePr>
        <p:xfrm>
          <a:off x="2038732" y="4186184"/>
          <a:ext cx="2784230" cy="1930238"/>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1"/>
          <p:cNvSpPr txBox="1"/>
          <p:nvPr/>
        </p:nvSpPr>
        <p:spPr>
          <a:xfrm>
            <a:off x="3037442" y="4896123"/>
            <a:ext cx="786810" cy="57415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400" dirty="0" smtClean="0"/>
              <a:t>51%</a:t>
            </a:r>
            <a:endParaRPr lang="en-US" sz="2400" dirty="0"/>
          </a:p>
        </p:txBody>
      </p:sp>
      <p:sp>
        <p:nvSpPr>
          <p:cNvPr id="8" name="TextBox 7"/>
          <p:cNvSpPr txBox="1"/>
          <p:nvPr/>
        </p:nvSpPr>
        <p:spPr>
          <a:xfrm>
            <a:off x="364268" y="3202431"/>
            <a:ext cx="6072521" cy="1323439"/>
          </a:xfrm>
          <a:prstGeom prst="rect">
            <a:avLst/>
          </a:prstGeom>
          <a:noFill/>
        </p:spPr>
        <p:txBody>
          <a:bodyPr wrap="square" rtlCol="0">
            <a:spAutoFit/>
          </a:bodyPr>
          <a:lstStyle/>
          <a:p>
            <a:pPr algn="ctr"/>
            <a:r>
              <a:rPr lang="en-US" sz="2000" dirty="0" smtClean="0"/>
              <a:t>Singles 50 and </a:t>
            </a:r>
            <a:r>
              <a:rPr lang="en-US" sz="2000" dirty="0"/>
              <a:t>up </a:t>
            </a:r>
            <a:r>
              <a:rPr lang="en-US" sz="2000" dirty="0" smtClean="0"/>
              <a:t>who believe </a:t>
            </a:r>
            <a:r>
              <a:rPr lang="en-US" sz="2000" dirty="0"/>
              <a:t>meeting someone face-to-face is the best way to </a:t>
            </a:r>
            <a:r>
              <a:rPr lang="en-US" sz="2000" dirty="0" smtClean="0"/>
              <a:t>first meet a romantic partner</a:t>
            </a:r>
            <a:endParaRPr lang="en-US" sz="2000" dirty="0"/>
          </a:p>
          <a:p>
            <a:pPr algn="ctr"/>
            <a:r>
              <a:rPr lang="en-US" sz="2000" dirty="0" smtClean="0"/>
              <a:t> </a:t>
            </a:r>
            <a:endParaRPr lang="en-US" dirty="0"/>
          </a:p>
        </p:txBody>
      </p:sp>
      <p:sp>
        <p:nvSpPr>
          <p:cNvPr id="13" name="TextBox 12"/>
          <p:cNvSpPr txBox="1"/>
          <p:nvPr/>
        </p:nvSpPr>
        <p:spPr>
          <a:xfrm>
            <a:off x="233398" y="8774842"/>
            <a:ext cx="6386512" cy="430887"/>
          </a:xfrm>
          <a:prstGeom prst="rect">
            <a:avLst/>
          </a:prstGeom>
          <a:noFill/>
        </p:spPr>
        <p:txBody>
          <a:bodyPr wrap="square" rtlCol="0">
            <a:spAutoFit/>
          </a:bodyPr>
          <a:lstStyle/>
          <a:p>
            <a:r>
              <a:rPr lang="en-US" sz="1100" dirty="0" smtClean="0"/>
              <a:t>n=217 singles 50 and older</a:t>
            </a:r>
            <a:endParaRPr lang="en-US" sz="1100" dirty="0"/>
          </a:p>
          <a:p>
            <a:endParaRPr lang="en-US" sz="1100" dirty="0"/>
          </a:p>
        </p:txBody>
      </p:sp>
    </p:spTree>
    <p:extLst>
      <p:ext uri="{BB962C8B-B14F-4D97-AF65-F5344CB8AC3E}">
        <p14:creationId xmlns:p14="http://schemas.microsoft.com/office/powerpoint/2010/main" val="232730335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344400F-DDFD-4152-A312-E9E2B05BF46E}" type="slidenum">
              <a:rPr lang="en-US" smtClean="0"/>
              <a:t>58</a:t>
            </a:fld>
            <a:endParaRPr lang="en-US"/>
          </a:p>
        </p:txBody>
      </p:sp>
      <p:sp>
        <p:nvSpPr>
          <p:cNvPr id="9" name="TextBox 8"/>
          <p:cNvSpPr txBox="1"/>
          <p:nvPr/>
        </p:nvSpPr>
        <p:spPr>
          <a:xfrm>
            <a:off x="666417" y="2732167"/>
            <a:ext cx="5520474" cy="400110"/>
          </a:xfrm>
          <a:prstGeom prst="rect">
            <a:avLst/>
          </a:prstGeom>
          <a:noFill/>
        </p:spPr>
        <p:txBody>
          <a:bodyPr wrap="square" rtlCol="0">
            <a:spAutoFit/>
          </a:bodyPr>
          <a:lstStyle/>
          <a:p>
            <a:pPr algn="ctr"/>
            <a:r>
              <a:rPr lang="en-US" sz="2000" dirty="0"/>
              <a:t>Singles 50 and up </a:t>
            </a:r>
            <a:r>
              <a:rPr lang="en-US" sz="2000" dirty="0" smtClean="0"/>
              <a:t>who...</a:t>
            </a:r>
            <a:endParaRPr lang="en-US" dirty="0"/>
          </a:p>
        </p:txBody>
      </p:sp>
      <p:graphicFrame>
        <p:nvGraphicFramePr>
          <p:cNvPr id="15" name="Chart 14"/>
          <p:cNvGraphicFramePr/>
          <p:nvPr>
            <p:extLst>
              <p:ext uri="{D42A27DB-BD31-4B8C-83A1-F6EECF244321}">
                <p14:modId xmlns:p14="http://schemas.microsoft.com/office/powerpoint/2010/main" val="584008368"/>
              </p:ext>
            </p:extLst>
          </p:nvPr>
        </p:nvGraphicFramePr>
        <p:xfrm>
          <a:off x="281521" y="4505253"/>
          <a:ext cx="3299877" cy="208962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7" name="Chart 16"/>
          <p:cNvGraphicFramePr/>
          <p:nvPr>
            <p:extLst>
              <p:ext uri="{D42A27DB-BD31-4B8C-83A1-F6EECF244321}">
                <p14:modId xmlns:p14="http://schemas.microsoft.com/office/powerpoint/2010/main" val="752304898"/>
              </p:ext>
            </p:extLst>
          </p:nvPr>
        </p:nvGraphicFramePr>
        <p:xfrm>
          <a:off x="3314700" y="4499067"/>
          <a:ext cx="3199998" cy="2089624"/>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1112726" y="3320385"/>
            <a:ext cx="1637469" cy="1200329"/>
          </a:xfrm>
          <a:prstGeom prst="rect">
            <a:avLst/>
          </a:prstGeom>
          <a:noFill/>
        </p:spPr>
        <p:txBody>
          <a:bodyPr wrap="square" rtlCol="0">
            <a:spAutoFit/>
          </a:bodyPr>
          <a:lstStyle/>
          <a:p>
            <a:pPr algn="ctr"/>
            <a:r>
              <a:rPr lang="en-US" dirty="0" smtClean="0"/>
              <a:t>Have used an online dating site at some point</a:t>
            </a:r>
            <a:endParaRPr lang="en-US" dirty="0"/>
          </a:p>
        </p:txBody>
      </p:sp>
      <p:sp>
        <p:nvSpPr>
          <p:cNvPr id="11" name="TextBox 10"/>
          <p:cNvSpPr txBox="1"/>
          <p:nvPr/>
        </p:nvSpPr>
        <p:spPr>
          <a:xfrm>
            <a:off x="4014091" y="3320385"/>
            <a:ext cx="1801216" cy="1754326"/>
          </a:xfrm>
          <a:prstGeom prst="rect">
            <a:avLst/>
          </a:prstGeom>
          <a:noFill/>
        </p:spPr>
        <p:txBody>
          <a:bodyPr wrap="square" rtlCol="0">
            <a:spAutoFit/>
          </a:bodyPr>
          <a:lstStyle/>
          <a:p>
            <a:pPr algn="ctr"/>
            <a:r>
              <a:rPr lang="en-US" dirty="0" smtClean="0"/>
              <a:t>Say online dating is an excellent way to meet a romantic partner</a:t>
            </a:r>
            <a:endParaRPr lang="en-US" dirty="0"/>
          </a:p>
        </p:txBody>
      </p:sp>
      <p:sp>
        <p:nvSpPr>
          <p:cNvPr id="13" name="TextBox 12"/>
          <p:cNvSpPr txBox="1"/>
          <p:nvPr/>
        </p:nvSpPr>
        <p:spPr>
          <a:xfrm>
            <a:off x="233398" y="8774842"/>
            <a:ext cx="6386512" cy="430887"/>
          </a:xfrm>
          <a:prstGeom prst="rect">
            <a:avLst/>
          </a:prstGeom>
          <a:noFill/>
        </p:spPr>
        <p:txBody>
          <a:bodyPr wrap="square" rtlCol="0">
            <a:spAutoFit/>
          </a:bodyPr>
          <a:lstStyle/>
          <a:p>
            <a:r>
              <a:rPr lang="en-US" sz="1100" dirty="0" smtClean="0"/>
              <a:t>n=217 singles 50 and older</a:t>
            </a:r>
            <a:endParaRPr lang="en-US" sz="1100" dirty="0"/>
          </a:p>
          <a:p>
            <a:endParaRPr lang="en-US" sz="1100" dirty="0"/>
          </a:p>
        </p:txBody>
      </p:sp>
      <p:sp>
        <p:nvSpPr>
          <p:cNvPr id="16" name="Title 1"/>
          <p:cNvSpPr>
            <a:spLocks noGrp="1"/>
          </p:cNvSpPr>
          <p:nvPr>
            <p:ph type="title"/>
          </p:nvPr>
        </p:nvSpPr>
        <p:spPr>
          <a:xfrm>
            <a:off x="471488" y="486834"/>
            <a:ext cx="5915025" cy="1767417"/>
          </a:xfrm>
        </p:spPr>
        <p:txBody>
          <a:bodyPr/>
          <a:lstStyle/>
          <a:p>
            <a:r>
              <a:rPr lang="en-US" sz="3200" dirty="0" smtClean="0"/>
              <a:t>Online dating hasn’t caught on with most singles 50 and up</a:t>
            </a:r>
            <a:br>
              <a:rPr lang="en-US" sz="3200" dirty="0" smtClean="0"/>
            </a:br>
            <a:r>
              <a:rPr lang="en-US" sz="2000" dirty="0" smtClean="0"/>
              <a:t>Only about 1 in 5 have ever tried it, and 1 in 10 think it’s a good idea</a:t>
            </a:r>
            <a:endParaRPr lang="en-US" dirty="0"/>
          </a:p>
        </p:txBody>
      </p:sp>
    </p:spTree>
    <p:extLst>
      <p:ext uri="{BB962C8B-B14F-4D97-AF65-F5344CB8AC3E}">
        <p14:creationId xmlns:p14="http://schemas.microsoft.com/office/powerpoint/2010/main" val="402897193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344400F-DDFD-4152-A312-E9E2B05BF46E}" type="slidenum">
              <a:rPr lang="en-US" smtClean="0"/>
              <a:t>59</a:t>
            </a:fld>
            <a:endParaRPr lang="en-US" dirty="0"/>
          </a:p>
        </p:txBody>
      </p:sp>
      <p:graphicFrame>
        <p:nvGraphicFramePr>
          <p:cNvPr id="9" name="Chart 8"/>
          <p:cNvGraphicFramePr/>
          <p:nvPr>
            <p:extLst>
              <p:ext uri="{D42A27DB-BD31-4B8C-83A1-F6EECF244321}">
                <p14:modId xmlns:p14="http://schemas.microsoft.com/office/powerpoint/2010/main" val="2143023332"/>
              </p:ext>
            </p:extLst>
          </p:nvPr>
        </p:nvGraphicFramePr>
        <p:xfrm>
          <a:off x="2064858" y="4212309"/>
          <a:ext cx="2784230" cy="1930238"/>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1"/>
          <p:cNvSpPr txBox="1"/>
          <p:nvPr/>
        </p:nvSpPr>
        <p:spPr>
          <a:xfrm>
            <a:off x="3063568" y="4922248"/>
            <a:ext cx="786810" cy="57415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400" dirty="0" smtClean="0"/>
              <a:t>26%</a:t>
            </a:r>
            <a:endParaRPr lang="en-US" sz="2400" dirty="0"/>
          </a:p>
        </p:txBody>
      </p:sp>
      <p:sp>
        <p:nvSpPr>
          <p:cNvPr id="8" name="TextBox 7"/>
          <p:cNvSpPr txBox="1"/>
          <p:nvPr/>
        </p:nvSpPr>
        <p:spPr>
          <a:xfrm>
            <a:off x="390394" y="2980364"/>
            <a:ext cx="6072521" cy="1292662"/>
          </a:xfrm>
          <a:prstGeom prst="rect">
            <a:avLst/>
          </a:prstGeom>
          <a:noFill/>
        </p:spPr>
        <p:txBody>
          <a:bodyPr wrap="square" rtlCol="0">
            <a:spAutoFit/>
          </a:bodyPr>
          <a:lstStyle/>
          <a:p>
            <a:pPr algn="ctr"/>
            <a:r>
              <a:rPr lang="en-US" sz="2000" dirty="0" smtClean="0"/>
              <a:t>Singles 50 and up who </a:t>
            </a:r>
            <a:r>
              <a:rPr lang="en-US" sz="2000" dirty="0"/>
              <a:t>are willing to have a professional relationship expert match them with a partner</a:t>
            </a:r>
          </a:p>
          <a:p>
            <a:pPr algn="ctr"/>
            <a:endParaRPr lang="en-US" dirty="0"/>
          </a:p>
        </p:txBody>
      </p:sp>
      <p:sp>
        <p:nvSpPr>
          <p:cNvPr id="13" name="TextBox 12"/>
          <p:cNvSpPr txBox="1"/>
          <p:nvPr/>
        </p:nvSpPr>
        <p:spPr>
          <a:xfrm>
            <a:off x="233398" y="8774842"/>
            <a:ext cx="6386512" cy="430887"/>
          </a:xfrm>
          <a:prstGeom prst="rect">
            <a:avLst/>
          </a:prstGeom>
          <a:noFill/>
        </p:spPr>
        <p:txBody>
          <a:bodyPr wrap="square" rtlCol="0">
            <a:spAutoFit/>
          </a:bodyPr>
          <a:lstStyle/>
          <a:p>
            <a:r>
              <a:rPr lang="en-US" sz="1100" dirty="0" smtClean="0"/>
              <a:t>n=217 singles 50 and older (T3B)</a:t>
            </a:r>
            <a:endParaRPr lang="en-US" sz="1100" dirty="0"/>
          </a:p>
          <a:p>
            <a:endParaRPr lang="en-US" sz="1100" dirty="0"/>
          </a:p>
        </p:txBody>
      </p:sp>
      <p:sp>
        <p:nvSpPr>
          <p:cNvPr id="14" name="Title 1"/>
          <p:cNvSpPr>
            <a:spLocks noGrp="1"/>
          </p:cNvSpPr>
          <p:nvPr>
            <p:ph type="title"/>
          </p:nvPr>
        </p:nvSpPr>
        <p:spPr>
          <a:xfrm>
            <a:off x="471488" y="486834"/>
            <a:ext cx="5915025" cy="1767417"/>
          </a:xfrm>
        </p:spPr>
        <p:txBody>
          <a:bodyPr/>
          <a:lstStyle/>
          <a:p>
            <a:r>
              <a:rPr lang="en-US" sz="3200" dirty="0" smtClean="0"/>
              <a:t>Older singles may try professional matchmaking</a:t>
            </a:r>
            <a:br>
              <a:rPr lang="en-US" sz="3200" dirty="0" smtClean="0"/>
            </a:br>
            <a:r>
              <a:rPr lang="en-US" sz="2000" dirty="0" smtClean="0"/>
              <a:t>About 1 in 4 say they’d give a professional relationship expert a shot</a:t>
            </a:r>
            <a:endParaRPr lang="en-US" dirty="0"/>
          </a:p>
        </p:txBody>
      </p:sp>
    </p:spTree>
    <p:extLst>
      <p:ext uri="{BB962C8B-B14F-4D97-AF65-F5344CB8AC3E}">
        <p14:creationId xmlns:p14="http://schemas.microsoft.com/office/powerpoint/2010/main" val="10271903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More women than men have something to complain about</a:t>
            </a:r>
            <a:r>
              <a:rPr lang="en-US" sz="2000" dirty="0" smtClean="0"/>
              <a:t/>
            </a:r>
            <a:br>
              <a:rPr lang="en-US" sz="2000" dirty="0" smtClean="0"/>
            </a:br>
            <a:r>
              <a:rPr lang="en-US" sz="2000" dirty="0" smtClean="0"/>
              <a:t>Men are more likely than women to be “very” rather than “somewhat” satisfied</a:t>
            </a:r>
            <a:endParaRPr lang="en-US" sz="2000" dirty="0"/>
          </a:p>
        </p:txBody>
      </p:sp>
      <p:sp>
        <p:nvSpPr>
          <p:cNvPr id="4" name="Slide Number Placeholder 3"/>
          <p:cNvSpPr>
            <a:spLocks noGrp="1"/>
          </p:cNvSpPr>
          <p:nvPr>
            <p:ph type="sldNum" sz="quarter" idx="12"/>
          </p:nvPr>
        </p:nvSpPr>
        <p:spPr/>
        <p:txBody>
          <a:bodyPr/>
          <a:lstStyle/>
          <a:p>
            <a:fld id="{5344400F-DDFD-4152-A312-E9E2B05BF46E}" type="slidenum">
              <a:rPr lang="en-US" smtClean="0"/>
              <a:t>6</a:t>
            </a:fld>
            <a:endParaRPr lang="en-US"/>
          </a:p>
        </p:txBody>
      </p:sp>
      <p:graphicFrame>
        <p:nvGraphicFramePr>
          <p:cNvPr id="5" name="Content Placeholder 17"/>
          <p:cNvGraphicFramePr>
            <a:graphicFrameLocks/>
          </p:cNvGraphicFramePr>
          <p:nvPr>
            <p:extLst>
              <p:ext uri="{D42A27DB-BD31-4B8C-83A1-F6EECF244321}">
                <p14:modId xmlns:p14="http://schemas.microsoft.com/office/powerpoint/2010/main" val="2916266313"/>
              </p:ext>
            </p:extLst>
          </p:nvPr>
        </p:nvGraphicFramePr>
        <p:xfrm>
          <a:off x="736601" y="3773725"/>
          <a:ext cx="4361492" cy="4226846"/>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123092" y="8837275"/>
            <a:ext cx="6523893" cy="261610"/>
          </a:xfrm>
          <a:prstGeom prst="rect">
            <a:avLst/>
          </a:prstGeom>
          <a:noFill/>
        </p:spPr>
        <p:txBody>
          <a:bodyPr wrap="square" rtlCol="0">
            <a:spAutoFit/>
          </a:bodyPr>
          <a:lstStyle/>
          <a:p>
            <a:r>
              <a:rPr lang="en-US" sz="1100" dirty="0" smtClean="0"/>
              <a:t>n=696 men and n=715 women who are married or in a relationship</a:t>
            </a:r>
            <a:endParaRPr lang="en-US" sz="1100" dirty="0"/>
          </a:p>
        </p:txBody>
      </p:sp>
      <p:sp>
        <p:nvSpPr>
          <p:cNvPr id="7" name="Rectangle 6"/>
          <p:cNvSpPr/>
          <p:nvPr/>
        </p:nvSpPr>
        <p:spPr>
          <a:xfrm>
            <a:off x="2040176" y="2758062"/>
            <a:ext cx="3429000" cy="1015663"/>
          </a:xfrm>
          <a:prstGeom prst="rect">
            <a:avLst/>
          </a:prstGeom>
        </p:spPr>
        <p:txBody>
          <a:bodyPr>
            <a:spAutoFit/>
          </a:bodyPr>
          <a:lstStyle/>
          <a:p>
            <a:pPr algn="ctr"/>
            <a:r>
              <a:rPr lang="en-US" sz="2000" dirty="0"/>
              <a:t>How satisfied would you say you feel in your current relationship? </a:t>
            </a:r>
          </a:p>
        </p:txBody>
      </p:sp>
    </p:spTree>
    <p:extLst>
      <p:ext uri="{BB962C8B-B14F-4D97-AF65-F5344CB8AC3E}">
        <p14:creationId xmlns:p14="http://schemas.microsoft.com/office/powerpoint/2010/main" val="333153893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Older singles are likely to be monogamous</a:t>
            </a:r>
            <a:br>
              <a:rPr lang="en-US" sz="3200" dirty="0" smtClean="0"/>
            </a:br>
            <a:r>
              <a:rPr lang="en-US" sz="2000" dirty="0" smtClean="0"/>
              <a:t>Very few have been in an open relationship, and about 3 in 10 seem neutral or open to the idea</a:t>
            </a:r>
            <a:endParaRPr lang="en-US" sz="3200" dirty="0"/>
          </a:p>
        </p:txBody>
      </p:sp>
      <p:sp>
        <p:nvSpPr>
          <p:cNvPr id="4" name="Slide Number Placeholder 3"/>
          <p:cNvSpPr>
            <a:spLocks noGrp="1"/>
          </p:cNvSpPr>
          <p:nvPr>
            <p:ph type="sldNum" sz="quarter" idx="12"/>
          </p:nvPr>
        </p:nvSpPr>
        <p:spPr/>
        <p:txBody>
          <a:bodyPr/>
          <a:lstStyle/>
          <a:p>
            <a:fld id="{5344400F-DDFD-4152-A312-E9E2B05BF46E}" type="slidenum">
              <a:rPr lang="en-US" smtClean="0"/>
              <a:t>60</a:t>
            </a:fld>
            <a:endParaRPr lang="en-US"/>
          </a:p>
        </p:txBody>
      </p:sp>
      <p:sp>
        <p:nvSpPr>
          <p:cNvPr id="9" name="TextBox 8"/>
          <p:cNvSpPr txBox="1"/>
          <p:nvPr/>
        </p:nvSpPr>
        <p:spPr>
          <a:xfrm>
            <a:off x="1063774" y="2397179"/>
            <a:ext cx="4562375" cy="677108"/>
          </a:xfrm>
          <a:prstGeom prst="rect">
            <a:avLst/>
          </a:prstGeom>
          <a:noFill/>
        </p:spPr>
        <p:txBody>
          <a:bodyPr wrap="square" rtlCol="0">
            <a:spAutoFit/>
          </a:bodyPr>
          <a:lstStyle/>
          <a:p>
            <a:pPr algn="ctr"/>
            <a:r>
              <a:rPr lang="en-US" sz="2000" dirty="0" smtClean="0"/>
              <a:t>Singles 50 and up who…</a:t>
            </a:r>
            <a:endParaRPr lang="en-US" sz="2000" dirty="0"/>
          </a:p>
          <a:p>
            <a:pPr algn="ctr"/>
            <a:endParaRPr lang="en-US" dirty="0"/>
          </a:p>
        </p:txBody>
      </p:sp>
      <p:graphicFrame>
        <p:nvGraphicFramePr>
          <p:cNvPr id="15" name="Chart 14"/>
          <p:cNvGraphicFramePr/>
          <p:nvPr>
            <p:extLst>
              <p:ext uri="{D42A27DB-BD31-4B8C-83A1-F6EECF244321}">
                <p14:modId xmlns:p14="http://schemas.microsoft.com/office/powerpoint/2010/main" val="2833974666"/>
              </p:ext>
            </p:extLst>
          </p:nvPr>
        </p:nvGraphicFramePr>
        <p:xfrm>
          <a:off x="155020" y="5535835"/>
          <a:ext cx="3481954" cy="262109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6" name="Chart 15"/>
          <p:cNvGraphicFramePr/>
          <p:nvPr>
            <p:extLst>
              <p:ext uri="{D42A27DB-BD31-4B8C-83A1-F6EECF244321}">
                <p14:modId xmlns:p14="http://schemas.microsoft.com/office/powerpoint/2010/main" val="3872665342"/>
              </p:ext>
            </p:extLst>
          </p:nvPr>
        </p:nvGraphicFramePr>
        <p:xfrm>
          <a:off x="1489165" y="2965270"/>
          <a:ext cx="3958045" cy="257056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p:cNvGraphicFramePr/>
          <p:nvPr>
            <p:extLst>
              <p:ext uri="{D42A27DB-BD31-4B8C-83A1-F6EECF244321}">
                <p14:modId xmlns:p14="http://schemas.microsoft.com/office/powerpoint/2010/main" val="1023808466"/>
              </p:ext>
            </p:extLst>
          </p:nvPr>
        </p:nvGraphicFramePr>
        <p:xfrm>
          <a:off x="3344961" y="5535835"/>
          <a:ext cx="3481954" cy="2621090"/>
        </p:xfrm>
        <a:graphic>
          <a:graphicData uri="http://schemas.openxmlformats.org/drawingml/2006/chart">
            <c:chart xmlns:c="http://schemas.openxmlformats.org/drawingml/2006/chart" xmlns:r="http://schemas.openxmlformats.org/officeDocument/2006/relationships" r:id="rId4"/>
          </a:graphicData>
        </a:graphic>
      </p:graphicFrame>
      <p:sp>
        <p:nvSpPr>
          <p:cNvPr id="13" name="TextBox 12"/>
          <p:cNvSpPr txBox="1"/>
          <p:nvPr/>
        </p:nvSpPr>
        <p:spPr>
          <a:xfrm>
            <a:off x="233398" y="8774842"/>
            <a:ext cx="6386512" cy="430887"/>
          </a:xfrm>
          <a:prstGeom prst="rect">
            <a:avLst/>
          </a:prstGeom>
          <a:noFill/>
        </p:spPr>
        <p:txBody>
          <a:bodyPr wrap="square" rtlCol="0">
            <a:spAutoFit/>
          </a:bodyPr>
          <a:lstStyle/>
          <a:p>
            <a:r>
              <a:rPr lang="en-US" sz="1100" dirty="0" smtClean="0"/>
              <a:t>n=217 singles 50 and older</a:t>
            </a:r>
            <a:endParaRPr lang="en-US" sz="1100" dirty="0"/>
          </a:p>
          <a:p>
            <a:endParaRPr lang="en-US" sz="1100" dirty="0"/>
          </a:p>
        </p:txBody>
      </p:sp>
    </p:spTree>
    <p:extLst>
      <p:ext uri="{BB962C8B-B14F-4D97-AF65-F5344CB8AC3E}">
        <p14:creationId xmlns:p14="http://schemas.microsoft.com/office/powerpoint/2010/main" val="371433205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normAutofit/>
          </a:bodyPr>
          <a:lstStyle/>
          <a:p>
            <a:r>
              <a:rPr lang="en-US" sz="4000" dirty="0" smtClean="0"/>
              <a:t>About </a:t>
            </a:r>
            <a:r>
              <a:rPr lang="en-US" sz="4000" dirty="0" err="1" smtClean="0"/>
              <a:t>Avvo</a:t>
            </a:r>
            <a:endParaRPr lang="en-US" sz="4000" dirty="0"/>
          </a:p>
        </p:txBody>
      </p:sp>
      <p:pic>
        <p:nvPicPr>
          <p:cNvPr id="2" name="Picture 1"/>
          <p:cNvPicPr>
            <a:picLocks noChangeAspect="1"/>
          </p:cNvPicPr>
          <p:nvPr/>
        </p:nvPicPr>
        <p:blipFill rotWithShape="1">
          <a:blip r:embed="rId2"/>
          <a:srcRect t="475" b="-1"/>
          <a:stretch/>
        </p:blipFill>
        <p:spPr>
          <a:xfrm>
            <a:off x="0" y="1594338"/>
            <a:ext cx="6858000" cy="3997570"/>
          </a:xfrm>
          <a:prstGeom prst="rect">
            <a:avLst/>
          </a:prstGeom>
        </p:spPr>
      </p:pic>
      <p:sp>
        <p:nvSpPr>
          <p:cNvPr id="3" name="Slide Number Placeholder 2"/>
          <p:cNvSpPr>
            <a:spLocks noGrp="1"/>
          </p:cNvSpPr>
          <p:nvPr>
            <p:ph type="sldNum" sz="quarter" idx="12"/>
          </p:nvPr>
        </p:nvSpPr>
        <p:spPr/>
        <p:txBody>
          <a:bodyPr/>
          <a:lstStyle/>
          <a:p>
            <a:fld id="{5344400F-DDFD-4152-A312-E9E2B05BF46E}" type="slidenum">
              <a:rPr lang="en-US" smtClean="0"/>
              <a:t>61</a:t>
            </a:fld>
            <a:endParaRPr lang="en-US"/>
          </a:p>
        </p:txBody>
      </p:sp>
    </p:spTree>
    <p:extLst>
      <p:ext uri="{BB962C8B-B14F-4D97-AF65-F5344CB8AC3E}">
        <p14:creationId xmlns:p14="http://schemas.microsoft.com/office/powerpoint/2010/main" val="373869166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About </a:t>
            </a:r>
            <a:r>
              <a:rPr lang="en-US" dirty="0" err="1" smtClean="0"/>
              <a:t>Avvo</a:t>
            </a:r>
            <a:endParaRPr lang="en-US" dirty="0"/>
          </a:p>
        </p:txBody>
      </p:sp>
      <p:sp>
        <p:nvSpPr>
          <p:cNvPr id="5" name="Content Placeholder 4"/>
          <p:cNvSpPr>
            <a:spLocks noGrp="1"/>
          </p:cNvSpPr>
          <p:nvPr>
            <p:ph idx="1"/>
          </p:nvPr>
        </p:nvSpPr>
        <p:spPr/>
        <p:txBody>
          <a:bodyPr/>
          <a:lstStyle/>
          <a:p>
            <a:pPr marL="0" indent="0">
              <a:buNone/>
            </a:pPr>
            <a:r>
              <a:rPr lang="en-US" dirty="0" err="1" smtClean="0"/>
              <a:t>Avvo</a:t>
            </a:r>
            <a:r>
              <a:rPr lang="en-US" dirty="0" smtClean="0"/>
              <a:t> has the country’s largest and most reliable online attorney directory. </a:t>
            </a:r>
            <a:r>
              <a:rPr lang="en-US" dirty="0" err="1" smtClean="0"/>
              <a:t>Avvo</a:t>
            </a:r>
            <a:r>
              <a:rPr lang="en-US" dirty="0" smtClean="0"/>
              <a:t> </a:t>
            </a:r>
            <a:r>
              <a:rPr lang="en-US" dirty="0"/>
              <a:t>lawyers answer questions about divorce, prenuptial agreements, and family law in the company’s Q&amp;A forum everyday and are featured in the </a:t>
            </a:r>
            <a:r>
              <a:rPr lang="en-US" dirty="0" err="1"/>
              <a:t>Avvo</a:t>
            </a:r>
            <a:r>
              <a:rPr lang="en-US" dirty="0"/>
              <a:t> directory, which includes profiles on 97% of licensed attorneys in the United States. Attorneys are also available to answer on-demand questions about divorce through </a:t>
            </a:r>
            <a:r>
              <a:rPr lang="en-US" dirty="0" err="1"/>
              <a:t>Avvo</a:t>
            </a:r>
            <a:r>
              <a:rPr lang="en-US" dirty="0"/>
              <a:t> Advisor, which provides 15-minutes of legal counsel from a qualified attorney in your state for $39. </a:t>
            </a:r>
          </a:p>
          <a:p>
            <a:pPr marL="0" indent="0">
              <a:buNone/>
            </a:pPr>
            <a:endParaRPr lang="en-US" dirty="0"/>
          </a:p>
          <a:p>
            <a:pPr marL="0" indent="0">
              <a:buNone/>
            </a:pPr>
            <a:r>
              <a:rPr lang="en-US" dirty="0"/>
              <a:t>For additional resources about marriage and divorce from </a:t>
            </a:r>
            <a:r>
              <a:rPr lang="en-US" dirty="0" err="1"/>
              <a:t>Avvo</a:t>
            </a:r>
            <a:r>
              <a:rPr lang="en-US" dirty="0"/>
              <a:t>, or to find a divorce or family lawyer in your area, visit www.avvo.com. </a:t>
            </a:r>
          </a:p>
          <a:p>
            <a:pPr marL="0" indent="0">
              <a:buNone/>
            </a:pPr>
            <a:endParaRPr lang="en-US" dirty="0"/>
          </a:p>
        </p:txBody>
      </p:sp>
      <p:sp>
        <p:nvSpPr>
          <p:cNvPr id="2" name="Slide Number Placeholder 1"/>
          <p:cNvSpPr>
            <a:spLocks noGrp="1"/>
          </p:cNvSpPr>
          <p:nvPr>
            <p:ph type="sldNum" sz="quarter" idx="12"/>
          </p:nvPr>
        </p:nvSpPr>
        <p:spPr/>
        <p:txBody>
          <a:bodyPr/>
          <a:lstStyle/>
          <a:p>
            <a:fld id="{5344400F-DDFD-4152-A312-E9E2B05BF46E}" type="slidenum">
              <a:rPr lang="en-US" smtClean="0"/>
              <a:t>62</a:t>
            </a:fld>
            <a:endParaRPr lang="en-US"/>
          </a:p>
        </p:txBody>
      </p:sp>
    </p:spTree>
    <p:extLst>
      <p:ext uri="{BB962C8B-B14F-4D97-AF65-F5344CB8AC3E}">
        <p14:creationId xmlns:p14="http://schemas.microsoft.com/office/powerpoint/2010/main" val="5474223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6000" dirty="0" smtClean="0"/>
              <a:t>Thank you!</a:t>
            </a:r>
            <a:br>
              <a:rPr lang="en-US" sz="6000" dirty="0" smtClean="0"/>
            </a:br>
            <a:endParaRPr lang="en-US" sz="6000" dirty="0"/>
          </a:p>
        </p:txBody>
      </p:sp>
      <p:sp>
        <p:nvSpPr>
          <p:cNvPr id="5" name="Text Placeholder 4"/>
          <p:cNvSpPr>
            <a:spLocks noGrp="1"/>
          </p:cNvSpPr>
          <p:nvPr>
            <p:ph type="body" idx="1"/>
          </p:nvPr>
        </p:nvSpPr>
        <p:spPr/>
        <p:txBody>
          <a:bodyPr>
            <a:normAutofit/>
          </a:bodyPr>
          <a:lstStyle/>
          <a:p>
            <a:r>
              <a:rPr lang="en-US" sz="1800" dirty="0" err="1" smtClean="0"/>
              <a:t>Nika</a:t>
            </a:r>
            <a:r>
              <a:rPr lang="en-US" sz="1800" dirty="0" smtClean="0"/>
              <a:t> </a:t>
            </a:r>
            <a:r>
              <a:rPr lang="en-US" sz="1800" dirty="0" err="1" smtClean="0"/>
              <a:t>Kabiri</a:t>
            </a:r>
            <a:r>
              <a:rPr lang="en-US" sz="1800" dirty="0" smtClean="0"/>
              <a:t>, Director of </a:t>
            </a:r>
            <a:r>
              <a:rPr lang="en-US" sz="1800" dirty="0" err="1" smtClean="0"/>
              <a:t>Avvo</a:t>
            </a:r>
            <a:r>
              <a:rPr lang="en-US" sz="1800" dirty="0" smtClean="0"/>
              <a:t> Consumer Insights</a:t>
            </a:r>
          </a:p>
          <a:p>
            <a:r>
              <a:rPr lang="en-US" sz="1800" dirty="0" smtClean="0">
                <a:hlinkClick r:id="rId2"/>
              </a:rPr>
              <a:t>nkabiri@avvo.com</a:t>
            </a:r>
            <a:endParaRPr lang="en-US" sz="1800" dirty="0" smtClean="0"/>
          </a:p>
          <a:p>
            <a:endParaRPr lang="en-US" sz="1800" dirty="0"/>
          </a:p>
        </p:txBody>
      </p:sp>
      <p:sp>
        <p:nvSpPr>
          <p:cNvPr id="2" name="Slide Number Placeholder 1"/>
          <p:cNvSpPr>
            <a:spLocks noGrp="1"/>
          </p:cNvSpPr>
          <p:nvPr>
            <p:ph type="sldNum" sz="quarter" idx="12"/>
          </p:nvPr>
        </p:nvSpPr>
        <p:spPr/>
        <p:txBody>
          <a:bodyPr/>
          <a:lstStyle/>
          <a:p>
            <a:fld id="{5344400F-DDFD-4152-A312-E9E2B05BF46E}" type="slidenum">
              <a:rPr lang="en-US" smtClean="0"/>
              <a:t>63</a:t>
            </a:fld>
            <a:endParaRPr lang="en-US"/>
          </a:p>
        </p:txBody>
      </p:sp>
    </p:spTree>
    <p:extLst>
      <p:ext uri="{BB962C8B-B14F-4D97-AF65-F5344CB8AC3E}">
        <p14:creationId xmlns:p14="http://schemas.microsoft.com/office/powerpoint/2010/main" val="26996239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Those who stick it out reap more rewards</a:t>
            </a:r>
            <a:r>
              <a:rPr lang="en-US" sz="2000" dirty="0" smtClean="0"/>
              <a:t/>
            </a:r>
            <a:br>
              <a:rPr lang="en-US" sz="2000" dirty="0" smtClean="0"/>
            </a:br>
            <a:r>
              <a:rPr lang="en-US" sz="2000" dirty="0" smtClean="0"/>
              <a:t>People </a:t>
            </a:r>
            <a:r>
              <a:rPr lang="en-US" sz="2000" dirty="0"/>
              <a:t>over 55 are more likely to be “very” rather than “somewhat” satisfied</a:t>
            </a:r>
          </a:p>
        </p:txBody>
      </p:sp>
      <p:sp>
        <p:nvSpPr>
          <p:cNvPr id="4" name="Slide Number Placeholder 3"/>
          <p:cNvSpPr>
            <a:spLocks noGrp="1"/>
          </p:cNvSpPr>
          <p:nvPr>
            <p:ph type="sldNum" sz="quarter" idx="12"/>
          </p:nvPr>
        </p:nvSpPr>
        <p:spPr/>
        <p:txBody>
          <a:bodyPr/>
          <a:lstStyle/>
          <a:p>
            <a:fld id="{5344400F-DDFD-4152-A312-E9E2B05BF46E}" type="slidenum">
              <a:rPr lang="en-US" smtClean="0"/>
              <a:t>7</a:t>
            </a:fld>
            <a:endParaRPr lang="en-US"/>
          </a:p>
        </p:txBody>
      </p:sp>
      <p:graphicFrame>
        <p:nvGraphicFramePr>
          <p:cNvPr id="5" name="Content Placeholder 17"/>
          <p:cNvGraphicFramePr>
            <a:graphicFrameLocks/>
          </p:cNvGraphicFramePr>
          <p:nvPr>
            <p:extLst>
              <p:ext uri="{D42A27DB-BD31-4B8C-83A1-F6EECF244321}">
                <p14:modId xmlns:p14="http://schemas.microsoft.com/office/powerpoint/2010/main" val="2614920674"/>
              </p:ext>
            </p:extLst>
          </p:nvPr>
        </p:nvGraphicFramePr>
        <p:xfrm>
          <a:off x="736601" y="3773725"/>
          <a:ext cx="4732576" cy="4226846"/>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123092" y="8799697"/>
            <a:ext cx="6523893" cy="261610"/>
          </a:xfrm>
          <a:prstGeom prst="rect">
            <a:avLst/>
          </a:prstGeom>
          <a:noFill/>
        </p:spPr>
        <p:txBody>
          <a:bodyPr wrap="square" rtlCol="0">
            <a:spAutoFit/>
          </a:bodyPr>
          <a:lstStyle/>
          <a:p>
            <a:r>
              <a:rPr lang="en-US" sz="1100" dirty="0" smtClean="0"/>
              <a:t>n=385 18-34, n=556 35-54, and n=470 55+ who are married or in a relationship</a:t>
            </a:r>
            <a:endParaRPr lang="en-US" sz="1100" dirty="0"/>
          </a:p>
        </p:txBody>
      </p:sp>
      <p:sp>
        <p:nvSpPr>
          <p:cNvPr id="7" name="Rectangle 6"/>
          <p:cNvSpPr/>
          <p:nvPr/>
        </p:nvSpPr>
        <p:spPr>
          <a:xfrm>
            <a:off x="2040176" y="2758062"/>
            <a:ext cx="3429000" cy="1015663"/>
          </a:xfrm>
          <a:prstGeom prst="rect">
            <a:avLst/>
          </a:prstGeom>
        </p:spPr>
        <p:txBody>
          <a:bodyPr>
            <a:spAutoFit/>
          </a:bodyPr>
          <a:lstStyle/>
          <a:p>
            <a:pPr algn="ctr"/>
            <a:r>
              <a:rPr lang="en-US" sz="2000" dirty="0"/>
              <a:t>How satisfied would you say you feel in your current relationship? </a:t>
            </a:r>
          </a:p>
        </p:txBody>
      </p:sp>
    </p:spTree>
    <p:extLst>
      <p:ext uri="{BB962C8B-B14F-4D97-AF65-F5344CB8AC3E}">
        <p14:creationId xmlns:p14="http://schemas.microsoft.com/office/powerpoint/2010/main" val="23630431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More Republicans than Democrats have it great</a:t>
            </a:r>
            <a:r>
              <a:rPr lang="en-US" sz="4000" dirty="0" smtClean="0"/>
              <a:t/>
            </a:r>
            <a:br>
              <a:rPr lang="en-US" sz="4000" dirty="0" smtClean="0"/>
            </a:br>
            <a:r>
              <a:rPr lang="en-US" sz="2000" dirty="0" smtClean="0"/>
              <a:t>Republicans are more likely than Democrats to be “very” rather than “somewhat” satisfied</a:t>
            </a:r>
            <a:endParaRPr lang="en-US" sz="2000" dirty="0"/>
          </a:p>
        </p:txBody>
      </p:sp>
      <p:sp>
        <p:nvSpPr>
          <p:cNvPr id="4" name="Slide Number Placeholder 3"/>
          <p:cNvSpPr>
            <a:spLocks noGrp="1"/>
          </p:cNvSpPr>
          <p:nvPr>
            <p:ph type="sldNum" sz="quarter" idx="12"/>
          </p:nvPr>
        </p:nvSpPr>
        <p:spPr/>
        <p:txBody>
          <a:bodyPr/>
          <a:lstStyle/>
          <a:p>
            <a:fld id="{5344400F-DDFD-4152-A312-E9E2B05BF46E}" type="slidenum">
              <a:rPr lang="en-US" smtClean="0"/>
              <a:t>8</a:t>
            </a:fld>
            <a:endParaRPr lang="en-US"/>
          </a:p>
        </p:txBody>
      </p:sp>
      <p:graphicFrame>
        <p:nvGraphicFramePr>
          <p:cNvPr id="6" name="Content Placeholder 17"/>
          <p:cNvGraphicFramePr>
            <a:graphicFrameLocks/>
          </p:cNvGraphicFramePr>
          <p:nvPr>
            <p:extLst>
              <p:ext uri="{D42A27DB-BD31-4B8C-83A1-F6EECF244321}">
                <p14:modId xmlns:p14="http://schemas.microsoft.com/office/powerpoint/2010/main" val="3916602765"/>
              </p:ext>
            </p:extLst>
          </p:nvPr>
        </p:nvGraphicFramePr>
        <p:xfrm>
          <a:off x="736600" y="3773725"/>
          <a:ext cx="4586962" cy="4226845"/>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123092" y="8686964"/>
            <a:ext cx="5989609" cy="430887"/>
          </a:xfrm>
          <a:prstGeom prst="rect">
            <a:avLst/>
          </a:prstGeom>
          <a:noFill/>
        </p:spPr>
        <p:txBody>
          <a:bodyPr wrap="square" rtlCol="0">
            <a:spAutoFit/>
          </a:bodyPr>
          <a:lstStyle/>
          <a:p>
            <a:r>
              <a:rPr lang="en-US" sz="1100" dirty="0" smtClean="0"/>
              <a:t>How satisfied would you say you feel in your current relationship? n=416 Republican, n=515 Democrat, and n=290 Independent who are married or in a relationship</a:t>
            </a:r>
            <a:endParaRPr lang="en-US" sz="1100" dirty="0"/>
          </a:p>
        </p:txBody>
      </p:sp>
      <p:sp>
        <p:nvSpPr>
          <p:cNvPr id="8" name="Rectangle 7"/>
          <p:cNvSpPr/>
          <p:nvPr/>
        </p:nvSpPr>
        <p:spPr>
          <a:xfrm>
            <a:off x="2040176" y="2758062"/>
            <a:ext cx="3429000" cy="1015663"/>
          </a:xfrm>
          <a:prstGeom prst="rect">
            <a:avLst/>
          </a:prstGeom>
        </p:spPr>
        <p:txBody>
          <a:bodyPr>
            <a:spAutoFit/>
          </a:bodyPr>
          <a:lstStyle/>
          <a:p>
            <a:pPr algn="ctr"/>
            <a:r>
              <a:rPr lang="en-US" sz="2000" dirty="0"/>
              <a:t>How satisfied would you say you feel in your current relationship? </a:t>
            </a:r>
          </a:p>
        </p:txBody>
      </p:sp>
    </p:spTree>
    <p:extLst>
      <p:ext uri="{BB962C8B-B14F-4D97-AF65-F5344CB8AC3E}">
        <p14:creationId xmlns:p14="http://schemas.microsoft.com/office/powerpoint/2010/main" val="8228653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You might like your partner more if you go to church</a:t>
            </a:r>
            <a:r>
              <a:rPr lang="en-US" sz="2000" dirty="0" smtClean="0"/>
              <a:t/>
            </a:r>
            <a:br>
              <a:rPr lang="en-US" sz="2000" dirty="0" smtClean="0"/>
            </a:br>
            <a:r>
              <a:rPr lang="en-US" sz="2000" dirty="0" smtClean="0"/>
              <a:t>Those who identify with a formal religion (including Christianity, Judaism, Islam, and Buddhism) are more likely to </a:t>
            </a:r>
            <a:r>
              <a:rPr lang="en-US" sz="2000" dirty="0"/>
              <a:t>be “very” rather than “somewhat” satisfied</a:t>
            </a:r>
          </a:p>
        </p:txBody>
      </p:sp>
      <p:sp>
        <p:nvSpPr>
          <p:cNvPr id="4" name="Slide Number Placeholder 3"/>
          <p:cNvSpPr>
            <a:spLocks noGrp="1"/>
          </p:cNvSpPr>
          <p:nvPr>
            <p:ph type="sldNum" sz="quarter" idx="12"/>
          </p:nvPr>
        </p:nvSpPr>
        <p:spPr/>
        <p:txBody>
          <a:bodyPr/>
          <a:lstStyle/>
          <a:p>
            <a:fld id="{5344400F-DDFD-4152-A312-E9E2B05BF46E}" type="slidenum">
              <a:rPr lang="en-US" smtClean="0"/>
              <a:t>9</a:t>
            </a:fld>
            <a:endParaRPr lang="en-US"/>
          </a:p>
        </p:txBody>
      </p:sp>
      <p:graphicFrame>
        <p:nvGraphicFramePr>
          <p:cNvPr id="6" name="Content Placeholder 17"/>
          <p:cNvGraphicFramePr>
            <a:graphicFrameLocks/>
          </p:cNvGraphicFramePr>
          <p:nvPr>
            <p:extLst>
              <p:ext uri="{D42A27DB-BD31-4B8C-83A1-F6EECF244321}">
                <p14:modId xmlns:p14="http://schemas.microsoft.com/office/powerpoint/2010/main" val="115719202"/>
              </p:ext>
            </p:extLst>
          </p:nvPr>
        </p:nvGraphicFramePr>
        <p:xfrm>
          <a:off x="273137" y="3670126"/>
          <a:ext cx="5649913" cy="4355497"/>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123092" y="8686963"/>
            <a:ext cx="6523893" cy="430887"/>
          </a:xfrm>
          <a:prstGeom prst="rect">
            <a:avLst/>
          </a:prstGeom>
          <a:noFill/>
        </p:spPr>
        <p:txBody>
          <a:bodyPr wrap="square" rtlCol="0">
            <a:spAutoFit/>
          </a:bodyPr>
          <a:lstStyle/>
          <a:p>
            <a:r>
              <a:rPr lang="en-US" sz="1100" dirty="0" smtClean="0"/>
              <a:t>How satisfied would you say you feel in your current relationship? n=979 who identify w/ a </a:t>
            </a:r>
            <a:r>
              <a:rPr lang="en-US" sz="1100" dirty="0" err="1" smtClean="0"/>
              <a:t>relgion</a:t>
            </a:r>
            <a:r>
              <a:rPr lang="en-US" sz="1100" dirty="0" smtClean="0"/>
              <a:t>,  n=97 who are spiritual, and n=137 who are agnostic/atheist who are married or in a relationship</a:t>
            </a:r>
            <a:endParaRPr lang="en-US" sz="1100" dirty="0"/>
          </a:p>
        </p:txBody>
      </p:sp>
      <p:sp>
        <p:nvSpPr>
          <p:cNvPr id="7" name="Rectangle 6"/>
          <p:cNvSpPr/>
          <p:nvPr/>
        </p:nvSpPr>
        <p:spPr>
          <a:xfrm>
            <a:off x="2040176" y="2758062"/>
            <a:ext cx="3429000" cy="1015663"/>
          </a:xfrm>
          <a:prstGeom prst="rect">
            <a:avLst/>
          </a:prstGeom>
        </p:spPr>
        <p:txBody>
          <a:bodyPr>
            <a:spAutoFit/>
          </a:bodyPr>
          <a:lstStyle/>
          <a:p>
            <a:pPr algn="ctr"/>
            <a:r>
              <a:rPr lang="en-US" sz="2000" dirty="0"/>
              <a:t>How satisfied would you say you feel in your current relationship? </a:t>
            </a:r>
          </a:p>
        </p:txBody>
      </p:sp>
    </p:spTree>
    <p:extLst>
      <p:ext uri="{BB962C8B-B14F-4D97-AF65-F5344CB8AC3E}">
        <p14:creationId xmlns:p14="http://schemas.microsoft.com/office/powerpoint/2010/main" val="3318902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3619</TotalTime>
  <Words>2362</Words>
  <Application>Microsoft Office PowerPoint</Application>
  <PresentationFormat>Letter Paper (8.5x11 in)</PresentationFormat>
  <Paragraphs>471</Paragraphs>
  <Slides>63</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63</vt:i4>
      </vt:variant>
    </vt:vector>
  </HeadingPairs>
  <TitlesOfParts>
    <vt:vector size="67" baseType="lpstr">
      <vt:lpstr>Arial</vt:lpstr>
      <vt:lpstr>Calibri</vt:lpstr>
      <vt:lpstr>Calibri Light</vt:lpstr>
      <vt:lpstr>Office Theme</vt:lpstr>
      <vt:lpstr>PowerPoint Presentation</vt:lpstr>
      <vt:lpstr>The Study</vt:lpstr>
      <vt:lpstr>Contents</vt:lpstr>
      <vt:lpstr>PowerPoint Presentation</vt:lpstr>
      <vt:lpstr>Relationships are good Most Americans are very satisfied in their relationships</vt:lpstr>
      <vt:lpstr>More women than men have something to complain about Men are more likely than women to be “very” rather than “somewhat” satisfied</vt:lpstr>
      <vt:lpstr>Those who stick it out reap more rewards People over 55 are more likely to be “very” rather than “somewhat” satisfied</vt:lpstr>
      <vt:lpstr>More Republicans than Democrats have it great Republicans are more likely than Democrats to be “very” rather than “somewhat” satisfied</vt:lpstr>
      <vt:lpstr>You might like your partner more if you go to church Those who identify with a formal religion (including Christianity, Judaism, Islam, and Buddhism) are more likely to be “very” rather than “somewhat” satisfied</vt:lpstr>
      <vt:lpstr>Increase your chance at happiness in the South and Midwest Those in the South and Midwest are more likely to be “very” rather than “somewhat” satisfied</vt:lpstr>
      <vt:lpstr>PowerPoint Presentation</vt:lpstr>
      <vt:lpstr>More single women than men are OK staying that way Half of single people aren’t dating; more women than men are not dating</vt:lpstr>
      <vt:lpstr>More single men than women are looking for love online 3 in 10 single Americans have tried dating online; most have been men</vt:lpstr>
      <vt:lpstr>Most Americans don’t see potential in online dating Less than 1 in 5 of all Americans believe online dating is a great way to meet someone</vt:lpstr>
      <vt:lpstr>The online dating experience isn’t impressing most people Only one in five have had a lot of success with online dating </vt:lpstr>
      <vt:lpstr>But online dating is working for some Half of those in relationships who have ever dated online have found their current partner that way</vt:lpstr>
      <vt:lpstr>Still, many prefer a face-to-face romantic spark Half of all American men and women think a face-to-face meeting is the best way to start a relationship</vt:lpstr>
      <vt:lpstr>Americans feel they need professional help finding love About 30% of men and women are open to the idea of getting the help of a relationship expert</vt:lpstr>
      <vt:lpstr>PowerPoint Presentation</vt:lpstr>
      <vt:lpstr>More men than women stray About 1 in 4 men have ever cheated in a relationship</vt:lpstr>
      <vt:lpstr>Few Americans have open relationships Only 4% have ever agreed to have an open relationship with their partner</vt:lpstr>
      <vt:lpstr>More women are morally opposed to “being open” A little over half of all Americans are morally opposed to open relationships; the rest feel neutral about or comfortable with it</vt:lpstr>
      <vt:lpstr>Fewer men reject a partner’s request to “be open” A little over half of all Americans would leave a partner who wanted to be “open”; the rest would not see such a request as an automatic deal-breaker</vt:lpstr>
      <vt:lpstr>Southerners, Midwesterners aren’t as morally “open” More Americans living in the Northeast and West are morally neutral or OK with open relationships</vt:lpstr>
      <vt:lpstr>Fewer Northeasterners would leave if asked for “openness” Fewer Southerners are tolerant of a request for an open relationship by their partner</vt:lpstr>
      <vt:lpstr>Fewer men reject the idea of dating a married person Half of all Americans – and more women than men – say that, if single, they’d stay away from dating someone who is married</vt:lpstr>
      <vt:lpstr>PowerPoint Presentation</vt:lpstr>
      <vt:lpstr>Relationship longevity is something Americans believe in Most people, and especially women, believe relationships should last</vt:lpstr>
      <vt:lpstr>Most Americans believe in the institution of marriage More women than men say marriage isn’t an outdated institution</vt:lpstr>
      <vt:lpstr>However, less than a quarter see marriage as a life goal Only 1 in 5 Americans say marriage is something everyone should aspire to do</vt:lpstr>
      <vt:lpstr>Getting a prenup is hardly a popular practice Only 2% of Americans have ever had one </vt:lpstr>
      <vt:lpstr>There is an interest in prenups as a source of protection About 1/5 Americans say prenups are necessary </vt:lpstr>
      <vt:lpstr>And prenups aren’t a romance-killer for a lot of people Most say they’d remain romantically secure or feel unaffected if they were asked for a prenup</vt:lpstr>
      <vt:lpstr>Marriage is more frequent for some Americans 1 in 20 get married three or more times</vt:lpstr>
      <vt:lpstr>PowerPoint Presentation</vt:lpstr>
      <vt:lpstr>Most Americans blame their exes for the failure of their marriage More women than men are passing the blame, and more men are willing to share it</vt:lpstr>
      <vt:lpstr>Most who divorce don’t look back For 3 out of 4 women, and also for most men, divorce does not come with regret</vt:lpstr>
      <vt:lpstr>This could be because, for most, happiness trumps being attached Most say they’d rather be alone if being with someone brings less happiness</vt:lpstr>
      <vt:lpstr>But losing that loving feeling is not enough of a reason to split Only 1 in 4 think that no longer wanting romance with your spouse is a reason to get a divorce</vt:lpstr>
      <vt:lpstr>Moral beliefs around divorce may not be enough to prevent it Only 1 in 10 believe divorce is a sin. </vt:lpstr>
      <vt:lpstr>PowerPoint Presentation</vt:lpstr>
      <vt:lpstr>Most Americans believe time makes a relationship work A large majority say that what you get out of a relationship depends on the time you put into it</vt:lpstr>
      <vt:lpstr>Money isn’t as important, but it’s more important for men More men than women say that a good relationship has to do with what you spend on it</vt:lpstr>
      <vt:lpstr>For most, saving money isn’t a reason to stick around Only 14% say they’ve ever stayed with someone for financial reasons</vt:lpstr>
      <vt:lpstr>Most don’t care about sunk costs either Less than 10% stuck around in a relationship because they’d already spent a lot on it</vt:lpstr>
      <vt:lpstr>PowerPoint Presentation</vt:lpstr>
      <vt:lpstr>Attitudes regarding same-sex marriage may be changing  One year after the SCOTUS ruling, more Americans may be accepting same-sex marriage in a legal sense</vt:lpstr>
      <vt:lpstr>Men’s attitudes about same-sex marriage have shifted more While the proportion of female supporters has stayed the same, more men this year support it than did before the SCOTUS ruling</vt:lpstr>
      <vt:lpstr>Attitudes among older Americans have also seen an shift More Americans over 55 support same-sex marriage a year after the SCOTUS ruling than did before</vt:lpstr>
      <vt:lpstr>Regionally, attitudinal shifts are greatest in the Northeast Northeasterners and Midwesterners have become more comfortable with the legalization of same-sex marriage</vt:lpstr>
      <vt:lpstr>Attitudes in the South and West haven’t really shifted There’s no statistically significant difference among Southerners and Westerners from 2015 to 2016</vt:lpstr>
      <vt:lpstr>More Democrats have changed their position on the issue  Republicans are still largely unsupportive of same-sex marriage, but support among Democrats has increased</vt:lpstr>
      <vt:lpstr>PowerPoint Presentation</vt:lpstr>
      <vt:lpstr>Many older singles have bypassed marriage 1 in 3 singles 50 and up have never been married</vt:lpstr>
      <vt:lpstr>Most don’t seem interested in romance Only a little over a quarter are currently looking for a partner</vt:lpstr>
      <vt:lpstr>Most older singles prefer happiness over companionship A large majority say they’d rather be happy and alone than with someone</vt:lpstr>
      <vt:lpstr>If they were to date, half would want to meet someone in person Half agree with the notion that meeting someone face-to-face is the best way to start a romance </vt:lpstr>
      <vt:lpstr>Online dating hasn’t caught on with most singles 50 and up Only about 1 in 5 have ever tried it, and 1 in 10 think it’s a good idea</vt:lpstr>
      <vt:lpstr>Older singles may try professional matchmaking About 1 in 4 say they’d give a professional relationship expert a shot</vt:lpstr>
      <vt:lpstr>Older singles are likely to be monogamous Very few have been in an open relationship, and about 3 in 10 seem neutral or open to the idea</vt:lpstr>
      <vt:lpstr>PowerPoint Presentation</vt:lpstr>
      <vt:lpstr>About Avvo</vt:lpstr>
      <vt:lpstr>Thank you!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Nika Kabiri</dc:creator>
  <cp:lastModifiedBy>April Ortiz</cp:lastModifiedBy>
  <cp:revision>129</cp:revision>
  <dcterms:created xsi:type="dcterms:W3CDTF">2015-06-17T21:22:50Z</dcterms:created>
  <dcterms:modified xsi:type="dcterms:W3CDTF">2016-05-16T23:03:02Z</dcterms:modified>
</cp:coreProperties>
</file>